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4F1A7BE-6BA8-48BE-B1A1-2B517279811F}">
  <a:tblStyle styleId="{94F1A7BE-6BA8-48BE-B1A1-2B517279811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71142" autoAdjust="0"/>
  </p:normalViewPr>
  <p:slideViewPr>
    <p:cSldViewPr snapToGrid="0" snapToObjects="1">
      <p:cViewPr varScale="1">
        <p:scale>
          <a:sx n="81" d="100"/>
          <a:sy n="81" d="100"/>
        </p:scale>
        <p:origin x="-125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4AC96-9607-6F48-8858-F41D247D8840}"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n-US"/>
        </a:p>
      </dgm:t>
    </dgm:pt>
    <dgm:pt modelId="{07E8AA28-CB5C-E84A-A891-CA14B341D42A}">
      <dgm:prSet custT="1"/>
      <dgm:spPr>
        <a:solidFill>
          <a:srgbClr val="7FD938"/>
        </a:solidFill>
      </dgm:spPr>
      <dgm:t>
        <a:bodyPr/>
        <a:lstStyle/>
        <a:p>
          <a:pPr rtl="0"/>
          <a:r>
            <a:rPr lang="en-US" sz="1400" b="1" dirty="0" smtClean="0">
              <a:solidFill>
                <a:schemeClr val="tx1"/>
              </a:solidFill>
              <a:latin typeface="+mn-lt"/>
            </a:rPr>
            <a:t>Transgender: Umbrella term that encompasses a wide range of gender identities, appearances, and behavior that blur and/or cross normal gender lines</a:t>
          </a:r>
          <a:endParaRPr lang="en-US" sz="1400" b="1" dirty="0">
            <a:solidFill>
              <a:schemeClr val="tx1"/>
            </a:solidFill>
            <a:latin typeface="+mn-lt"/>
          </a:endParaRPr>
        </a:p>
      </dgm:t>
    </dgm:pt>
    <dgm:pt modelId="{E114DD15-C37C-714D-B58B-A7552B0B11EE}" type="parTrans" cxnId="{D3E815C6-A38C-674D-992C-790C2C40422D}">
      <dgm:prSet/>
      <dgm:spPr/>
      <dgm:t>
        <a:bodyPr/>
        <a:lstStyle/>
        <a:p>
          <a:endParaRPr lang="en-US"/>
        </a:p>
      </dgm:t>
    </dgm:pt>
    <dgm:pt modelId="{871DE5C2-294F-5F41-8C10-8B6F08029FB4}" type="sibTrans" cxnId="{D3E815C6-A38C-674D-992C-790C2C40422D}">
      <dgm:prSet/>
      <dgm:spPr/>
      <dgm:t>
        <a:bodyPr/>
        <a:lstStyle/>
        <a:p>
          <a:endParaRPr lang="en-US"/>
        </a:p>
      </dgm:t>
    </dgm:pt>
    <dgm:pt modelId="{B37C4A4E-5D8F-C74A-AA35-B9C8B26B65CA}">
      <dgm:prSet custT="1"/>
      <dgm:spPr>
        <a:solidFill>
          <a:srgbClr val="7FD938"/>
        </a:solidFill>
      </dgm:spPr>
      <dgm:t>
        <a:bodyPr/>
        <a:lstStyle/>
        <a:p>
          <a:pPr rtl="0"/>
          <a:r>
            <a:rPr lang="en-US" sz="1400" b="1" dirty="0" smtClean="0">
              <a:solidFill>
                <a:schemeClr val="tx1"/>
              </a:solidFill>
              <a:latin typeface="+mn-lt"/>
            </a:rPr>
            <a:t>Transsexuals: Individuals who live all or some of the time as a sex that is different from their biological sex</a:t>
          </a:r>
          <a:endParaRPr lang="en-US" sz="1400" b="1" dirty="0">
            <a:solidFill>
              <a:schemeClr val="tx1"/>
            </a:solidFill>
            <a:latin typeface="+mn-lt"/>
          </a:endParaRPr>
        </a:p>
      </dgm:t>
    </dgm:pt>
    <dgm:pt modelId="{B49F33A1-12C5-F14E-9454-04F281AC142C}" type="parTrans" cxnId="{C770239C-295F-A547-AECA-E058E4444F24}">
      <dgm:prSet/>
      <dgm:spPr/>
      <dgm:t>
        <a:bodyPr/>
        <a:lstStyle/>
        <a:p>
          <a:endParaRPr lang="en-US"/>
        </a:p>
      </dgm:t>
    </dgm:pt>
    <dgm:pt modelId="{F3EAAFC1-380F-1B43-AFA8-B2D276C58720}" type="sibTrans" cxnId="{C770239C-295F-A547-AECA-E058E4444F24}">
      <dgm:prSet/>
      <dgm:spPr/>
      <dgm:t>
        <a:bodyPr/>
        <a:lstStyle/>
        <a:p>
          <a:endParaRPr lang="en-US"/>
        </a:p>
      </dgm:t>
    </dgm:pt>
    <dgm:pt modelId="{19721A22-32FD-6D49-AF0D-CDE23E413DD3}">
      <dgm:prSet custT="1"/>
      <dgm:spPr>
        <a:solidFill>
          <a:srgbClr val="7FD938"/>
        </a:solidFill>
      </dgm:spPr>
      <dgm:t>
        <a:bodyPr/>
        <a:lstStyle/>
        <a:p>
          <a:pPr rtl="0"/>
          <a:r>
            <a:rPr lang="en-US" sz="1400" b="1" dirty="0" err="1" smtClean="0">
              <a:solidFill>
                <a:schemeClr val="tx1"/>
              </a:solidFill>
              <a:latin typeface="+mn-lt"/>
            </a:rPr>
            <a:t>Crossdressers</a:t>
          </a:r>
          <a:r>
            <a:rPr lang="en-US" sz="1400" b="1" dirty="0" smtClean="0">
              <a:solidFill>
                <a:schemeClr val="tx1"/>
              </a:solidFill>
              <a:latin typeface="+mn-lt"/>
            </a:rPr>
            <a:t>: Individuals who wear clothing generally associated with the opposite biological gender</a:t>
          </a:r>
          <a:endParaRPr lang="en-US" sz="1400" b="1" dirty="0">
            <a:solidFill>
              <a:schemeClr val="tx1"/>
            </a:solidFill>
            <a:latin typeface="+mn-lt"/>
          </a:endParaRPr>
        </a:p>
      </dgm:t>
    </dgm:pt>
    <dgm:pt modelId="{0D766CDF-2EFA-CF4F-902B-6EA0E39DA3E6}" type="parTrans" cxnId="{A971E4C5-454C-CA41-A115-E579CF7479FC}">
      <dgm:prSet/>
      <dgm:spPr/>
      <dgm:t>
        <a:bodyPr/>
        <a:lstStyle/>
        <a:p>
          <a:endParaRPr lang="en-US"/>
        </a:p>
      </dgm:t>
    </dgm:pt>
    <dgm:pt modelId="{B44C2353-FAF1-124E-8296-CEC07B25806E}" type="sibTrans" cxnId="{A971E4C5-454C-CA41-A115-E579CF7479FC}">
      <dgm:prSet/>
      <dgm:spPr/>
      <dgm:t>
        <a:bodyPr/>
        <a:lstStyle/>
        <a:p>
          <a:endParaRPr lang="en-US"/>
        </a:p>
      </dgm:t>
    </dgm:pt>
    <dgm:pt modelId="{80434F47-4B87-0D44-A707-2D14A30F45A8}">
      <dgm:prSet custT="1"/>
      <dgm:spPr>
        <a:solidFill>
          <a:srgbClr val="7FD938"/>
        </a:solidFill>
      </dgm:spPr>
      <dgm:t>
        <a:bodyPr/>
        <a:lstStyle/>
        <a:p>
          <a:pPr rtl="0"/>
          <a:r>
            <a:rPr lang="en-US" sz="1400" b="1" dirty="0" smtClean="0">
              <a:solidFill>
                <a:schemeClr val="tx1"/>
              </a:solidFill>
              <a:latin typeface="+mn-lt"/>
            </a:rPr>
            <a:t>Drag kings &amp; queens - </a:t>
          </a:r>
          <a:r>
            <a:rPr lang="en-US" sz="1400" b="1" dirty="0" err="1" smtClean="0">
              <a:solidFill>
                <a:schemeClr val="tx1"/>
              </a:solidFill>
              <a:latin typeface="+mn-lt"/>
            </a:rPr>
            <a:t>crossdressers</a:t>
          </a:r>
          <a:r>
            <a:rPr lang="en-US" sz="1400" b="1" dirty="0" smtClean="0">
              <a:solidFill>
                <a:schemeClr val="tx1"/>
              </a:solidFill>
              <a:latin typeface="+mn-lt"/>
            </a:rPr>
            <a:t> within a performance context</a:t>
          </a:r>
          <a:endParaRPr lang="en-US" sz="1400" b="1" dirty="0">
            <a:solidFill>
              <a:schemeClr val="tx1"/>
            </a:solidFill>
            <a:latin typeface="+mn-lt"/>
          </a:endParaRPr>
        </a:p>
      </dgm:t>
    </dgm:pt>
    <dgm:pt modelId="{0B8C6BD4-9F51-1E4A-A52F-1C6782463427}" type="parTrans" cxnId="{040A5647-1AC0-0943-A69A-BC118A3AB33E}">
      <dgm:prSet/>
      <dgm:spPr/>
      <dgm:t>
        <a:bodyPr/>
        <a:lstStyle/>
        <a:p>
          <a:endParaRPr lang="en-US"/>
        </a:p>
      </dgm:t>
    </dgm:pt>
    <dgm:pt modelId="{9B91FCEC-9CA5-864E-91E6-9251D83D7D0C}" type="sibTrans" cxnId="{040A5647-1AC0-0943-A69A-BC118A3AB33E}">
      <dgm:prSet/>
      <dgm:spPr/>
      <dgm:t>
        <a:bodyPr/>
        <a:lstStyle/>
        <a:p>
          <a:endParaRPr lang="en-US"/>
        </a:p>
      </dgm:t>
    </dgm:pt>
    <dgm:pt modelId="{D99643A9-848E-1540-889D-F322C901BDFE}">
      <dgm:prSet custT="1"/>
      <dgm:spPr>
        <a:solidFill>
          <a:srgbClr val="7FD938"/>
        </a:solidFill>
      </dgm:spPr>
      <dgm:t>
        <a:bodyPr/>
        <a:lstStyle/>
        <a:p>
          <a:pPr rtl="0"/>
          <a:r>
            <a:rPr lang="en-US" sz="1400" b="1" dirty="0" err="1" smtClean="0">
              <a:solidFill>
                <a:schemeClr val="tx1"/>
              </a:solidFill>
              <a:latin typeface="+mn-lt"/>
            </a:rPr>
            <a:t>Genderqueers</a:t>
          </a:r>
          <a:r>
            <a:rPr lang="en-US" sz="1400" b="1" dirty="0" smtClean="0">
              <a:solidFill>
                <a:schemeClr val="tx1"/>
              </a:solidFill>
              <a:latin typeface="+mn-lt"/>
            </a:rPr>
            <a:t>: Individuals identifying outside of a binary sex system</a:t>
          </a:r>
          <a:endParaRPr lang="en-US" sz="1400" b="1" dirty="0">
            <a:solidFill>
              <a:schemeClr val="tx1"/>
            </a:solidFill>
            <a:latin typeface="+mn-lt"/>
          </a:endParaRPr>
        </a:p>
      </dgm:t>
    </dgm:pt>
    <dgm:pt modelId="{052EF51B-AA86-484C-8624-F85556EEBEF5}" type="parTrans" cxnId="{B3DCF8F0-3466-AD4E-9AF9-B082B8C969A2}">
      <dgm:prSet/>
      <dgm:spPr/>
      <dgm:t>
        <a:bodyPr/>
        <a:lstStyle/>
        <a:p>
          <a:endParaRPr lang="en-US"/>
        </a:p>
      </dgm:t>
    </dgm:pt>
    <dgm:pt modelId="{58D64253-1F13-914C-AB92-F466DF9DDBE3}" type="sibTrans" cxnId="{B3DCF8F0-3466-AD4E-9AF9-B082B8C969A2}">
      <dgm:prSet/>
      <dgm:spPr/>
      <dgm:t>
        <a:bodyPr/>
        <a:lstStyle/>
        <a:p>
          <a:endParaRPr lang="en-US"/>
        </a:p>
      </dgm:t>
    </dgm:pt>
    <dgm:pt modelId="{FA1BC39A-E2FA-9549-8F7C-180ADC9A5C01}">
      <dgm:prSet custT="1"/>
      <dgm:spPr>
        <a:solidFill>
          <a:srgbClr val="7FD938"/>
        </a:solidFill>
      </dgm:spPr>
      <dgm:t>
        <a:bodyPr/>
        <a:lstStyle/>
        <a:p>
          <a:pPr rtl="0"/>
          <a:r>
            <a:rPr lang="en-US" sz="1400" b="1" dirty="0" smtClean="0">
              <a:solidFill>
                <a:schemeClr val="tx1"/>
              </a:solidFill>
              <a:latin typeface="+mn-lt"/>
            </a:rPr>
            <a:t>Gender Identity: One</a:t>
          </a:r>
          <a:r>
            <a:rPr lang="ja-JP" altLang="en-US" sz="1400" b="1" dirty="0" smtClean="0">
              <a:solidFill>
                <a:schemeClr val="tx1"/>
              </a:solidFill>
              <a:latin typeface="+mn-lt"/>
              <a:ea typeface="メイリオ" charset="0"/>
              <a:cs typeface="メイリオ" charset="0"/>
            </a:rPr>
            <a:t>’</a:t>
          </a:r>
          <a:r>
            <a:rPr lang="en-US" altLang="ja-JP" sz="1400" b="1" dirty="0" smtClean="0">
              <a:solidFill>
                <a:schemeClr val="tx1"/>
              </a:solidFill>
              <a:latin typeface="+mn-lt"/>
            </a:rPr>
            <a:t>s sense of one</a:t>
          </a:r>
          <a:r>
            <a:rPr lang="ja-JP" altLang="en-US" sz="1400" b="1" dirty="0" smtClean="0">
              <a:solidFill>
                <a:schemeClr val="tx1"/>
              </a:solidFill>
              <a:latin typeface="+mn-lt"/>
              <a:ea typeface="メイリオ" charset="0"/>
              <a:cs typeface="メイリオ" charset="0"/>
            </a:rPr>
            <a:t>’</a:t>
          </a:r>
          <a:r>
            <a:rPr lang="en-US" altLang="ja-JP" sz="1400" b="1" dirty="0" smtClean="0">
              <a:solidFill>
                <a:schemeClr val="tx1"/>
              </a:solidFill>
              <a:latin typeface="+mn-lt"/>
            </a:rPr>
            <a:t>s own gender.  The felt sense that one is man, woman, both, neither, etc.</a:t>
          </a:r>
          <a:endParaRPr lang="en-US" sz="1400" b="1" dirty="0">
            <a:solidFill>
              <a:schemeClr val="tx1"/>
            </a:solidFill>
            <a:latin typeface="+mn-lt"/>
          </a:endParaRPr>
        </a:p>
      </dgm:t>
    </dgm:pt>
    <dgm:pt modelId="{905A224E-1704-F74B-8512-0A0FB803675C}" type="parTrans" cxnId="{67770B37-0EDE-9C42-B42B-ABA695BCE5C9}">
      <dgm:prSet/>
      <dgm:spPr/>
      <dgm:t>
        <a:bodyPr/>
        <a:lstStyle/>
        <a:p>
          <a:endParaRPr lang="en-US"/>
        </a:p>
      </dgm:t>
    </dgm:pt>
    <dgm:pt modelId="{4091F46D-863B-7441-8106-EC69554FB148}" type="sibTrans" cxnId="{67770B37-0EDE-9C42-B42B-ABA695BCE5C9}">
      <dgm:prSet/>
      <dgm:spPr/>
      <dgm:t>
        <a:bodyPr/>
        <a:lstStyle/>
        <a:p>
          <a:endParaRPr lang="en-US"/>
        </a:p>
      </dgm:t>
    </dgm:pt>
    <dgm:pt modelId="{9B8E15FA-296D-024A-9B09-8F4493F89E12}">
      <dgm:prSet custT="1"/>
      <dgm:spPr>
        <a:solidFill>
          <a:srgbClr val="7FD938"/>
        </a:solidFill>
      </dgm:spPr>
      <dgm:t>
        <a:bodyPr/>
        <a:lstStyle/>
        <a:p>
          <a:pPr rtl="0"/>
          <a:r>
            <a:rPr lang="en-US" sz="1400" b="1" dirty="0" smtClean="0">
              <a:solidFill>
                <a:schemeClr val="tx1"/>
              </a:solidFill>
              <a:latin typeface="+mn-lt"/>
            </a:rPr>
            <a:t>Gender Oppression: The verbal, physical, legal, emotional, and sexual violence and legal discrimination against people who do not conform to socially acceptable gender roles.</a:t>
          </a:r>
          <a:endParaRPr lang="en-US" sz="1400" b="1" dirty="0">
            <a:solidFill>
              <a:schemeClr val="tx1"/>
            </a:solidFill>
            <a:latin typeface="+mn-lt"/>
          </a:endParaRPr>
        </a:p>
      </dgm:t>
    </dgm:pt>
    <dgm:pt modelId="{C45326B3-E617-4649-B6C6-3F0C1846A3E6}" type="parTrans" cxnId="{98E25BB3-9F21-7F4D-8C84-3C7D7C92DF72}">
      <dgm:prSet/>
      <dgm:spPr/>
      <dgm:t>
        <a:bodyPr/>
        <a:lstStyle/>
        <a:p>
          <a:endParaRPr lang="en-US"/>
        </a:p>
      </dgm:t>
    </dgm:pt>
    <dgm:pt modelId="{3C161F4C-8E4C-E64A-B9D6-BEDF0B46D8C0}" type="sibTrans" cxnId="{98E25BB3-9F21-7F4D-8C84-3C7D7C92DF72}">
      <dgm:prSet/>
      <dgm:spPr/>
      <dgm:t>
        <a:bodyPr/>
        <a:lstStyle/>
        <a:p>
          <a:endParaRPr lang="en-US"/>
        </a:p>
      </dgm:t>
    </dgm:pt>
    <dgm:pt modelId="{F6250D2F-0B6C-1146-8CF4-60B7B168A871}" type="pres">
      <dgm:prSet presAssocID="{F664AC96-9607-6F48-8858-F41D247D8840}" presName="linear" presStyleCnt="0">
        <dgm:presLayoutVars>
          <dgm:animLvl val="lvl"/>
          <dgm:resizeHandles val="exact"/>
        </dgm:presLayoutVars>
      </dgm:prSet>
      <dgm:spPr/>
      <dgm:t>
        <a:bodyPr/>
        <a:lstStyle/>
        <a:p>
          <a:endParaRPr lang="en-US"/>
        </a:p>
      </dgm:t>
    </dgm:pt>
    <dgm:pt modelId="{AA7FE8FB-09FB-A940-9255-2F896005F311}" type="pres">
      <dgm:prSet presAssocID="{FA1BC39A-E2FA-9549-8F7C-180ADC9A5C01}" presName="parentText" presStyleLbl="node1" presStyleIdx="0" presStyleCnt="7" custLinFactY="-17876" custLinFactNeighborY="-100000">
        <dgm:presLayoutVars>
          <dgm:chMax val="0"/>
          <dgm:bulletEnabled val="1"/>
        </dgm:presLayoutVars>
      </dgm:prSet>
      <dgm:spPr/>
      <dgm:t>
        <a:bodyPr/>
        <a:lstStyle/>
        <a:p>
          <a:endParaRPr lang="en-US"/>
        </a:p>
      </dgm:t>
    </dgm:pt>
    <dgm:pt modelId="{7D758CCD-7685-4D4D-BBCD-A5FE9E95860A}" type="pres">
      <dgm:prSet presAssocID="{4091F46D-863B-7441-8106-EC69554FB148}" presName="spacer" presStyleCnt="0"/>
      <dgm:spPr/>
      <dgm:t>
        <a:bodyPr/>
        <a:lstStyle/>
        <a:p>
          <a:endParaRPr lang="en-US"/>
        </a:p>
      </dgm:t>
    </dgm:pt>
    <dgm:pt modelId="{AC71AE51-CF8A-5B4D-9FDE-8E8FA995B94E}" type="pres">
      <dgm:prSet presAssocID="{07E8AA28-CB5C-E84A-A891-CA14B341D42A}" presName="parentText" presStyleLbl="node1" presStyleIdx="1" presStyleCnt="7">
        <dgm:presLayoutVars>
          <dgm:chMax val="0"/>
          <dgm:bulletEnabled val="1"/>
        </dgm:presLayoutVars>
      </dgm:prSet>
      <dgm:spPr/>
      <dgm:t>
        <a:bodyPr/>
        <a:lstStyle/>
        <a:p>
          <a:endParaRPr lang="en-US"/>
        </a:p>
      </dgm:t>
    </dgm:pt>
    <dgm:pt modelId="{059CD9BD-117B-EA42-8383-4C11B03323F4}" type="pres">
      <dgm:prSet presAssocID="{871DE5C2-294F-5F41-8C10-8B6F08029FB4}" presName="spacer" presStyleCnt="0"/>
      <dgm:spPr/>
      <dgm:t>
        <a:bodyPr/>
        <a:lstStyle/>
        <a:p>
          <a:endParaRPr lang="en-US"/>
        </a:p>
      </dgm:t>
    </dgm:pt>
    <dgm:pt modelId="{6CF1EC4D-E359-3646-BBBF-AF8C8B7E6770}" type="pres">
      <dgm:prSet presAssocID="{B37C4A4E-5D8F-C74A-AA35-B9C8B26B65CA}" presName="parentText" presStyleLbl="node1" presStyleIdx="2" presStyleCnt="7">
        <dgm:presLayoutVars>
          <dgm:chMax val="0"/>
          <dgm:bulletEnabled val="1"/>
        </dgm:presLayoutVars>
      </dgm:prSet>
      <dgm:spPr/>
      <dgm:t>
        <a:bodyPr/>
        <a:lstStyle/>
        <a:p>
          <a:endParaRPr lang="en-US"/>
        </a:p>
      </dgm:t>
    </dgm:pt>
    <dgm:pt modelId="{7907EEE9-9E78-1045-85F3-F0FEB398D260}" type="pres">
      <dgm:prSet presAssocID="{F3EAAFC1-380F-1B43-AFA8-B2D276C58720}" presName="spacer" presStyleCnt="0"/>
      <dgm:spPr/>
      <dgm:t>
        <a:bodyPr/>
        <a:lstStyle/>
        <a:p>
          <a:endParaRPr lang="en-US"/>
        </a:p>
      </dgm:t>
    </dgm:pt>
    <dgm:pt modelId="{E31D4442-4DB4-6D4B-8507-8F496BA9A5CC}" type="pres">
      <dgm:prSet presAssocID="{19721A22-32FD-6D49-AF0D-CDE23E413DD3}" presName="parentText" presStyleLbl="node1" presStyleIdx="3" presStyleCnt="7">
        <dgm:presLayoutVars>
          <dgm:chMax val="0"/>
          <dgm:bulletEnabled val="1"/>
        </dgm:presLayoutVars>
      </dgm:prSet>
      <dgm:spPr/>
      <dgm:t>
        <a:bodyPr/>
        <a:lstStyle/>
        <a:p>
          <a:endParaRPr lang="en-US"/>
        </a:p>
      </dgm:t>
    </dgm:pt>
    <dgm:pt modelId="{5AEC93E7-15D2-514E-B8B7-00FA19851F20}" type="pres">
      <dgm:prSet presAssocID="{B44C2353-FAF1-124E-8296-CEC07B25806E}" presName="spacer" presStyleCnt="0"/>
      <dgm:spPr/>
      <dgm:t>
        <a:bodyPr/>
        <a:lstStyle/>
        <a:p>
          <a:endParaRPr lang="en-US"/>
        </a:p>
      </dgm:t>
    </dgm:pt>
    <dgm:pt modelId="{09B8A2BA-549C-4849-A1D3-14A04453D24F}" type="pres">
      <dgm:prSet presAssocID="{80434F47-4B87-0D44-A707-2D14A30F45A8}" presName="parentText" presStyleLbl="node1" presStyleIdx="4" presStyleCnt="7">
        <dgm:presLayoutVars>
          <dgm:chMax val="0"/>
          <dgm:bulletEnabled val="1"/>
        </dgm:presLayoutVars>
      </dgm:prSet>
      <dgm:spPr/>
      <dgm:t>
        <a:bodyPr/>
        <a:lstStyle/>
        <a:p>
          <a:endParaRPr lang="en-US"/>
        </a:p>
      </dgm:t>
    </dgm:pt>
    <dgm:pt modelId="{5DE1480F-8A70-674E-8546-2CF42ED4F70A}" type="pres">
      <dgm:prSet presAssocID="{9B91FCEC-9CA5-864E-91E6-9251D83D7D0C}" presName="spacer" presStyleCnt="0"/>
      <dgm:spPr/>
      <dgm:t>
        <a:bodyPr/>
        <a:lstStyle/>
        <a:p>
          <a:endParaRPr lang="en-US"/>
        </a:p>
      </dgm:t>
    </dgm:pt>
    <dgm:pt modelId="{3A9E2FF5-D1C6-0F49-B103-7E5BBFFE632E}" type="pres">
      <dgm:prSet presAssocID="{D99643A9-848E-1540-889D-F322C901BDFE}" presName="parentText" presStyleLbl="node1" presStyleIdx="5" presStyleCnt="7">
        <dgm:presLayoutVars>
          <dgm:chMax val="0"/>
          <dgm:bulletEnabled val="1"/>
        </dgm:presLayoutVars>
      </dgm:prSet>
      <dgm:spPr/>
      <dgm:t>
        <a:bodyPr/>
        <a:lstStyle/>
        <a:p>
          <a:endParaRPr lang="en-US"/>
        </a:p>
      </dgm:t>
    </dgm:pt>
    <dgm:pt modelId="{BE77E40F-E298-5047-8BAB-06201581C75E}" type="pres">
      <dgm:prSet presAssocID="{58D64253-1F13-914C-AB92-F466DF9DDBE3}" presName="spacer" presStyleCnt="0"/>
      <dgm:spPr/>
      <dgm:t>
        <a:bodyPr/>
        <a:lstStyle/>
        <a:p>
          <a:endParaRPr lang="en-US"/>
        </a:p>
      </dgm:t>
    </dgm:pt>
    <dgm:pt modelId="{8089DBBA-1BD6-054C-8A07-F76EC37B8DD4}" type="pres">
      <dgm:prSet presAssocID="{9B8E15FA-296D-024A-9B09-8F4493F89E12}" presName="parentText" presStyleLbl="node1" presStyleIdx="6" presStyleCnt="7">
        <dgm:presLayoutVars>
          <dgm:chMax val="0"/>
          <dgm:bulletEnabled val="1"/>
        </dgm:presLayoutVars>
      </dgm:prSet>
      <dgm:spPr/>
      <dgm:t>
        <a:bodyPr/>
        <a:lstStyle/>
        <a:p>
          <a:endParaRPr lang="en-US"/>
        </a:p>
      </dgm:t>
    </dgm:pt>
  </dgm:ptLst>
  <dgm:cxnLst>
    <dgm:cxn modelId="{040A5647-1AC0-0943-A69A-BC118A3AB33E}" srcId="{F664AC96-9607-6F48-8858-F41D247D8840}" destId="{80434F47-4B87-0D44-A707-2D14A30F45A8}" srcOrd="4" destOrd="0" parTransId="{0B8C6BD4-9F51-1E4A-A52F-1C6782463427}" sibTransId="{9B91FCEC-9CA5-864E-91E6-9251D83D7D0C}"/>
    <dgm:cxn modelId="{754B122B-47C7-7441-AB35-3A0D5BC0CA98}" type="presOf" srcId="{07E8AA28-CB5C-E84A-A891-CA14B341D42A}" destId="{AC71AE51-CF8A-5B4D-9FDE-8E8FA995B94E}" srcOrd="0" destOrd="0" presId="urn:microsoft.com/office/officeart/2005/8/layout/vList2"/>
    <dgm:cxn modelId="{A971E4C5-454C-CA41-A115-E579CF7479FC}" srcId="{F664AC96-9607-6F48-8858-F41D247D8840}" destId="{19721A22-32FD-6D49-AF0D-CDE23E413DD3}" srcOrd="3" destOrd="0" parTransId="{0D766CDF-2EFA-CF4F-902B-6EA0E39DA3E6}" sibTransId="{B44C2353-FAF1-124E-8296-CEC07B25806E}"/>
    <dgm:cxn modelId="{67770B37-0EDE-9C42-B42B-ABA695BCE5C9}" srcId="{F664AC96-9607-6F48-8858-F41D247D8840}" destId="{FA1BC39A-E2FA-9549-8F7C-180ADC9A5C01}" srcOrd="0" destOrd="0" parTransId="{905A224E-1704-F74B-8512-0A0FB803675C}" sibTransId="{4091F46D-863B-7441-8106-EC69554FB148}"/>
    <dgm:cxn modelId="{538BF256-2245-5047-82D4-455DDB07C48F}" type="presOf" srcId="{9B8E15FA-296D-024A-9B09-8F4493F89E12}" destId="{8089DBBA-1BD6-054C-8A07-F76EC37B8DD4}" srcOrd="0" destOrd="0" presId="urn:microsoft.com/office/officeart/2005/8/layout/vList2"/>
    <dgm:cxn modelId="{6C2830D4-9184-704F-9F49-6AD9AC5A6566}" type="presOf" srcId="{D99643A9-848E-1540-889D-F322C901BDFE}" destId="{3A9E2FF5-D1C6-0F49-B103-7E5BBFFE632E}" srcOrd="0" destOrd="0" presId="urn:microsoft.com/office/officeart/2005/8/layout/vList2"/>
    <dgm:cxn modelId="{D3E815C6-A38C-674D-992C-790C2C40422D}" srcId="{F664AC96-9607-6F48-8858-F41D247D8840}" destId="{07E8AA28-CB5C-E84A-A891-CA14B341D42A}" srcOrd="1" destOrd="0" parTransId="{E114DD15-C37C-714D-B58B-A7552B0B11EE}" sibTransId="{871DE5C2-294F-5F41-8C10-8B6F08029FB4}"/>
    <dgm:cxn modelId="{B3DCF8F0-3466-AD4E-9AF9-B082B8C969A2}" srcId="{F664AC96-9607-6F48-8858-F41D247D8840}" destId="{D99643A9-848E-1540-889D-F322C901BDFE}" srcOrd="5" destOrd="0" parTransId="{052EF51B-AA86-484C-8624-F85556EEBEF5}" sibTransId="{58D64253-1F13-914C-AB92-F466DF9DDBE3}"/>
    <dgm:cxn modelId="{E4980C4A-AA25-D348-BAB4-F925F4F6E0E8}" type="presOf" srcId="{FA1BC39A-E2FA-9549-8F7C-180ADC9A5C01}" destId="{AA7FE8FB-09FB-A940-9255-2F896005F311}" srcOrd="0" destOrd="0" presId="urn:microsoft.com/office/officeart/2005/8/layout/vList2"/>
    <dgm:cxn modelId="{98E25BB3-9F21-7F4D-8C84-3C7D7C92DF72}" srcId="{F664AC96-9607-6F48-8858-F41D247D8840}" destId="{9B8E15FA-296D-024A-9B09-8F4493F89E12}" srcOrd="6" destOrd="0" parTransId="{C45326B3-E617-4649-B6C6-3F0C1846A3E6}" sibTransId="{3C161F4C-8E4C-E64A-B9D6-BEDF0B46D8C0}"/>
    <dgm:cxn modelId="{5766AFDC-07E9-E542-96EC-5931E38ABCC2}" type="presOf" srcId="{B37C4A4E-5D8F-C74A-AA35-B9C8B26B65CA}" destId="{6CF1EC4D-E359-3646-BBBF-AF8C8B7E6770}" srcOrd="0" destOrd="0" presId="urn:microsoft.com/office/officeart/2005/8/layout/vList2"/>
    <dgm:cxn modelId="{B44A4610-DD56-374D-A50E-FB9D8FB4F9A5}" type="presOf" srcId="{F664AC96-9607-6F48-8858-F41D247D8840}" destId="{F6250D2F-0B6C-1146-8CF4-60B7B168A871}" srcOrd="0" destOrd="0" presId="urn:microsoft.com/office/officeart/2005/8/layout/vList2"/>
    <dgm:cxn modelId="{BC3D849C-0089-4B46-97D5-43B294FB6110}" type="presOf" srcId="{80434F47-4B87-0D44-A707-2D14A30F45A8}" destId="{09B8A2BA-549C-4849-A1D3-14A04453D24F}" srcOrd="0" destOrd="0" presId="urn:microsoft.com/office/officeart/2005/8/layout/vList2"/>
    <dgm:cxn modelId="{66C4258E-1704-3747-B4ED-0B5972A498A8}" type="presOf" srcId="{19721A22-32FD-6D49-AF0D-CDE23E413DD3}" destId="{E31D4442-4DB4-6D4B-8507-8F496BA9A5CC}" srcOrd="0" destOrd="0" presId="urn:microsoft.com/office/officeart/2005/8/layout/vList2"/>
    <dgm:cxn modelId="{C770239C-295F-A547-AECA-E058E4444F24}" srcId="{F664AC96-9607-6F48-8858-F41D247D8840}" destId="{B37C4A4E-5D8F-C74A-AA35-B9C8B26B65CA}" srcOrd="2" destOrd="0" parTransId="{B49F33A1-12C5-F14E-9454-04F281AC142C}" sibTransId="{F3EAAFC1-380F-1B43-AFA8-B2D276C58720}"/>
    <dgm:cxn modelId="{CBFBDC37-88B9-9343-81F7-D97FF9D89945}" type="presParOf" srcId="{F6250D2F-0B6C-1146-8CF4-60B7B168A871}" destId="{AA7FE8FB-09FB-A940-9255-2F896005F311}" srcOrd="0" destOrd="0" presId="urn:microsoft.com/office/officeart/2005/8/layout/vList2"/>
    <dgm:cxn modelId="{149E9F3F-7789-C744-B875-7DB484DF1B20}" type="presParOf" srcId="{F6250D2F-0B6C-1146-8CF4-60B7B168A871}" destId="{7D758CCD-7685-4D4D-BBCD-A5FE9E95860A}" srcOrd="1" destOrd="0" presId="urn:microsoft.com/office/officeart/2005/8/layout/vList2"/>
    <dgm:cxn modelId="{0B24B896-2CF1-AD44-A230-EDFCA71BB90B}" type="presParOf" srcId="{F6250D2F-0B6C-1146-8CF4-60B7B168A871}" destId="{AC71AE51-CF8A-5B4D-9FDE-8E8FA995B94E}" srcOrd="2" destOrd="0" presId="urn:microsoft.com/office/officeart/2005/8/layout/vList2"/>
    <dgm:cxn modelId="{1D610A23-BAC3-6D45-98AE-C533A9AC00A6}" type="presParOf" srcId="{F6250D2F-0B6C-1146-8CF4-60B7B168A871}" destId="{059CD9BD-117B-EA42-8383-4C11B03323F4}" srcOrd="3" destOrd="0" presId="urn:microsoft.com/office/officeart/2005/8/layout/vList2"/>
    <dgm:cxn modelId="{971AE6E1-8ACF-8145-9935-AA948736D146}" type="presParOf" srcId="{F6250D2F-0B6C-1146-8CF4-60B7B168A871}" destId="{6CF1EC4D-E359-3646-BBBF-AF8C8B7E6770}" srcOrd="4" destOrd="0" presId="urn:microsoft.com/office/officeart/2005/8/layout/vList2"/>
    <dgm:cxn modelId="{BF2E7D2D-025B-8A4C-AB40-B7B567EB81F9}" type="presParOf" srcId="{F6250D2F-0B6C-1146-8CF4-60B7B168A871}" destId="{7907EEE9-9E78-1045-85F3-F0FEB398D260}" srcOrd="5" destOrd="0" presId="urn:microsoft.com/office/officeart/2005/8/layout/vList2"/>
    <dgm:cxn modelId="{8FBE162D-F373-6341-AA56-21B7C263E842}" type="presParOf" srcId="{F6250D2F-0B6C-1146-8CF4-60B7B168A871}" destId="{E31D4442-4DB4-6D4B-8507-8F496BA9A5CC}" srcOrd="6" destOrd="0" presId="urn:microsoft.com/office/officeart/2005/8/layout/vList2"/>
    <dgm:cxn modelId="{731D77FE-8829-DB49-AA95-0E406B9D4115}" type="presParOf" srcId="{F6250D2F-0B6C-1146-8CF4-60B7B168A871}" destId="{5AEC93E7-15D2-514E-B8B7-00FA19851F20}" srcOrd="7" destOrd="0" presId="urn:microsoft.com/office/officeart/2005/8/layout/vList2"/>
    <dgm:cxn modelId="{9F5BF051-703A-0F45-9241-CCB28DB65327}" type="presParOf" srcId="{F6250D2F-0B6C-1146-8CF4-60B7B168A871}" destId="{09B8A2BA-549C-4849-A1D3-14A04453D24F}" srcOrd="8" destOrd="0" presId="urn:microsoft.com/office/officeart/2005/8/layout/vList2"/>
    <dgm:cxn modelId="{61036DB4-1F3C-E843-855E-0AB6DBA69027}" type="presParOf" srcId="{F6250D2F-0B6C-1146-8CF4-60B7B168A871}" destId="{5DE1480F-8A70-674E-8546-2CF42ED4F70A}" srcOrd="9" destOrd="0" presId="urn:microsoft.com/office/officeart/2005/8/layout/vList2"/>
    <dgm:cxn modelId="{8F80261F-FE8C-DD47-BF91-C5A54817977F}" type="presParOf" srcId="{F6250D2F-0B6C-1146-8CF4-60B7B168A871}" destId="{3A9E2FF5-D1C6-0F49-B103-7E5BBFFE632E}" srcOrd="10" destOrd="0" presId="urn:microsoft.com/office/officeart/2005/8/layout/vList2"/>
    <dgm:cxn modelId="{651A3ECF-C69C-6545-B42B-6761263882C4}" type="presParOf" srcId="{F6250D2F-0B6C-1146-8CF4-60B7B168A871}" destId="{BE77E40F-E298-5047-8BAB-06201581C75E}" srcOrd="11" destOrd="0" presId="urn:microsoft.com/office/officeart/2005/8/layout/vList2"/>
    <dgm:cxn modelId="{99170786-62F7-904A-836D-F7F0832BEF3D}" type="presParOf" srcId="{F6250D2F-0B6C-1146-8CF4-60B7B168A871}" destId="{8089DBBA-1BD6-054C-8A07-F76EC37B8DD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979476C-57A5-014E-871B-9F0C8B43DC72}" type="doc">
      <dgm:prSet loTypeId="urn:microsoft.com/office/officeart/2005/8/layout/vList2" loCatId="" qsTypeId="urn:microsoft.com/office/officeart/2005/8/quickstyle/simple1" qsCatId="simple" csTypeId="urn:microsoft.com/office/officeart/2005/8/colors/accent1_2" csCatId="accent1"/>
      <dgm:spPr/>
      <dgm:t>
        <a:bodyPr/>
        <a:lstStyle/>
        <a:p>
          <a:endParaRPr lang="en-US"/>
        </a:p>
      </dgm:t>
    </dgm:pt>
    <dgm:pt modelId="{9BCE745D-BBEB-DB48-9AFB-515D0338E33E}">
      <dgm:prSet/>
      <dgm:spPr/>
      <dgm:t>
        <a:bodyPr/>
        <a:lstStyle/>
        <a:p>
          <a:pPr rtl="0"/>
          <a:r>
            <a:rPr lang="en-US" b="0" i="0" smtClean="0">
              <a:solidFill>
                <a:schemeClr val="tx1"/>
              </a:solidFill>
            </a:rPr>
            <a:t>Gender Identity &amp; Higher Education </a:t>
          </a:r>
          <a:endParaRPr lang="en-US">
            <a:solidFill>
              <a:schemeClr val="tx1"/>
            </a:solidFill>
          </a:endParaRPr>
        </a:p>
      </dgm:t>
    </dgm:pt>
    <dgm:pt modelId="{A1D82FAE-19AE-434C-BC1C-82860BA1395D}" type="parTrans" cxnId="{43A115B9-7DAD-5B43-9D5A-D835D659C672}">
      <dgm:prSet/>
      <dgm:spPr/>
      <dgm:t>
        <a:bodyPr/>
        <a:lstStyle/>
        <a:p>
          <a:endParaRPr lang="en-US"/>
        </a:p>
      </dgm:t>
    </dgm:pt>
    <dgm:pt modelId="{6C4F5F1A-3052-3048-A260-B145491B6D5A}" type="sibTrans" cxnId="{43A115B9-7DAD-5B43-9D5A-D835D659C672}">
      <dgm:prSet/>
      <dgm:spPr/>
      <dgm:t>
        <a:bodyPr/>
        <a:lstStyle/>
        <a:p>
          <a:endParaRPr lang="en-US"/>
        </a:p>
      </dgm:t>
    </dgm:pt>
    <dgm:pt modelId="{4AA0B52B-B501-5C47-B600-90B220953F29}">
      <dgm:prSet/>
      <dgm:spPr/>
      <dgm:t>
        <a:bodyPr/>
        <a:lstStyle/>
        <a:p>
          <a:pPr rtl="0"/>
          <a:r>
            <a:rPr lang="en-US" b="0" i="0" dirty="0" smtClean="0"/>
            <a:t>The LGBT issues and concerns have risen to the surface within higher education</a:t>
          </a:r>
          <a:endParaRPr lang="en-US" dirty="0"/>
        </a:p>
      </dgm:t>
    </dgm:pt>
    <dgm:pt modelId="{CB8575AE-9CA8-FA40-98C4-EEAED09C0443}" type="parTrans" cxnId="{78BD29F0-2282-CD43-9811-8DB17B1714D1}">
      <dgm:prSet/>
      <dgm:spPr/>
      <dgm:t>
        <a:bodyPr/>
        <a:lstStyle/>
        <a:p>
          <a:endParaRPr lang="en-US"/>
        </a:p>
      </dgm:t>
    </dgm:pt>
    <dgm:pt modelId="{9C015DBC-2236-C14C-B3DC-D58D3ACBC10E}" type="sibTrans" cxnId="{78BD29F0-2282-CD43-9811-8DB17B1714D1}">
      <dgm:prSet/>
      <dgm:spPr/>
      <dgm:t>
        <a:bodyPr/>
        <a:lstStyle/>
        <a:p>
          <a:endParaRPr lang="en-US"/>
        </a:p>
      </dgm:t>
    </dgm:pt>
    <dgm:pt modelId="{73034E7A-016B-B346-98A6-9FD1CDF13E4A}">
      <dgm:prSet/>
      <dgm:spPr/>
      <dgm:t>
        <a:bodyPr/>
        <a:lstStyle/>
        <a:p>
          <a:pPr rtl="0"/>
          <a:r>
            <a:rPr lang="en-US" b="0" i="0" dirty="0" smtClean="0"/>
            <a:t>Problem: many programs and resources are focused on the LGB issues but very little work has been done within higher education for individuals who identify as transgender </a:t>
          </a:r>
          <a:endParaRPr lang="en-US" dirty="0"/>
        </a:p>
      </dgm:t>
    </dgm:pt>
    <dgm:pt modelId="{604975C4-ABC7-0E46-AE59-1868774DD7E9}" type="parTrans" cxnId="{25006085-99A0-CC4C-A7F0-3FF87F846C31}">
      <dgm:prSet/>
      <dgm:spPr/>
      <dgm:t>
        <a:bodyPr/>
        <a:lstStyle/>
        <a:p>
          <a:endParaRPr lang="en-US"/>
        </a:p>
      </dgm:t>
    </dgm:pt>
    <dgm:pt modelId="{869B67C9-7B41-114E-AED9-0C6A3621C029}" type="sibTrans" cxnId="{25006085-99A0-CC4C-A7F0-3FF87F846C31}">
      <dgm:prSet/>
      <dgm:spPr/>
      <dgm:t>
        <a:bodyPr/>
        <a:lstStyle/>
        <a:p>
          <a:endParaRPr lang="en-US"/>
        </a:p>
      </dgm:t>
    </dgm:pt>
    <dgm:pt modelId="{C0939018-4C19-DC4F-8DFA-6FC881403EE2}">
      <dgm:prSet/>
      <dgm:spPr/>
      <dgm:t>
        <a:bodyPr/>
        <a:lstStyle/>
        <a:p>
          <a:pPr rtl="0"/>
          <a:r>
            <a:rPr lang="en-US" b="0" i="0" dirty="0" smtClean="0"/>
            <a:t>Many faculty, staff, and students (including LGB identified and professionals who work with LBGT population) have minimal knowledge and understanding of transgender students and their experiences</a:t>
          </a:r>
          <a:endParaRPr lang="en-US" dirty="0"/>
        </a:p>
      </dgm:t>
    </dgm:pt>
    <dgm:pt modelId="{FA427BAE-C438-264D-BC19-C68285EA1E25}" type="parTrans" cxnId="{D1BE184C-2340-5043-ADE1-2920EA7DF77B}">
      <dgm:prSet/>
      <dgm:spPr/>
      <dgm:t>
        <a:bodyPr/>
        <a:lstStyle/>
        <a:p>
          <a:endParaRPr lang="en-US"/>
        </a:p>
      </dgm:t>
    </dgm:pt>
    <dgm:pt modelId="{BCEF4DCD-0886-1848-A260-05B00D572CB0}" type="sibTrans" cxnId="{D1BE184C-2340-5043-ADE1-2920EA7DF77B}">
      <dgm:prSet/>
      <dgm:spPr/>
      <dgm:t>
        <a:bodyPr/>
        <a:lstStyle/>
        <a:p>
          <a:endParaRPr lang="en-US"/>
        </a:p>
      </dgm:t>
    </dgm:pt>
    <dgm:pt modelId="{ABC7C034-F100-934E-A3B2-F1134C9AF268}" type="pres">
      <dgm:prSet presAssocID="{B979476C-57A5-014E-871B-9F0C8B43DC72}" presName="linear" presStyleCnt="0">
        <dgm:presLayoutVars>
          <dgm:animLvl val="lvl"/>
          <dgm:resizeHandles val="exact"/>
        </dgm:presLayoutVars>
      </dgm:prSet>
      <dgm:spPr/>
      <dgm:t>
        <a:bodyPr/>
        <a:lstStyle/>
        <a:p>
          <a:endParaRPr lang="en-US"/>
        </a:p>
      </dgm:t>
    </dgm:pt>
    <dgm:pt modelId="{7A987AD2-757F-4140-A3BF-967FE8936B43}" type="pres">
      <dgm:prSet presAssocID="{9BCE745D-BBEB-DB48-9AFB-515D0338E33E}" presName="parentText" presStyleLbl="node1" presStyleIdx="0" presStyleCnt="1">
        <dgm:presLayoutVars>
          <dgm:chMax val="0"/>
          <dgm:bulletEnabled val="1"/>
        </dgm:presLayoutVars>
      </dgm:prSet>
      <dgm:spPr/>
      <dgm:t>
        <a:bodyPr/>
        <a:lstStyle/>
        <a:p>
          <a:endParaRPr lang="en-US"/>
        </a:p>
      </dgm:t>
    </dgm:pt>
    <dgm:pt modelId="{82A7BE7B-268E-E84C-B998-D76B5939C730}" type="pres">
      <dgm:prSet presAssocID="{9BCE745D-BBEB-DB48-9AFB-515D0338E33E}" presName="childText" presStyleLbl="revTx" presStyleIdx="0" presStyleCnt="1">
        <dgm:presLayoutVars>
          <dgm:bulletEnabled val="1"/>
        </dgm:presLayoutVars>
      </dgm:prSet>
      <dgm:spPr/>
      <dgm:t>
        <a:bodyPr/>
        <a:lstStyle/>
        <a:p>
          <a:endParaRPr lang="en-US"/>
        </a:p>
      </dgm:t>
    </dgm:pt>
  </dgm:ptLst>
  <dgm:cxnLst>
    <dgm:cxn modelId="{43A115B9-7DAD-5B43-9D5A-D835D659C672}" srcId="{B979476C-57A5-014E-871B-9F0C8B43DC72}" destId="{9BCE745D-BBEB-DB48-9AFB-515D0338E33E}" srcOrd="0" destOrd="0" parTransId="{A1D82FAE-19AE-434C-BC1C-82860BA1395D}" sibTransId="{6C4F5F1A-3052-3048-A260-B145491B6D5A}"/>
    <dgm:cxn modelId="{D0A6CB23-DFFE-9E4C-BE1B-0779010B5676}" type="presOf" srcId="{9BCE745D-BBEB-DB48-9AFB-515D0338E33E}" destId="{7A987AD2-757F-4140-A3BF-967FE8936B43}" srcOrd="0" destOrd="0" presId="urn:microsoft.com/office/officeart/2005/8/layout/vList2"/>
    <dgm:cxn modelId="{25006085-99A0-CC4C-A7F0-3FF87F846C31}" srcId="{4AA0B52B-B501-5C47-B600-90B220953F29}" destId="{73034E7A-016B-B346-98A6-9FD1CDF13E4A}" srcOrd="0" destOrd="0" parTransId="{604975C4-ABC7-0E46-AE59-1868774DD7E9}" sibTransId="{869B67C9-7B41-114E-AED9-0C6A3621C029}"/>
    <dgm:cxn modelId="{C927E15B-DC4F-904E-AF4B-F272A25127C6}" type="presOf" srcId="{4AA0B52B-B501-5C47-B600-90B220953F29}" destId="{82A7BE7B-268E-E84C-B998-D76B5939C730}" srcOrd="0" destOrd="0" presId="urn:microsoft.com/office/officeart/2005/8/layout/vList2"/>
    <dgm:cxn modelId="{D512AA53-0038-7F4A-96A6-1E9CF4A8CCA1}" type="presOf" srcId="{73034E7A-016B-B346-98A6-9FD1CDF13E4A}" destId="{82A7BE7B-268E-E84C-B998-D76B5939C730}" srcOrd="0" destOrd="1" presId="urn:microsoft.com/office/officeart/2005/8/layout/vList2"/>
    <dgm:cxn modelId="{D1BE184C-2340-5043-ADE1-2920EA7DF77B}" srcId="{9BCE745D-BBEB-DB48-9AFB-515D0338E33E}" destId="{C0939018-4C19-DC4F-8DFA-6FC881403EE2}" srcOrd="1" destOrd="0" parTransId="{FA427BAE-C438-264D-BC19-C68285EA1E25}" sibTransId="{BCEF4DCD-0886-1848-A260-05B00D572CB0}"/>
    <dgm:cxn modelId="{78BD29F0-2282-CD43-9811-8DB17B1714D1}" srcId="{9BCE745D-BBEB-DB48-9AFB-515D0338E33E}" destId="{4AA0B52B-B501-5C47-B600-90B220953F29}" srcOrd="0" destOrd="0" parTransId="{CB8575AE-9CA8-FA40-98C4-EEAED09C0443}" sibTransId="{9C015DBC-2236-C14C-B3DC-D58D3ACBC10E}"/>
    <dgm:cxn modelId="{4CD8C942-F5B7-B049-A956-107C1609911A}" type="presOf" srcId="{B979476C-57A5-014E-871B-9F0C8B43DC72}" destId="{ABC7C034-F100-934E-A3B2-F1134C9AF268}" srcOrd="0" destOrd="0" presId="urn:microsoft.com/office/officeart/2005/8/layout/vList2"/>
    <dgm:cxn modelId="{DB9D7DBF-F9E6-C34B-93CF-8D36EEB343FF}" type="presOf" srcId="{C0939018-4C19-DC4F-8DFA-6FC881403EE2}" destId="{82A7BE7B-268E-E84C-B998-D76B5939C730}" srcOrd="0" destOrd="2" presId="urn:microsoft.com/office/officeart/2005/8/layout/vList2"/>
    <dgm:cxn modelId="{9F0FB1EF-4C6A-BD41-918C-2FC40414A92E}" type="presParOf" srcId="{ABC7C034-F100-934E-A3B2-F1134C9AF268}" destId="{7A987AD2-757F-4140-A3BF-967FE8936B43}" srcOrd="0" destOrd="0" presId="urn:microsoft.com/office/officeart/2005/8/layout/vList2"/>
    <dgm:cxn modelId="{CEB9EB07-DCD2-6349-8A6A-D43D521782D9}" type="presParOf" srcId="{ABC7C034-F100-934E-A3B2-F1134C9AF268}" destId="{82A7BE7B-268E-E84C-B998-D76B5939C73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F949B-B21C-344A-AC64-B0891926FE6C}"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AEBC6BB0-994B-5E44-897C-D5E636C194D8}">
      <dgm:prSet/>
      <dgm:spPr>
        <a:solidFill>
          <a:schemeClr val="accent6"/>
        </a:solidFill>
      </dgm:spPr>
      <dgm:t>
        <a:bodyPr/>
        <a:lstStyle/>
        <a:p>
          <a:pPr rtl="0"/>
          <a:r>
            <a:rPr lang="en-US" b="0" i="0" dirty="0" smtClean="0">
              <a:solidFill>
                <a:srgbClr val="01839D"/>
              </a:solidFill>
            </a:rPr>
            <a:t>Informative Lecture Series</a:t>
          </a:r>
          <a:endParaRPr lang="en-US" dirty="0">
            <a:solidFill>
              <a:srgbClr val="01839D"/>
            </a:solidFill>
          </a:endParaRPr>
        </a:p>
      </dgm:t>
    </dgm:pt>
    <dgm:pt modelId="{A5EC0CD8-7CF3-3C4E-B900-306622A1F2D6}" type="parTrans" cxnId="{DB13C298-99CF-2A48-B18A-40EA87F4E9B2}">
      <dgm:prSet/>
      <dgm:spPr/>
      <dgm:t>
        <a:bodyPr/>
        <a:lstStyle/>
        <a:p>
          <a:endParaRPr lang="en-US"/>
        </a:p>
      </dgm:t>
    </dgm:pt>
    <dgm:pt modelId="{92ACBA45-FE6A-7140-86DA-5C8BCEADEC7F}" type="sibTrans" cxnId="{DB13C298-99CF-2A48-B18A-40EA87F4E9B2}">
      <dgm:prSet/>
      <dgm:spPr/>
      <dgm:t>
        <a:bodyPr/>
        <a:lstStyle/>
        <a:p>
          <a:endParaRPr lang="en-US"/>
        </a:p>
      </dgm:t>
    </dgm:pt>
    <dgm:pt modelId="{6BF6DA16-F6E8-DA48-8227-D36629CE1F6A}">
      <dgm:prSet/>
      <dgm:spPr>
        <a:solidFill>
          <a:schemeClr val="accent6"/>
        </a:solidFill>
      </dgm:spPr>
      <dgm:t>
        <a:bodyPr/>
        <a:lstStyle/>
        <a:p>
          <a:pPr rtl="0"/>
          <a:r>
            <a:rPr lang="en-US" b="0" i="0" dirty="0" smtClean="0">
              <a:solidFill>
                <a:srgbClr val="01839D"/>
              </a:solidFill>
            </a:rPr>
            <a:t>What other institutions are doing</a:t>
          </a:r>
          <a:endParaRPr lang="en-US" dirty="0">
            <a:solidFill>
              <a:srgbClr val="01839D"/>
            </a:solidFill>
          </a:endParaRPr>
        </a:p>
      </dgm:t>
    </dgm:pt>
    <dgm:pt modelId="{229CB9CA-CDEF-8547-8E37-F0EF869F446A}" type="parTrans" cxnId="{851B4E2C-4F3B-0F4F-8211-63595DC3FF47}">
      <dgm:prSet/>
      <dgm:spPr/>
      <dgm:t>
        <a:bodyPr/>
        <a:lstStyle/>
        <a:p>
          <a:endParaRPr lang="en-US"/>
        </a:p>
      </dgm:t>
    </dgm:pt>
    <dgm:pt modelId="{DAC6E591-CCEC-B748-A3A7-E71A6917BB75}" type="sibTrans" cxnId="{851B4E2C-4F3B-0F4F-8211-63595DC3FF47}">
      <dgm:prSet/>
      <dgm:spPr/>
      <dgm:t>
        <a:bodyPr/>
        <a:lstStyle/>
        <a:p>
          <a:endParaRPr lang="en-US"/>
        </a:p>
      </dgm:t>
    </dgm:pt>
    <dgm:pt modelId="{B94B0D5F-BA21-1B4B-97D4-6E6880E3B566}">
      <dgm:prSet/>
      <dgm:spPr>
        <a:solidFill>
          <a:schemeClr val="accent6"/>
        </a:solidFill>
      </dgm:spPr>
      <dgm:t>
        <a:bodyPr/>
        <a:lstStyle/>
        <a:p>
          <a:pPr rtl="0"/>
          <a:r>
            <a:rPr lang="en-US" b="0" i="0" dirty="0" smtClean="0">
              <a:solidFill>
                <a:srgbClr val="01839D"/>
              </a:solidFill>
            </a:rPr>
            <a:t>Challenges facing transgender students</a:t>
          </a:r>
          <a:endParaRPr lang="en-US" dirty="0">
            <a:solidFill>
              <a:srgbClr val="01839D"/>
            </a:solidFill>
          </a:endParaRPr>
        </a:p>
      </dgm:t>
    </dgm:pt>
    <dgm:pt modelId="{52C950DF-20FC-EB48-9E2F-D357D10146FD}" type="parTrans" cxnId="{9C9A6F17-42C0-AD49-B785-8A117BD38A21}">
      <dgm:prSet/>
      <dgm:spPr/>
      <dgm:t>
        <a:bodyPr/>
        <a:lstStyle/>
        <a:p>
          <a:endParaRPr lang="en-US"/>
        </a:p>
      </dgm:t>
    </dgm:pt>
    <dgm:pt modelId="{4C3FE705-6F0A-A14B-B55D-C62DA9322474}" type="sibTrans" cxnId="{9C9A6F17-42C0-AD49-B785-8A117BD38A21}">
      <dgm:prSet/>
      <dgm:spPr/>
      <dgm:t>
        <a:bodyPr/>
        <a:lstStyle/>
        <a:p>
          <a:endParaRPr lang="en-US"/>
        </a:p>
      </dgm:t>
    </dgm:pt>
    <dgm:pt modelId="{C2E5FB3A-52AF-B94D-AAB5-AAB32AD42680}">
      <dgm:prSet/>
      <dgm:spPr>
        <a:solidFill>
          <a:schemeClr val="accent6"/>
        </a:solidFill>
      </dgm:spPr>
      <dgm:t>
        <a:bodyPr/>
        <a:lstStyle/>
        <a:p>
          <a:pPr rtl="0"/>
          <a:r>
            <a:rPr lang="en-US" b="0" i="0" dirty="0" smtClean="0">
              <a:solidFill>
                <a:srgbClr val="01839D"/>
              </a:solidFill>
            </a:rPr>
            <a:t>Current events regarding LGBTQ</a:t>
          </a:r>
          <a:endParaRPr lang="en-US" dirty="0">
            <a:solidFill>
              <a:srgbClr val="01839D"/>
            </a:solidFill>
          </a:endParaRPr>
        </a:p>
      </dgm:t>
    </dgm:pt>
    <dgm:pt modelId="{FF2BC374-8F28-DC42-9043-FFD0177D234F}" type="parTrans" cxnId="{7EDCC315-7DCA-EB4B-982C-7A91B45BE90C}">
      <dgm:prSet/>
      <dgm:spPr/>
      <dgm:t>
        <a:bodyPr/>
        <a:lstStyle/>
        <a:p>
          <a:endParaRPr lang="en-US"/>
        </a:p>
      </dgm:t>
    </dgm:pt>
    <dgm:pt modelId="{A76B463E-EA58-AE43-9B20-A36741DAEC84}" type="sibTrans" cxnId="{7EDCC315-7DCA-EB4B-982C-7A91B45BE90C}">
      <dgm:prSet/>
      <dgm:spPr/>
      <dgm:t>
        <a:bodyPr/>
        <a:lstStyle/>
        <a:p>
          <a:endParaRPr lang="en-US"/>
        </a:p>
      </dgm:t>
    </dgm:pt>
    <dgm:pt modelId="{151ADC30-DC68-DB41-A510-B5E5C0F6BC5D}">
      <dgm:prSet/>
      <dgm:spPr>
        <a:solidFill>
          <a:srgbClr val="F8E71C"/>
        </a:solidFill>
      </dgm:spPr>
      <dgm:t>
        <a:bodyPr/>
        <a:lstStyle/>
        <a:p>
          <a:pPr rtl="0"/>
          <a:r>
            <a:rPr lang="en-US" b="0" i="0" dirty="0" smtClean="0">
              <a:solidFill>
                <a:srgbClr val="01839D"/>
              </a:solidFill>
            </a:rPr>
            <a:t>Sensitivity Training Modules</a:t>
          </a:r>
          <a:endParaRPr lang="en-US" dirty="0">
            <a:solidFill>
              <a:srgbClr val="01839D"/>
            </a:solidFill>
          </a:endParaRPr>
        </a:p>
      </dgm:t>
    </dgm:pt>
    <dgm:pt modelId="{665F4B50-766A-6442-8B22-A29830DB6801}" type="parTrans" cxnId="{369216A2-D04B-044F-8DA6-BDA09F4E380F}">
      <dgm:prSet/>
      <dgm:spPr/>
      <dgm:t>
        <a:bodyPr/>
        <a:lstStyle/>
        <a:p>
          <a:endParaRPr lang="en-US"/>
        </a:p>
      </dgm:t>
    </dgm:pt>
    <dgm:pt modelId="{368EE44B-A74C-8E42-AF49-DC11CF28C8E0}" type="sibTrans" cxnId="{369216A2-D04B-044F-8DA6-BDA09F4E380F}">
      <dgm:prSet/>
      <dgm:spPr/>
      <dgm:t>
        <a:bodyPr/>
        <a:lstStyle/>
        <a:p>
          <a:endParaRPr lang="en-US"/>
        </a:p>
      </dgm:t>
    </dgm:pt>
    <dgm:pt modelId="{19231C61-BFBE-A141-BC6C-FD595A7957F4}">
      <dgm:prSet/>
      <dgm:spPr>
        <a:solidFill>
          <a:srgbClr val="F8E71C"/>
        </a:solidFill>
      </dgm:spPr>
      <dgm:t>
        <a:bodyPr/>
        <a:lstStyle/>
        <a:p>
          <a:pPr rtl="0"/>
          <a:r>
            <a:rPr lang="en-US" b="0" i="0" smtClean="0">
              <a:solidFill>
                <a:srgbClr val="01839D"/>
              </a:solidFill>
            </a:rPr>
            <a:t>Safe Space Certification</a:t>
          </a:r>
          <a:endParaRPr lang="en-US">
            <a:solidFill>
              <a:srgbClr val="01839D"/>
            </a:solidFill>
          </a:endParaRPr>
        </a:p>
      </dgm:t>
    </dgm:pt>
    <dgm:pt modelId="{67C3F9B9-1EB5-8046-9825-C6BC04F12274}" type="parTrans" cxnId="{61ABBA3B-57B4-C14D-A2EA-722B40E0685B}">
      <dgm:prSet/>
      <dgm:spPr/>
      <dgm:t>
        <a:bodyPr/>
        <a:lstStyle/>
        <a:p>
          <a:endParaRPr lang="en-US"/>
        </a:p>
      </dgm:t>
    </dgm:pt>
    <dgm:pt modelId="{3D19B252-0D10-6E4E-9E9B-95ED98F5C5C8}" type="sibTrans" cxnId="{61ABBA3B-57B4-C14D-A2EA-722B40E0685B}">
      <dgm:prSet/>
      <dgm:spPr/>
      <dgm:t>
        <a:bodyPr/>
        <a:lstStyle/>
        <a:p>
          <a:endParaRPr lang="en-US"/>
        </a:p>
      </dgm:t>
    </dgm:pt>
    <dgm:pt modelId="{C74E7B7A-B458-6749-89BA-CED77D05031E}">
      <dgm:prSet/>
      <dgm:spPr>
        <a:solidFill>
          <a:srgbClr val="F8E71C"/>
        </a:solidFill>
      </dgm:spPr>
      <dgm:t>
        <a:bodyPr/>
        <a:lstStyle/>
        <a:p>
          <a:pPr rtl="0"/>
          <a:r>
            <a:rPr lang="en-US" b="0" i="0" dirty="0" smtClean="0">
              <a:solidFill>
                <a:srgbClr val="01839D"/>
              </a:solidFill>
            </a:rPr>
            <a:t>Anti-Discrimination Policy</a:t>
          </a:r>
          <a:endParaRPr lang="en-US" dirty="0">
            <a:solidFill>
              <a:srgbClr val="01839D"/>
            </a:solidFill>
          </a:endParaRPr>
        </a:p>
      </dgm:t>
    </dgm:pt>
    <dgm:pt modelId="{DA657335-14C2-C549-8909-213B73AD82BE}" type="parTrans" cxnId="{3365BEBE-2060-F74E-A61A-F2E134A294FC}">
      <dgm:prSet/>
      <dgm:spPr/>
      <dgm:t>
        <a:bodyPr/>
        <a:lstStyle/>
        <a:p>
          <a:endParaRPr lang="en-US"/>
        </a:p>
      </dgm:t>
    </dgm:pt>
    <dgm:pt modelId="{B9F5FFD5-B0BC-5C4C-BACA-F23AE95A7220}" type="sibTrans" cxnId="{3365BEBE-2060-F74E-A61A-F2E134A294FC}">
      <dgm:prSet/>
      <dgm:spPr/>
      <dgm:t>
        <a:bodyPr/>
        <a:lstStyle/>
        <a:p>
          <a:endParaRPr lang="en-US"/>
        </a:p>
      </dgm:t>
    </dgm:pt>
    <dgm:pt modelId="{DF7A82B4-BBA3-FB4D-8D1F-B22BE00B0ACD}">
      <dgm:prSet/>
      <dgm:spPr>
        <a:solidFill>
          <a:srgbClr val="F8E71C"/>
        </a:solidFill>
      </dgm:spPr>
      <dgm:t>
        <a:bodyPr/>
        <a:lstStyle/>
        <a:p>
          <a:pPr rtl="0"/>
          <a:r>
            <a:rPr lang="en-US" b="0" i="0" dirty="0" smtClean="0">
              <a:solidFill>
                <a:srgbClr val="01839D"/>
              </a:solidFill>
            </a:rPr>
            <a:t>Open Discussions</a:t>
          </a:r>
          <a:endParaRPr lang="en-US" dirty="0">
            <a:solidFill>
              <a:srgbClr val="01839D"/>
            </a:solidFill>
          </a:endParaRPr>
        </a:p>
      </dgm:t>
    </dgm:pt>
    <dgm:pt modelId="{BA3C9947-4ABF-8341-8997-8A9C2833D9FF}" type="parTrans" cxnId="{82384727-B47D-7542-A959-F6E49A6D16FD}">
      <dgm:prSet/>
      <dgm:spPr/>
      <dgm:t>
        <a:bodyPr/>
        <a:lstStyle/>
        <a:p>
          <a:endParaRPr lang="en-US"/>
        </a:p>
      </dgm:t>
    </dgm:pt>
    <dgm:pt modelId="{E4A4BA43-68A7-E842-BD1F-58D62A92FFC1}" type="sibTrans" cxnId="{82384727-B47D-7542-A959-F6E49A6D16FD}">
      <dgm:prSet/>
      <dgm:spPr/>
      <dgm:t>
        <a:bodyPr/>
        <a:lstStyle/>
        <a:p>
          <a:endParaRPr lang="en-US"/>
        </a:p>
      </dgm:t>
    </dgm:pt>
    <dgm:pt modelId="{3A119401-6EEF-114A-A9CB-C1F4A5398738}" type="pres">
      <dgm:prSet presAssocID="{28DF949B-B21C-344A-AC64-B0891926FE6C}" presName="Name0" presStyleCnt="0">
        <dgm:presLayoutVars>
          <dgm:chMax/>
          <dgm:chPref/>
          <dgm:dir/>
        </dgm:presLayoutVars>
      </dgm:prSet>
      <dgm:spPr/>
      <dgm:t>
        <a:bodyPr/>
        <a:lstStyle/>
        <a:p>
          <a:endParaRPr lang="en-US"/>
        </a:p>
      </dgm:t>
    </dgm:pt>
    <dgm:pt modelId="{319B4E39-5CDE-6048-AA66-819ECD1CF22F}" type="pres">
      <dgm:prSet presAssocID="{AEBC6BB0-994B-5E44-897C-D5E636C194D8}" presName="parenttextcomposite" presStyleCnt="0"/>
      <dgm:spPr/>
    </dgm:pt>
    <dgm:pt modelId="{C3D698B4-E446-1D46-BF4C-4A5CFD1FD914}" type="pres">
      <dgm:prSet presAssocID="{AEBC6BB0-994B-5E44-897C-D5E636C194D8}" presName="parenttext" presStyleLbl="revTx" presStyleIdx="0" presStyleCnt="3">
        <dgm:presLayoutVars>
          <dgm:chMax/>
          <dgm:chPref val="2"/>
          <dgm:bulletEnabled val="1"/>
        </dgm:presLayoutVars>
      </dgm:prSet>
      <dgm:spPr/>
      <dgm:t>
        <a:bodyPr/>
        <a:lstStyle/>
        <a:p>
          <a:endParaRPr lang="en-US"/>
        </a:p>
      </dgm:t>
    </dgm:pt>
    <dgm:pt modelId="{35080295-547B-684A-AE1E-47E53C99CE81}" type="pres">
      <dgm:prSet presAssocID="{AEBC6BB0-994B-5E44-897C-D5E636C194D8}" presName="composite" presStyleCnt="0"/>
      <dgm:spPr/>
    </dgm:pt>
    <dgm:pt modelId="{FECA0D2E-E72B-F74A-A68E-F83D884FC1CB}" type="pres">
      <dgm:prSet presAssocID="{AEBC6BB0-994B-5E44-897C-D5E636C194D8}" presName="chevron1" presStyleLbl="alignNode1" presStyleIdx="0" presStyleCnt="21"/>
      <dgm:spPr/>
    </dgm:pt>
    <dgm:pt modelId="{0FF826C9-1E49-8442-B81D-458884C1B3D0}" type="pres">
      <dgm:prSet presAssocID="{AEBC6BB0-994B-5E44-897C-D5E636C194D8}" presName="chevron2" presStyleLbl="alignNode1" presStyleIdx="1" presStyleCnt="21"/>
      <dgm:spPr/>
    </dgm:pt>
    <dgm:pt modelId="{B32DD84E-149F-F44C-9998-1118CC0A0CF4}" type="pres">
      <dgm:prSet presAssocID="{AEBC6BB0-994B-5E44-897C-D5E636C194D8}" presName="chevron3" presStyleLbl="alignNode1" presStyleIdx="2" presStyleCnt="21"/>
      <dgm:spPr/>
    </dgm:pt>
    <dgm:pt modelId="{843A4B30-845B-1841-AC49-2C071EA41938}" type="pres">
      <dgm:prSet presAssocID="{AEBC6BB0-994B-5E44-897C-D5E636C194D8}" presName="chevron4" presStyleLbl="alignNode1" presStyleIdx="3" presStyleCnt="21"/>
      <dgm:spPr/>
    </dgm:pt>
    <dgm:pt modelId="{D6C90DC8-F1A2-6A4D-B3D9-6B2E5AFFC0FA}" type="pres">
      <dgm:prSet presAssocID="{AEBC6BB0-994B-5E44-897C-D5E636C194D8}" presName="chevron5" presStyleLbl="alignNode1" presStyleIdx="4" presStyleCnt="21"/>
      <dgm:spPr/>
    </dgm:pt>
    <dgm:pt modelId="{C2CBCCE1-1CE5-804D-AB28-27A6D2E2F177}" type="pres">
      <dgm:prSet presAssocID="{AEBC6BB0-994B-5E44-897C-D5E636C194D8}" presName="chevron6" presStyleLbl="alignNode1" presStyleIdx="5" presStyleCnt="21"/>
      <dgm:spPr/>
    </dgm:pt>
    <dgm:pt modelId="{077B021A-BA62-B544-ACAA-20D7B70242FE}" type="pres">
      <dgm:prSet presAssocID="{AEBC6BB0-994B-5E44-897C-D5E636C194D8}" presName="chevron7" presStyleLbl="alignNode1" presStyleIdx="6" presStyleCnt="21"/>
      <dgm:spPr/>
    </dgm:pt>
    <dgm:pt modelId="{B891464F-61EC-1440-9193-B8BE851C062A}" type="pres">
      <dgm:prSet presAssocID="{AEBC6BB0-994B-5E44-897C-D5E636C194D8}" presName="childtext" presStyleLbl="solidFgAcc1" presStyleIdx="0" presStyleCnt="2">
        <dgm:presLayoutVars>
          <dgm:chMax/>
          <dgm:chPref val="0"/>
          <dgm:bulletEnabled val="1"/>
        </dgm:presLayoutVars>
      </dgm:prSet>
      <dgm:spPr/>
      <dgm:t>
        <a:bodyPr/>
        <a:lstStyle/>
        <a:p>
          <a:endParaRPr lang="en-US"/>
        </a:p>
      </dgm:t>
    </dgm:pt>
    <dgm:pt modelId="{0829571D-1F7B-B54B-9CF3-9AC2C6703AAF}" type="pres">
      <dgm:prSet presAssocID="{92ACBA45-FE6A-7140-86DA-5C8BCEADEC7F}" presName="sibTrans" presStyleCnt="0"/>
      <dgm:spPr/>
    </dgm:pt>
    <dgm:pt modelId="{8C1407F8-8F53-404A-AE74-59FC2032A125}" type="pres">
      <dgm:prSet presAssocID="{151ADC30-DC68-DB41-A510-B5E5C0F6BC5D}" presName="parenttextcomposite" presStyleCnt="0"/>
      <dgm:spPr/>
    </dgm:pt>
    <dgm:pt modelId="{7BA8AC6C-DD78-9349-9644-CA16355724C7}" type="pres">
      <dgm:prSet presAssocID="{151ADC30-DC68-DB41-A510-B5E5C0F6BC5D}" presName="parenttext" presStyleLbl="revTx" presStyleIdx="1" presStyleCnt="3">
        <dgm:presLayoutVars>
          <dgm:chMax/>
          <dgm:chPref val="2"/>
          <dgm:bulletEnabled val="1"/>
        </dgm:presLayoutVars>
      </dgm:prSet>
      <dgm:spPr/>
      <dgm:t>
        <a:bodyPr/>
        <a:lstStyle/>
        <a:p>
          <a:endParaRPr lang="en-US"/>
        </a:p>
      </dgm:t>
    </dgm:pt>
    <dgm:pt modelId="{1DA60AB2-E4B5-9A43-9CF3-EBF532821870}" type="pres">
      <dgm:prSet presAssocID="{151ADC30-DC68-DB41-A510-B5E5C0F6BC5D}" presName="composite" presStyleCnt="0"/>
      <dgm:spPr/>
    </dgm:pt>
    <dgm:pt modelId="{028D176D-EEDF-D048-8DEC-E64ABAB81A6C}" type="pres">
      <dgm:prSet presAssocID="{151ADC30-DC68-DB41-A510-B5E5C0F6BC5D}" presName="chevron1" presStyleLbl="alignNode1" presStyleIdx="7" presStyleCnt="21"/>
      <dgm:spPr/>
    </dgm:pt>
    <dgm:pt modelId="{8C8B7465-B60E-5A4F-B711-36DA9501A763}" type="pres">
      <dgm:prSet presAssocID="{151ADC30-DC68-DB41-A510-B5E5C0F6BC5D}" presName="chevron2" presStyleLbl="alignNode1" presStyleIdx="8" presStyleCnt="21"/>
      <dgm:spPr/>
    </dgm:pt>
    <dgm:pt modelId="{391E2D1A-A2ED-B54A-A650-876CB150A763}" type="pres">
      <dgm:prSet presAssocID="{151ADC30-DC68-DB41-A510-B5E5C0F6BC5D}" presName="chevron3" presStyleLbl="alignNode1" presStyleIdx="9" presStyleCnt="21"/>
      <dgm:spPr/>
    </dgm:pt>
    <dgm:pt modelId="{DF7C1B61-7ED5-1548-AE96-96B323791D69}" type="pres">
      <dgm:prSet presAssocID="{151ADC30-DC68-DB41-A510-B5E5C0F6BC5D}" presName="chevron4" presStyleLbl="alignNode1" presStyleIdx="10" presStyleCnt="21"/>
      <dgm:spPr/>
    </dgm:pt>
    <dgm:pt modelId="{30B10B56-CCF0-554E-8127-A9F9D4F7D169}" type="pres">
      <dgm:prSet presAssocID="{151ADC30-DC68-DB41-A510-B5E5C0F6BC5D}" presName="chevron5" presStyleLbl="alignNode1" presStyleIdx="11" presStyleCnt="21"/>
      <dgm:spPr/>
    </dgm:pt>
    <dgm:pt modelId="{9163364A-60B6-2C49-ADBD-140CB2E131C8}" type="pres">
      <dgm:prSet presAssocID="{151ADC30-DC68-DB41-A510-B5E5C0F6BC5D}" presName="chevron6" presStyleLbl="alignNode1" presStyleIdx="12" presStyleCnt="21"/>
      <dgm:spPr/>
    </dgm:pt>
    <dgm:pt modelId="{EE6B1DB5-2947-A445-B0D8-3723C304AC3C}" type="pres">
      <dgm:prSet presAssocID="{151ADC30-DC68-DB41-A510-B5E5C0F6BC5D}" presName="chevron7" presStyleLbl="alignNode1" presStyleIdx="13" presStyleCnt="21"/>
      <dgm:spPr/>
    </dgm:pt>
    <dgm:pt modelId="{03B87D30-6EE3-5A48-A4D8-D0B0951DA4B9}" type="pres">
      <dgm:prSet presAssocID="{151ADC30-DC68-DB41-A510-B5E5C0F6BC5D}" presName="childtext" presStyleLbl="solidFgAcc1" presStyleIdx="1" presStyleCnt="2">
        <dgm:presLayoutVars>
          <dgm:chMax/>
          <dgm:chPref val="0"/>
          <dgm:bulletEnabled val="1"/>
        </dgm:presLayoutVars>
      </dgm:prSet>
      <dgm:spPr/>
      <dgm:t>
        <a:bodyPr/>
        <a:lstStyle/>
        <a:p>
          <a:endParaRPr lang="en-US"/>
        </a:p>
      </dgm:t>
    </dgm:pt>
    <dgm:pt modelId="{D98416A5-1534-1C4D-A4E3-CC96E9C68C0C}" type="pres">
      <dgm:prSet presAssocID="{368EE44B-A74C-8E42-AF49-DC11CF28C8E0}" presName="sibTrans" presStyleCnt="0"/>
      <dgm:spPr/>
    </dgm:pt>
    <dgm:pt modelId="{D1B8FC1A-242E-D347-AA1D-42DDE5685015}" type="pres">
      <dgm:prSet presAssocID="{DF7A82B4-BBA3-FB4D-8D1F-B22BE00B0ACD}" presName="parenttextcomposite" presStyleCnt="0"/>
      <dgm:spPr/>
    </dgm:pt>
    <dgm:pt modelId="{7FBE56EA-D25C-CA41-8F00-33D78E93440C}" type="pres">
      <dgm:prSet presAssocID="{DF7A82B4-BBA3-FB4D-8D1F-B22BE00B0ACD}" presName="parenttext" presStyleLbl="revTx" presStyleIdx="2" presStyleCnt="3">
        <dgm:presLayoutVars>
          <dgm:chMax/>
          <dgm:chPref val="2"/>
          <dgm:bulletEnabled val="1"/>
        </dgm:presLayoutVars>
      </dgm:prSet>
      <dgm:spPr/>
      <dgm:t>
        <a:bodyPr/>
        <a:lstStyle/>
        <a:p>
          <a:endParaRPr lang="en-US"/>
        </a:p>
      </dgm:t>
    </dgm:pt>
    <dgm:pt modelId="{2284F020-51DA-EF42-8A63-01FC83FF69CE}" type="pres">
      <dgm:prSet presAssocID="{DF7A82B4-BBA3-FB4D-8D1F-B22BE00B0ACD}" presName="parallelogramComposite" presStyleCnt="0"/>
      <dgm:spPr/>
    </dgm:pt>
    <dgm:pt modelId="{EDAF1B6C-44BE-7444-AC9F-ECD777C1C076}" type="pres">
      <dgm:prSet presAssocID="{DF7A82B4-BBA3-FB4D-8D1F-B22BE00B0ACD}" presName="parallelogram1" presStyleLbl="alignNode1" presStyleIdx="14" presStyleCnt="21"/>
      <dgm:spPr/>
    </dgm:pt>
    <dgm:pt modelId="{C94AB70A-C276-CC47-AF60-6786F55DF8B6}" type="pres">
      <dgm:prSet presAssocID="{DF7A82B4-BBA3-FB4D-8D1F-B22BE00B0ACD}" presName="parallelogram2" presStyleLbl="alignNode1" presStyleIdx="15" presStyleCnt="21"/>
      <dgm:spPr/>
    </dgm:pt>
    <dgm:pt modelId="{CEF80A7F-EA5E-B34E-958C-1EA053EF4919}" type="pres">
      <dgm:prSet presAssocID="{DF7A82B4-BBA3-FB4D-8D1F-B22BE00B0ACD}" presName="parallelogram3" presStyleLbl="alignNode1" presStyleIdx="16" presStyleCnt="21"/>
      <dgm:spPr/>
    </dgm:pt>
    <dgm:pt modelId="{52A31411-F0EF-D947-9696-FB46E383CD86}" type="pres">
      <dgm:prSet presAssocID="{DF7A82B4-BBA3-FB4D-8D1F-B22BE00B0ACD}" presName="parallelogram4" presStyleLbl="alignNode1" presStyleIdx="17" presStyleCnt="21"/>
      <dgm:spPr/>
    </dgm:pt>
    <dgm:pt modelId="{85A3AD8A-275E-4243-A1EB-03849D0656B1}" type="pres">
      <dgm:prSet presAssocID="{DF7A82B4-BBA3-FB4D-8D1F-B22BE00B0ACD}" presName="parallelogram5" presStyleLbl="alignNode1" presStyleIdx="18" presStyleCnt="21"/>
      <dgm:spPr/>
    </dgm:pt>
    <dgm:pt modelId="{913685BF-2B9E-A34A-8384-EAF92C76934A}" type="pres">
      <dgm:prSet presAssocID="{DF7A82B4-BBA3-FB4D-8D1F-B22BE00B0ACD}" presName="parallelogram6" presStyleLbl="alignNode1" presStyleIdx="19" presStyleCnt="21"/>
      <dgm:spPr/>
    </dgm:pt>
    <dgm:pt modelId="{C485C01D-E14B-3947-B6F7-BC62875A042F}" type="pres">
      <dgm:prSet presAssocID="{DF7A82B4-BBA3-FB4D-8D1F-B22BE00B0ACD}" presName="parallelogram7" presStyleLbl="alignNode1" presStyleIdx="20" presStyleCnt="21"/>
      <dgm:spPr/>
    </dgm:pt>
  </dgm:ptLst>
  <dgm:cxnLst>
    <dgm:cxn modelId="{82384727-B47D-7542-A959-F6E49A6D16FD}" srcId="{28DF949B-B21C-344A-AC64-B0891926FE6C}" destId="{DF7A82B4-BBA3-FB4D-8D1F-B22BE00B0ACD}" srcOrd="2" destOrd="0" parTransId="{BA3C9947-4ABF-8341-8997-8A9C2833D9FF}" sibTransId="{E4A4BA43-68A7-E842-BD1F-58D62A92FFC1}"/>
    <dgm:cxn modelId="{256A5851-9DF3-5040-8887-A303D2B12A70}" type="presOf" srcId="{B94B0D5F-BA21-1B4B-97D4-6E6880E3B566}" destId="{B891464F-61EC-1440-9193-B8BE851C062A}" srcOrd="0" destOrd="1" presId="urn:microsoft.com/office/officeart/2008/layout/VerticalAccentList"/>
    <dgm:cxn modelId="{6711FDDA-7EA4-174A-A908-EE31621E5830}" type="presOf" srcId="{DF7A82B4-BBA3-FB4D-8D1F-B22BE00B0ACD}" destId="{7FBE56EA-D25C-CA41-8F00-33D78E93440C}" srcOrd="0" destOrd="0" presId="urn:microsoft.com/office/officeart/2008/layout/VerticalAccentList"/>
    <dgm:cxn modelId="{3FFAEB88-88E3-9748-9D33-0284F62CE8D8}" type="presOf" srcId="{6BF6DA16-F6E8-DA48-8227-D36629CE1F6A}" destId="{B891464F-61EC-1440-9193-B8BE851C062A}" srcOrd="0" destOrd="0" presId="urn:microsoft.com/office/officeart/2008/layout/VerticalAccentList"/>
    <dgm:cxn modelId="{DB13C298-99CF-2A48-B18A-40EA87F4E9B2}" srcId="{28DF949B-B21C-344A-AC64-B0891926FE6C}" destId="{AEBC6BB0-994B-5E44-897C-D5E636C194D8}" srcOrd="0" destOrd="0" parTransId="{A5EC0CD8-7CF3-3C4E-B900-306622A1F2D6}" sibTransId="{92ACBA45-FE6A-7140-86DA-5C8BCEADEC7F}"/>
    <dgm:cxn modelId="{C3AD192F-7341-BA48-AFEA-BA0259718988}" type="presOf" srcId="{151ADC30-DC68-DB41-A510-B5E5C0F6BC5D}" destId="{7BA8AC6C-DD78-9349-9644-CA16355724C7}" srcOrd="0" destOrd="0" presId="urn:microsoft.com/office/officeart/2008/layout/VerticalAccentList"/>
    <dgm:cxn modelId="{9C9A6F17-42C0-AD49-B785-8A117BD38A21}" srcId="{AEBC6BB0-994B-5E44-897C-D5E636C194D8}" destId="{B94B0D5F-BA21-1B4B-97D4-6E6880E3B566}" srcOrd="1" destOrd="0" parTransId="{52C950DF-20FC-EB48-9E2F-D357D10146FD}" sibTransId="{4C3FE705-6F0A-A14B-B55D-C62DA9322474}"/>
    <dgm:cxn modelId="{35FD7E5A-4E75-DC42-918B-984B1AB5BD70}" type="presOf" srcId="{28DF949B-B21C-344A-AC64-B0891926FE6C}" destId="{3A119401-6EEF-114A-A9CB-C1F4A5398738}" srcOrd="0" destOrd="0" presId="urn:microsoft.com/office/officeart/2008/layout/VerticalAccentList"/>
    <dgm:cxn modelId="{7EDCC315-7DCA-EB4B-982C-7A91B45BE90C}" srcId="{AEBC6BB0-994B-5E44-897C-D5E636C194D8}" destId="{C2E5FB3A-52AF-B94D-AAB5-AAB32AD42680}" srcOrd="2" destOrd="0" parTransId="{FF2BC374-8F28-DC42-9043-FFD0177D234F}" sibTransId="{A76B463E-EA58-AE43-9B20-A36741DAEC84}"/>
    <dgm:cxn modelId="{851B4E2C-4F3B-0F4F-8211-63595DC3FF47}" srcId="{AEBC6BB0-994B-5E44-897C-D5E636C194D8}" destId="{6BF6DA16-F6E8-DA48-8227-D36629CE1F6A}" srcOrd="0" destOrd="0" parTransId="{229CB9CA-CDEF-8547-8E37-F0EF869F446A}" sibTransId="{DAC6E591-CCEC-B748-A3A7-E71A6917BB75}"/>
    <dgm:cxn modelId="{3365BEBE-2060-F74E-A61A-F2E134A294FC}" srcId="{151ADC30-DC68-DB41-A510-B5E5C0F6BC5D}" destId="{C74E7B7A-B458-6749-89BA-CED77D05031E}" srcOrd="1" destOrd="0" parTransId="{DA657335-14C2-C549-8909-213B73AD82BE}" sibTransId="{B9F5FFD5-B0BC-5C4C-BACA-F23AE95A7220}"/>
    <dgm:cxn modelId="{49594E4D-F4C5-3C4C-A3F0-8F485E089A8F}" type="presOf" srcId="{C74E7B7A-B458-6749-89BA-CED77D05031E}" destId="{03B87D30-6EE3-5A48-A4D8-D0B0951DA4B9}" srcOrd="0" destOrd="1" presId="urn:microsoft.com/office/officeart/2008/layout/VerticalAccentList"/>
    <dgm:cxn modelId="{702865AB-4AF9-A948-A5F6-963C60BC71B8}" type="presOf" srcId="{AEBC6BB0-994B-5E44-897C-D5E636C194D8}" destId="{C3D698B4-E446-1D46-BF4C-4A5CFD1FD914}" srcOrd="0" destOrd="0" presId="urn:microsoft.com/office/officeart/2008/layout/VerticalAccentList"/>
    <dgm:cxn modelId="{7F591336-3145-5C46-91E6-0969B6535823}" type="presOf" srcId="{C2E5FB3A-52AF-B94D-AAB5-AAB32AD42680}" destId="{B891464F-61EC-1440-9193-B8BE851C062A}" srcOrd="0" destOrd="2" presId="urn:microsoft.com/office/officeart/2008/layout/VerticalAccentList"/>
    <dgm:cxn modelId="{66524705-106F-CC48-B8FB-8923580CCE7B}" type="presOf" srcId="{19231C61-BFBE-A141-BC6C-FD595A7957F4}" destId="{03B87D30-6EE3-5A48-A4D8-D0B0951DA4B9}" srcOrd="0" destOrd="0" presId="urn:microsoft.com/office/officeart/2008/layout/VerticalAccentList"/>
    <dgm:cxn modelId="{369216A2-D04B-044F-8DA6-BDA09F4E380F}" srcId="{28DF949B-B21C-344A-AC64-B0891926FE6C}" destId="{151ADC30-DC68-DB41-A510-B5E5C0F6BC5D}" srcOrd="1" destOrd="0" parTransId="{665F4B50-766A-6442-8B22-A29830DB6801}" sibTransId="{368EE44B-A74C-8E42-AF49-DC11CF28C8E0}"/>
    <dgm:cxn modelId="{61ABBA3B-57B4-C14D-A2EA-722B40E0685B}" srcId="{151ADC30-DC68-DB41-A510-B5E5C0F6BC5D}" destId="{19231C61-BFBE-A141-BC6C-FD595A7957F4}" srcOrd="0" destOrd="0" parTransId="{67C3F9B9-1EB5-8046-9825-C6BC04F12274}" sibTransId="{3D19B252-0D10-6E4E-9E9B-95ED98F5C5C8}"/>
    <dgm:cxn modelId="{2E20DF2D-5542-8548-A4F7-96BDFEDFED2A}" type="presParOf" srcId="{3A119401-6EEF-114A-A9CB-C1F4A5398738}" destId="{319B4E39-5CDE-6048-AA66-819ECD1CF22F}" srcOrd="0" destOrd="0" presId="urn:microsoft.com/office/officeart/2008/layout/VerticalAccentList"/>
    <dgm:cxn modelId="{AEF0CAE9-F549-F446-9EB8-FE3D57C93881}" type="presParOf" srcId="{319B4E39-5CDE-6048-AA66-819ECD1CF22F}" destId="{C3D698B4-E446-1D46-BF4C-4A5CFD1FD914}" srcOrd="0" destOrd="0" presId="urn:microsoft.com/office/officeart/2008/layout/VerticalAccentList"/>
    <dgm:cxn modelId="{432BD1DB-BC59-CB48-A086-F71C6280DD7A}" type="presParOf" srcId="{3A119401-6EEF-114A-A9CB-C1F4A5398738}" destId="{35080295-547B-684A-AE1E-47E53C99CE81}" srcOrd="1" destOrd="0" presId="urn:microsoft.com/office/officeart/2008/layout/VerticalAccentList"/>
    <dgm:cxn modelId="{B5A7B1B2-127D-0540-90EB-825E7B5AF6D8}" type="presParOf" srcId="{35080295-547B-684A-AE1E-47E53C99CE81}" destId="{FECA0D2E-E72B-F74A-A68E-F83D884FC1CB}" srcOrd="0" destOrd="0" presId="urn:microsoft.com/office/officeart/2008/layout/VerticalAccentList"/>
    <dgm:cxn modelId="{68334BAE-26E4-D946-95C4-0BEBB7B69783}" type="presParOf" srcId="{35080295-547B-684A-AE1E-47E53C99CE81}" destId="{0FF826C9-1E49-8442-B81D-458884C1B3D0}" srcOrd="1" destOrd="0" presId="urn:microsoft.com/office/officeart/2008/layout/VerticalAccentList"/>
    <dgm:cxn modelId="{77378046-AFDF-6747-9DCF-898EBF623CDE}" type="presParOf" srcId="{35080295-547B-684A-AE1E-47E53C99CE81}" destId="{B32DD84E-149F-F44C-9998-1118CC0A0CF4}" srcOrd="2" destOrd="0" presId="urn:microsoft.com/office/officeart/2008/layout/VerticalAccentList"/>
    <dgm:cxn modelId="{3667C717-D34B-6C4F-A64E-DA6182F3CDDC}" type="presParOf" srcId="{35080295-547B-684A-AE1E-47E53C99CE81}" destId="{843A4B30-845B-1841-AC49-2C071EA41938}" srcOrd="3" destOrd="0" presId="urn:microsoft.com/office/officeart/2008/layout/VerticalAccentList"/>
    <dgm:cxn modelId="{39DA3E29-65EE-104A-8D4E-D57613EBD076}" type="presParOf" srcId="{35080295-547B-684A-AE1E-47E53C99CE81}" destId="{D6C90DC8-F1A2-6A4D-B3D9-6B2E5AFFC0FA}" srcOrd="4" destOrd="0" presId="urn:microsoft.com/office/officeart/2008/layout/VerticalAccentList"/>
    <dgm:cxn modelId="{137C140F-3AB6-0B4A-ACFB-9432B3CC782D}" type="presParOf" srcId="{35080295-547B-684A-AE1E-47E53C99CE81}" destId="{C2CBCCE1-1CE5-804D-AB28-27A6D2E2F177}" srcOrd="5" destOrd="0" presId="urn:microsoft.com/office/officeart/2008/layout/VerticalAccentList"/>
    <dgm:cxn modelId="{BD1A5B65-AD29-0041-BDCC-905DB46EB5EB}" type="presParOf" srcId="{35080295-547B-684A-AE1E-47E53C99CE81}" destId="{077B021A-BA62-B544-ACAA-20D7B70242FE}" srcOrd="6" destOrd="0" presId="urn:microsoft.com/office/officeart/2008/layout/VerticalAccentList"/>
    <dgm:cxn modelId="{2196F5E7-FA29-6841-9600-7DEC5C3405FF}" type="presParOf" srcId="{35080295-547B-684A-AE1E-47E53C99CE81}" destId="{B891464F-61EC-1440-9193-B8BE851C062A}" srcOrd="7" destOrd="0" presId="urn:microsoft.com/office/officeart/2008/layout/VerticalAccentList"/>
    <dgm:cxn modelId="{D3E0EDBC-AF9D-104D-8C80-CE467D921ABB}" type="presParOf" srcId="{3A119401-6EEF-114A-A9CB-C1F4A5398738}" destId="{0829571D-1F7B-B54B-9CF3-9AC2C6703AAF}" srcOrd="2" destOrd="0" presId="urn:microsoft.com/office/officeart/2008/layout/VerticalAccentList"/>
    <dgm:cxn modelId="{A344E2B0-2037-FD4F-9571-E2F67D918929}" type="presParOf" srcId="{3A119401-6EEF-114A-A9CB-C1F4A5398738}" destId="{8C1407F8-8F53-404A-AE74-59FC2032A125}" srcOrd="3" destOrd="0" presId="urn:microsoft.com/office/officeart/2008/layout/VerticalAccentList"/>
    <dgm:cxn modelId="{87A9AB37-74EF-2344-94E8-450841C25CF0}" type="presParOf" srcId="{8C1407F8-8F53-404A-AE74-59FC2032A125}" destId="{7BA8AC6C-DD78-9349-9644-CA16355724C7}" srcOrd="0" destOrd="0" presId="urn:microsoft.com/office/officeart/2008/layout/VerticalAccentList"/>
    <dgm:cxn modelId="{927C6FB6-3D81-8E40-9FC1-A69CC666EBAF}" type="presParOf" srcId="{3A119401-6EEF-114A-A9CB-C1F4A5398738}" destId="{1DA60AB2-E4B5-9A43-9CF3-EBF532821870}" srcOrd="4" destOrd="0" presId="urn:microsoft.com/office/officeart/2008/layout/VerticalAccentList"/>
    <dgm:cxn modelId="{97AF32F9-4225-A542-80F7-98376AAA488C}" type="presParOf" srcId="{1DA60AB2-E4B5-9A43-9CF3-EBF532821870}" destId="{028D176D-EEDF-D048-8DEC-E64ABAB81A6C}" srcOrd="0" destOrd="0" presId="urn:microsoft.com/office/officeart/2008/layout/VerticalAccentList"/>
    <dgm:cxn modelId="{CC1F2EE1-896F-6647-AAFC-1D35DA873179}" type="presParOf" srcId="{1DA60AB2-E4B5-9A43-9CF3-EBF532821870}" destId="{8C8B7465-B60E-5A4F-B711-36DA9501A763}" srcOrd="1" destOrd="0" presId="urn:microsoft.com/office/officeart/2008/layout/VerticalAccentList"/>
    <dgm:cxn modelId="{862D88C7-9579-2A49-B39A-47EEF373C919}" type="presParOf" srcId="{1DA60AB2-E4B5-9A43-9CF3-EBF532821870}" destId="{391E2D1A-A2ED-B54A-A650-876CB150A763}" srcOrd="2" destOrd="0" presId="urn:microsoft.com/office/officeart/2008/layout/VerticalAccentList"/>
    <dgm:cxn modelId="{F5FB071D-2DCA-F640-BD31-5CF1E0949D0E}" type="presParOf" srcId="{1DA60AB2-E4B5-9A43-9CF3-EBF532821870}" destId="{DF7C1B61-7ED5-1548-AE96-96B323791D69}" srcOrd="3" destOrd="0" presId="urn:microsoft.com/office/officeart/2008/layout/VerticalAccentList"/>
    <dgm:cxn modelId="{395FB213-0F76-884C-9456-4E481C9CFDEE}" type="presParOf" srcId="{1DA60AB2-E4B5-9A43-9CF3-EBF532821870}" destId="{30B10B56-CCF0-554E-8127-A9F9D4F7D169}" srcOrd="4" destOrd="0" presId="urn:microsoft.com/office/officeart/2008/layout/VerticalAccentList"/>
    <dgm:cxn modelId="{012B2191-CE31-264E-9DCA-459090C89003}" type="presParOf" srcId="{1DA60AB2-E4B5-9A43-9CF3-EBF532821870}" destId="{9163364A-60B6-2C49-ADBD-140CB2E131C8}" srcOrd="5" destOrd="0" presId="urn:microsoft.com/office/officeart/2008/layout/VerticalAccentList"/>
    <dgm:cxn modelId="{A23D5F21-EE5A-E245-BE8A-6912291BE310}" type="presParOf" srcId="{1DA60AB2-E4B5-9A43-9CF3-EBF532821870}" destId="{EE6B1DB5-2947-A445-B0D8-3723C304AC3C}" srcOrd="6" destOrd="0" presId="urn:microsoft.com/office/officeart/2008/layout/VerticalAccentList"/>
    <dgm:cxn modelId="{968F8B43-66E0-1C4E-9A98-A3513A9B3F14}" type="presParOf" srcId="{1DA60AB2-E4B5-9A43-9CF3-EBF532821870}" destId="{03B87D30-6EE3-5A48-A4D8-D0B0951DA4B9}" srcOrd="7" destOrd="0" presId="urn:microsoft.com/office/officeart/2008/layout/VerticalAccentList"/>
    <dgm:cxn modelId="{9C5C6C3E-C4AF-7C4C-A7E0-D03135478E22}" type="presParOf" srcId="{3A119401-6EEF-114A-A9CB-C1F4A5398738}" destId="{D98416A5-1534-1C4D-A4E3-CC96E9C68C0C}" srcOrd="5" destOrd="0" presId="urn:microsoft.com/office/officeart/2008/layout/VerticalAccentList"/>
    <dgm:cxn modelId="{1F9D14E2-B62D-AA47-9283-4A8073551A58}" type="presParOf" srcId="{3A119401-6EEF-114A-A9CB-C1F4A5398738}" destId="{D1B8FC1A-242E-D347-AA1D-42DDE5685015}" srcOrd="6" destOrd="0" presId="urn:microsoft.com/office/officeart/2008/layout/VerticalAccentList"/>
    <dgm:cxn modelId="{7D55B812-CA0E-C441-B464-3AF9D230EA89}" type="presParOf" srcId="{D1B8FC1A-242E-D347-AA1D-42DDE5685015}" destId="{7FBE56EA-D25C-CA41-8F00-33D78E93440C}" srcOrd="0" destOrd="0" presId="urn:microsoft.com/office/officeart/2008/layout/VerticalAccentList"/>
    <dgm:cxn modelId="{C06788CD-14DC-6443-BF34-F26C2CEBD8AA}" type="presParOf" srcId="{3A119401-6EEF-114A-A9CB-C1F4A5398738}" destId="{2284F020-51DA-EF42-8A63-01FC83FF69CE}" srcOrd="7" destOrd="0" presId="urn:microsoft.com/office/officeart/2008/layout/VerticalAccentList"/>
    <dgm:cxn modelId="{E38670D2-8BFC-5A4D-8920-AB496713F68B}" type="presParOf" srcId="{2284F020-51DA-EF42-8A63-01FC83FF69CE}" destId="{EDAF1B6C-44BE-7444-AC9F-ECD777C1C076}" srcOrd="0" destOrd="0" presId="urn:microsoft.com/office/officeart/2008/layout/VerticalAccentList"/>
    <dgm:cxn modelId="{470AE9F8-AA9C-3C4D-96C1-84811D43BF1F}" type="presParOf" srcId="{2284F020-51DA-EF42-8A63-01FC83FF69CE}" destId="{C94AB70A-C276-CC47-AF60-6786F55DF8B6}" srcOrd="1" destOrd="0" presId="urn:microsoft.com/office/officeart/2008/layout/VerticalAccentList"/>
    <dgm:cxn modelId="{52A92657-141C-184D-BDFB-20D59B2C7072}" type="presParOf" srcId="{2284F020-51DA-EF42-8A63-01FC83FF69CE}" destId="{CEF80A7F-EA5E-B34E-958C-1EA053EF4919}" srcOrd="2" destOrd="0" presId="urn:microsoft.com/office/officeart/2008/layout/VerticalAccentList"/>
    <dgm:cxn modelId="{1AC86707-5809-A244-9ACF-370342E04C0F}" type="presParOf" srcId="{2284F020-51DA-EF42-8A63-01FC83FF69CE}" destId="{52A31411-F0EF-D947-9696-FB46E383CD86}" srcOrd="3" destOrd="0" presId="urn:microsoft.com/office/officeart/2008/layout/VerticalAccentList"/>
    <dgm:cxn modelId="{4A94C92A-5C96-A34E-AC22-3AF09035A3A0}" type="presParOf" srcId="{2284F020-51DA-EF42-8A63-01FC83FF69CE}" destId="{85A3AD8A-275E-4243-A1EB-03849D0656B1}" srcOrd="4" destOrd="0" presId="urn:microsoft.com/office/officeart/2008/layout/VerticalAccentList"/>
    <dgm:cxn modelId="{50D4D6D0-AC9A-0144-8F50-833FC1F7AC10}" type="presParOf" srcId="{2284F020-51DA-EF42-8A63-01FC83FF69CE}" destId="{913685BF-2B9E-A34A-8384-EAF92C76934A}" srcOrd="5" destOrd="0" presId="urn:microsoft.com/office/officeart/2008/layout/VerticalAccentList"/>
    <dgm:cxn modelId="{6C1AF4ED-6A63-5649-B798-E4A7C6081AD7}" type="presParOf" srcId="{2284F020-51DA-EF42-8A63-01FC83FF69CE}" destId="{C485C01D-E14B-3947-B6F7-BC62875A042F}" srcOrd="6"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F390A-13DE-1946-A8A1-703F89F7CC06}" type="doc">
      <dgm:prSet loTypeId="urn:microsoft.com/office/officeart/2005/8/layout/vList6" loCatId="" qsTypeId="urn:microsoft.com/office/officeart/2005/8/quickstyle/simple2" qsCatId="simple" csTypeId="urn:microsoft.com/office/officeart/2005/8/colors/accent1_2" csCatId="accent1" phldr="1"/>
      <dgm:spPr/>
      <dgm:t>
        <a:bodyPr/>
        <a:lstStyle/>
        <a:p>
          <a:endParaRPr lang="en-US"/>
        </a:p>
      </dgm:t>
    </dgm:pt>
    <dgm:pt modelId="{D427C3AF-D94E-C841-B213-58A588475FA2}">
      <dgm:prSet custT="1"/>
      <dgm:spPr/>
      <dgm:t>
        <a:bodyPr/>
        <a:lstStyle/>
        <a:p>
          <a:pPr rtl="0"/>
          <a:r>
            <a:rPr lang="en-US" sz="2400" b="0" i="0" u="sng" dirty="0" smtClean="0">
              <a:solidFill>
                <a:schemeClr val="tx1"/>
              </a:solidFill>
            </a:rPr>
            <a:t>Nondiscrimination Policy</a:t>
          </a:r>
          <a:endParaRPr lang="en-US" sz="2400" u="sng" dirty="0">
            <a:solidFill>
              <a:schemeClr val="tx1"/>
            </a:solidFill>
          </a:endParaRPr>
        </a:p>
      </dgm:t>
    </dgm:pt>
    <dgm:pt modelId="{CB0ACF05-BCB5-8140-99CE-5F85640B85CB}" type="parTrans" cxnId="{BD9BEB62-EF14-E447-8DAE-9BB173BD11BF}">
      <dgm:prSet/>
      <dgm:spPr/>
      <dgm:t>
        <a:bodyPr/>
        <a:lstStyle/>
        <a:p>
          <a:endParaRPr lang="en-US"/>
        </a:p>
      </dgm:t>
    </dgm:pt>
    <dgm:pt modelId="{D66C137A-777E-1B45-A14A-1BC682F9E3D6}" type="sibTrans" cxnId="{BD9BEB62-EF14-E447-8DAE-9BB173BD11BF}">
      <dgm:prSet/>
      <dgm:spPr/>
      <dgm:t>
        <a:bodyPr/>
        <a:lstStyle/>
        <a:p>
          <a:endParaRPr lang="en-US"/>
        </a:p>
      </dgm:t>
    </dgm:pt>
    <dgm:pt modelId="{012285F0-F697-0F48-B3C9-AA36C2A3A1A3}">
      <dgm:prSet/>
      <dgm:spPr/>
      <dgm:t>
        <a:bodyPr/>
        <a:lstStyle/>
        <a:p>
          <a:pPr rtl="0"/>
          <a:r>
            <a:rPr lang="en-US" b="0" i="0" dirty="0" smtClean="0">
              <a:solidFill>
                <a:schemeClr val="accent1"/>
              </a:solidFill>
            </a:rPr>
            <a:t>Add gender identity to let students know that the institutions accepts all people </a:t>
          </a:r>
          <a:endParaRPr lang="en-US" dirty="0">
            <a:solidFill>
              <a:schemeClr val="accent1"/>
            </a:solidFill>
          </a:endParaRPr>
        </a:p>
      </dgm:t>
    </dgm:pt>
    <dgm:pt modelId="{BC0EBDEC-3796-A446-B268-F9F03DE8DF3C}" type="parTrans" cxnId="{EB43E343-1214-2240-BD07-3D4C634DA105}">
      <dgm:prSet/>
      <dgm:spPr/>
      <dgm:t>
        <a:bodyPr/>
        <a:lstStyle/>
        <a:p>
          <a:endParaRPr lang="en-US"/>
        </a:p>
      </dgm:t>
    </dgm:pt>
    <dgm:pt modelId="{3A987DE5-211A-5048-BF3A-F06269446D9B}" type="sibTrans" cxnId="{EB43E343-1214-2240-BD07-3D4C634DA105}">
      <dgm:prSet/>
      <dgm:spPr/>
      <dgm:t>
        <a:bodyPr/>
        <a:lstStyle/>
        <a:p>
          <a:endParaRPr lang="en-US"/>
        </a:p>
      </dgm:t>
    </dgm:pt>
    <dgm:pt modelId="{B0EE99EF-DE1B-4840-A415-A99EA7E0E90C}">
      <dgm:prSet/>
      <dgm:spPr/>
      <dgm:t>
        <a:bodyPr/>
        <a:lstStyle/>
        <a:p>
          <a:pPr rtl="0"/>
          <a:r>
            <a:rPr lang="en-US" b="0" i="0" dirty="0" smtClean="0">
              <a:solidFill>
                <a:schemeClr val="accent1"/>
              </a:solidFill>
            </a:rPr>
            <a:t>Address acts of harassment and discrimination (including anti-trans acts)</a:t>
          </a:r>
          <a:endParaRPr lang="en-US" dirty="0">
            <a:solidFill>
              <a:schemeClr val="accent1"/>
            </a:solidFill>
          </a:endParaRPr>
        </a:p>
      </dgm:t>
    </dgm:pt>
    <dgm:pt modelId="{1407E8CB-BD66-4D43-B7EF-AB58B44EC17A}" type="parTrans" cxnId="{34542557-EEED-BB4B-B418-94E4DF2D72EA}">
      <dgm:prSet/>
      <dgm:spPr/>
      <dgm:t>
        <a:bodyPr/>
        <a:lstStyle/>
        <a:p>
          <a:endParaRPr lang="en-US"/>
        </a:p>
      </dgm:t>
    </dgm:pt>
    <dgm:pt modelId="{6E91F9D1-DBFC-8142-8AA2-4590042547E3}" type="sibTrans" cxnId="{34542557-EEED-BB4B-B418-94E4DF2D72EA}">
      <dgm:prSet/>
      <dgm:spPr/>
      <dgm:t>
        <a:bodyPr/>
        <a:lstStyle/>
        <a:p>
          <a:endParaRPr lang="en-US"/>
        </a:p>
      </dgm:t>
    </dgm:pt>
    <dgm:pt modelId="{6B586107-7957-5848-9290-FCBEE1EDC7D5}">
      <dgm:prSet/>
      <dgm:spPr/>
      <dgm:t>
        <a:bodyPr/>
        <a:lstStyle/>
        <a:p>
          <a:pPr rtl="0"/>
          <a:r>
            <a:rPr lang="en-US" b="0" i="0" dirty="0" smtClean="0">
              <a:solidFill>
                <a:schemeClr val="accent1"/>
              </a:solidFill>
            </a:rPr>
            <a:t>Work with different campus departments (Student Activities, Greek Life, Athletics, etc.) to ensure that transgender students can participate in gender-specific activities</a:t>
          </a:r>
          <a:endParaRPr lang="en-US" dirty="0">
            <a:solidFill>
              <a:schemeClr val="accent1"/>
            </a:solidFill>
          </a:endParaRPr>
        </a:p>
      </dgm:t>
    </dgm:pt>
    <dgm:pt modelId="{589C3255-F0F5-FB43-93BA-665C8576C534}" type="parTrans" cxnId="{3EEC4C8E-A3ED-F84E-AF1B-7590FA3B5554}">
      <dgm:prSet/>
      <dgm:spPr/>
      <dgm:t>
        <a:bodyPr/>
        <a:lstStyle/>
        <a:p>
          <a:endParaRPr lang="en-US"/>
        </a:p>
      </dgm:t>
    </dgm:pt>
    <dgm:pt modelId="{94230ED7-E64E-5E40-BFBD-9DBFCF6D9957}" type="sibTrans" cxnId="{3EEC4C8E-A3ED-F84E-AF1B-7590FA3B5554}">
      <dgm:prSet/>
      <dgm:spPr/>
      <dgm:t>
        <a:bodyPr/>
        <a:lstStyle/>
        <a:p>
          <a:endParaRPr lang="en-US"/>
        </a:p>
      </dgm:t>
    </dgm:pt>
    <dgm:pt modelId="{AAC63B1B-739D-B041-AD4E-3637909727E2}">
      <dgm:prSet/>
      <dgm:spPr/>
      <dgm:t>
        <a:bodyPr/>
        <a:lstStyle/>
        <a:p>
          <a:pPr rtl="0"/>
          <a:endParaRPr lang="en-US" dirty="0">
            <a:solidFill>
              <a:schemeClr val="accent1"/>
            </a:solidFill>
          </a:endParaRPr>
        </a:p>
      </dgm:t>
    </dgm:pt>
    <dgm:pt modelId="{7DA4146E-675C-F540-9182-9CCD4D49652F}" type="parTrans" cxnId="{B9C96B09-CB15-9C40-BFD9-F2E2CC8B9EFB}">
      <dgm:prSet/>
      <dgm:spPr/>
      <dgm:t>
        <a:bodyPr/>
        <a:lstStyle/>
        <a:p>
          <a:endParaRPr lang="en-US"/>
        </a:p>
      </dgm:t>
    </dgm:pt>
    <dgm:pt modelId="{6D2F1484-F3E5-3142-86A0-AFF3600F0DD9}" type="sibTrans" cxnId="{B9C96B09-CB15-9C40-BFD9-F2E2CC8B9EFB}">
      <dgm:prSet/>
      <dgm:spPr/>
      <dgm:t>
        <a:bodyPr/>
        <a:lstStyle/>
        <a:p>
          <a:endParaRPr lang="en-US"/>
        </a:p>
      </dgm:t>
    </dgm:pt>
    <dgm:pt modelId="{31C3E972-BAE7-324A-94F5-28AE82885147}" type="pres">
      <dgm:prSet presAssocID="{4F9F390A-13DE-1946-A8A1-703F89F7CC06}" presName="Name0" presStyleCnt="0">
        <dgm:presLayoutVars>
          <dgm:dir/>
          <dgm:animLvl val="lvl"/>
          <dgm:resizeHandles/>
        </dgm:presLayoutVars>
      </dgm:prSet>
      <dgm:spPr/>
      <dgm:t>
        <a:bodyPr/>
        <a:lstStyle/>
        <a:p>
          <a:endParaRPr lang="en-US"/>
        </a:p>
      </dgm:t>
    </dgm:pt>
    <dgm:pt modelId="{D28F029B-0416-4141-AB29-FE6FCE801579}" type="pres">
      <dgm:prSet presAssocID="{D427C3AF-D94E-C841-B213-58A588475FA2}" presName="linNode" presStyleCnt="0"/>
      <dgm:spPr/>
    </dgm:pt>
    <dgm:pt modelId="{159A0AC6-6F7E-0F4F-B60C-1228AE43E684}" type="pres">
      <dgm:prSet presAssocID="{D427C3AF-D94E-C841-B213-58A588475FA2}" presName="parentShp" presStyleLbl="node1" presStyleIdx="0" presStyleCnt="1">
        <dgm:presLayoutVars>
          <dgm:bulletEnabled val="1"/>
        </dgm:presLayoutVars>
      </dgm:prSet>
      <dgm:spPr/>
      <dgm:t>
        <a:bodyPr/>
        <a:lstStyle/>
        <a:p>
          <a:endParaRPr lang="en-US"/>
        </a:p>
      </dgm:t>
    </dgm:pt>
    <dgm:pt modelId="{F50AD27E-F354-B64D-9A76-BBD16ADB488A}" type="pres">
      <dgm:prSet presAssocID="{D427C3AF-D94E-C841-B213-58A588475FA2}" presName="childShp" presStyleLbl="bgAccFollowNode1" presStyleIdx="0" presStyleCnt="1">
        <dgm:presLayoutVars>
          <dgm:bulletEnabled val="1"/>
        </dgm:presLayoutVars>
      </dgm:prSet>
      <dgm:spPr/>
      <dgm:t>
        <a:bodyPr/>
        <a:lstStyle/>
        <a:p>
          <a:endParaRPr lang="en-US"/>
        </a:p>
      </dgm:t>
    </dgm:pt>
  </dgm:ptLst>
  <dgm:cxnLst>
    <dgm:cxn modelId="{3EEC4C8E-A3ED-F84E-AF1B-7590FA3B5554}" srcId="{D427C3AF-D94E-C841-B213-58A588475FA2}" destId="{6B586107-7957-5848-9290-FCBEE1EDC7D5}" srcOrd="3" destOrd="0" parTransId="{589C3255-F0F5-FB43-93BA-665C8576C534}" sibTransId="{94230ED7-E64E-5E40-BFBD-9DBFCF6D9957}"/>
    <dgm:cxn modelId="{EB43E343-1214-2240-BD07-3D4C634DA105}" srcId="{D427C3AF-D94E-C841-B213-58A588475FA2}" destId="{012285F0-F697-0F48-B3C9-AA36C2A3A1A3}" srcOrd="1" destOrd="0" parTransId="{BC0EBDEC-3796-A446-B268-F9F03DE8DF3C}" sibTransId="{3A987DE5-211A-5048-BF3A-F06269446D9B}"/>
    <dgm:cxn modelId="{96A73CAE-E3B7-6E43-B8CE-7299818A9676}" type="presOf" srcId="{B0EE99EF-DE1B-4840-A415-A99EA7E0E90C}" destId="{F50AD27E-F354-B64D-9A76-BBD16ADB488A}" srcOrd="0" destOrd="2" presId="urn:microsoft.com/office/officeart/2005/8/layout/vList6"/>
    <dgm:cxn modelId="{3ABCCAB1-CD6B-D149-8A69-D19F31E35E3F}" type="presOf" srcId="{012285F0-F697-0F48-B3C9-AA36C2A3A1A3}" destId="{F50AD27E-F354-B64D-9A76-BBD16ADB488A}" srcOrd="0" destOrd="1" presId="urn:microsoft.com/office/officeart/2005/8/layout/vList6"/>
    <dgm:cxn modelId="{E12A8006-5ACD-C74D-8D0B-B4318BA208A4}" type="presOf" srcId="{4F9F390A-13DE-1946-A8A1-703F89F7CC06}" destId="{31C3E972-BAE7-324A-94F5-28AE82885147}" srcOrd="0" destOrd="0" presId="urn:microsoft.com/office/officeart/2005/8/layout/vList6"/>
    <dgm:cxn modelId="{B9C96B09-CB15-9C40-BFD9-F2E2CC8B9EFB}" srcId="{D427C3AF-D94E-C841-B213-58A588475FA2}" destId="{AAC63B1B-739D-B041-AD4E-3637909727E2}" srcOrd="0" destOrd="0" parTransId="{7DA4146E-675C-F540-9182-9CCD4D49652F}" sibTransId="{6D2F1484-F3E5-3142-86A0-AFF3600F0DD9}"/>
    <dgm:cxn modelId="{F258C989-83BE-1D4F-B6F9-FA124158C843}" type="presOf" srcId="{D427C3AF-D94E-C841-B213-58A588475FA2}" destId="{159A0AC6-6F7E-0F4F-B60C-1228AE43E684}" srcOrd="0" destOrd="0" presId="urn:microsoft.com/office/officeart/2005/8/layout/vList6"/>
    <dgm:cxn modelId="{BD9BEB62-EF14-E447-8DAE-9BB173BD11BF}" srcId="{4F9F390A-13DE-1946-A8A1-703F89F7CC06}" destId="{D427C3AF-D94E-C841-B213-58A588475FA2}" srcOrd="0" destOrd="0" parTransId="{CB0ACF05-BCB5-8140-99CE-5F85640B85CB}" sibTransId="{D66C137A-777E-1B45-A14A-1BC682F9E3D6}"/>
    <dgm:cxn modelId="{34542557-EEED-BB4B-B418-94E4DF2D72EA}" srcId="{D427C3AF-D94E-C841-B213-58A588475FA2}" destId="{B0EE99EF-DE1B-4840-A415-A99EA7E0E90C}" srcOrd="2" destOrd="0" parTransId="{1407E8CB-BD66-4D43-B7EF-AB58B44EC17A}" sibTransId="{6E91F9D1-DBFC-8142-8AA2-4590042547E3}"/>
    <dgm:cxn modelId="{A2CBF0A1-1877-C94E-9D31-17E12932371E}" type="presOf" srcId="{6B586107-7957-5848-9290-FCBEE1EDC7D5}" destId="{F50AD27E-F354-B64D-9A76-BBD16ADB488A}" srcOrd="0" destOrd="3" presId="urn:microsoft.com/office/officeart/2005/8/layout/vList6"/>
    <dgm:cxn modelId="{2218DF08-1092-0A47-90E5-93DCD991901B}" type="presOf" srcId="{AAC63B1B-739D-B041-AD4E-3637909727E2}" destId="{F50AD27E-F354-B64D-9A76-BBD16ADB488A}" srcOrd="0" destOrd="0" presId="urn:microsoft.com/office/officeart/2005/8/layout/vList6"/>
    <dgm:cxn modelId="{398C49D1-C29E-6744-A472-CA787F8D2689}" type="presParOf" srcId="{31C3E972-BAE7-324A-94F5-28AE82885147}" destId="{D28F029B-0416-4141-AB29-FE6FCE801579}" srcOrd="0" destOrd="0" presId="urn:microsoft.com/office/officeart/2005/8/layout/vList6"/>
    <dgm:cxn modelId="{512C1BB0-2A63-5046-A92F-FCD354F462D8}" type="presParOf" srcId="{D28F029B-0416-4141-AB29-FE6FCE801579}" destId="{159A0AC6-6F7E-0F4F-B60C-1228AE43E684}" srcOrd="0" destOrd="0" presId="urn:microsoft.com/office/officeart/2005/8/layout/vList6"/>
    <dgm:cxn modelId="{50C47524-6F15-A745-95AD-193251739967}" type="presParOf" srcId="{D28F029B-0416-4141-AB29-FE6FCE801579}" destId="{F50AD27E-F354-B64D-9A76-BBD16ADB488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EE129-4AAC-D343-9F12-C0737A92685A}" type="doc">
      <dgm:prSet loTypeId="urn:microsoft.com/office/officeart/2005/8/layout/vList6" loCatId="" qsTypeId="urn:microsoft.com/office/officeart/2005/8/quickstyle/simple2" qsCatId="simple" csTypeId="urn:microsoft.com/office/officeart/2005/8/colors/accent1_2" csCatId="accent1" phldr="1"/>
      <dgm:spPr/>
      <dgm:t>
        <a:bodyPr/>
        <a:lstStyle/>
        <a:p>
          <a:endParaRPr lang="en-US"/>
        </a:p>
      </dgm:t>
    </dgm:pt>
    <dgm:pt modelId="{FB0D6D3F-1FD2-3842-90AF-6FCA462BE989}">
      <dgm:prSet custT="1"/>
      <dgm:spPr/>
      <dgm:t>
        <a:bodyPr/>
        <a:lstStyle/>
        <a:p>
          <a:pPr rtl="0"/>
          <a:r>
            <a:rPr lang="en-US" sz="2400" b="0" i="0" u="sng" dirty="0" smtClean="0">
              <a:solidFill>
                <a:srgbClr val="FFFFFF"/>
              </a:solidFill>
            </a:rPr>
            <a:t>Campus records and documents</a:t>
          </a:r>
          <a:endParaRPr lang="en-US" sz="2400" u="sng" dirty="0">
            <a:solidFill>
              <a:srgbClr val="FFFFFF"/>
            </a:solidFill>
          </a:endParaRPr>
        </a:p>
      </dgm:t>
    </dgm:pt>
    <dgm:pt modelId="{8253D587-B30F-2E40-B8D2-403E543E397D}" type="parTrans" cxnId="{863A8D41-BA50-2C46-BD06-D0A55A23ED1B}">
      <dgm:prSet/>
      <dgm:spPr/>
      <dgm:t>
        <a:bodyPr/>
        <a:lstStyle/>
        <a:p>
          <a:endParaRPr lang="en-US"/>
        </a:p>
      </dgm:t>
    </dgm:pt>
    <dgm:pt modelId="{E7757F15-E12F-174A-B58D-85CDAABAE029}" type="sibTrans" cxnId="{863A8D41-BA50-2C46-BD06-D0A55A23ED1B}">
      <dgm:prSet/>
      <dgm:spPr/>
      <dgm:t>
        <a:bodyPr/>
        <a:lstStyle/>
        <a:p>
          <a:endParaRPr lang="en-US"/>
        </a:p>
      </dgm:t>
    </dgm:pt>
    <dgm:pt modelId="{5DE0203F-8CB5-DC47-83C5-2212C6859B59}">
      <dgm:prSet custT="1"/>
      <dgm:spPr/>
      <dgm:t>
        <a:bodyPr/>
        <a:lstStyle/>
        <a:p>
          <a:pPr rtl="0"/>
          <a:r>
            <a:rPr lang="en-US" sz="1400" b="0" i="0" smtClean="0">
              <a:solidFill>
                <a:srgbClr val="006F85"/>
              </a:solidFill>
            </a:rPr>
            <a:t>Allow students to use name other than their legal name on records</a:t>
          </a:r>
          <a:endParaRPr lang="en-US" sz="1400" dirty="0">
            <a:solidFill>
              <a:srgbClr val="006F85"/>
            </a:solidFill>
          </a:endParaRPr>
        </a:p>
      </dgm:t>
    </dgm:pt>
    <dgm:pt modelId="{79C90BEA-01C1-D343-BCB3-904D8605713C}" type="parTrans" cxnId="{D01777BA-6FEE-9D4D-91FB-85B66DBEC087}">
      <dgm:prSet/>
      <dgm:spPr/>
      <dgm:t>
        <a:bodyPr/>
        <a:lstStyle/>
        <a:p>
          <a:endParaRPr lang="en-US"/>
        </a:p>
      </dgm:t>
    </dgm:pt>
    <dgm:pt modelId="{C5BFBFA6-B626-5E42-AD20-F71A9F6C79A9}" type="sibTrans" cxnId="{D01777BA-6FEE-9D4D-91FB-85B66DBEC087}">
      <dgm:prSet/>
      <dgm:spPr/>
      <dgm:t>
        <a:bodyPr/>
        <a:lstStyle/>
        <a:p>
          <a:endParaRPr lang="en-US"/>
        </a:p>
      </dgm:t>
    </dgm:pt>
    <dgm:pt modelId="{2F047DE9-D8E1-2041-A6F2-03FB7A510C93}">
      <dgm:prSet custT="1"/>
      <dgm:spPr/>
      <dgm:t>
        <a:bodyPr/>
        <a:lstStyle/>
        <a:p>
          <a:pPr rtl="0"/>
          <a:r>
            <a:rPr lang="en-US" sz="1400" b="0" i="0" smtClean="0">
              <a:solidFill>
                <a:srgbClr val="006F85"/>
              </a:solidFill>
            </a:rPr>
            <a:t>Enable students to change the gender marker on their records upon request</a:t>
          </a:r>
          <a:endParaRPr lang="en-US" sz="1400" dirty="0">
            <a:solidFill>
              <a:srgbClr val="006F85"/>
            </a:solidFill>
          </a:endParaRPr>
        </a:p>
      </dgm:t>
    </dgm:pt>
    <dgm:pt modelId="{8E4921AE-B4C7-9D44-A1DC-A7012D87B61C}" type="parTrans" cxnId="{72366F56-4EA9-3741-940D-F6B02000698D}">
      <dgm:prSet/>
      <dgm:spPr/>
      <dgm:t>
        <a:bodyPr/>
        <a:lstStyle/>
        <a:p>
          <a:endParaRPr lang="en-US"/>
        </a:p>
      </dgm:t>
    </dgm:pt>
    <dgm:pt modelId="{3864CEAD-31E4-8B48-B3FE-707B4B9F85C0}" type="sibTrans" cxnId="{72366F56-4EA9-3741-940D-F6B02000698D}">
      <dgm:prSet/>
      <dgm:spPr/>
      <dgm:t>
        <a:bodyPr/>
        <a:lstStyle/>
        <a:p>
          <a:endParaRPr lang="en-US"/>
        </a:p>
      </dgm:t>
    </dgm:pt>
    <dgm:pt modelId="{417E1F2E-4883-0A44-9493-73BD8D3B8727}">
      <dgm:prSet custT="1"/>
      <dgm:spPr/>
      <dgm:t>
        <a:bodyPr/>
        <a:lstStyle/>
        <a:p>
          <a:pPr rtl="0"/>
          <a:r>
            <a:rPr lang="en-US" sz="1400" b="0" i="0" smtClean="0">
              <a:solidFill>
                <a:srgbClr val="006F85"/>
              </a:solidFill>
            </a:rPr>
            <a:t>Include student’s pronoun preferences on rosters to keep faculty informed</a:t>
          </a:r>
          <a:endParaRPr lang="en-US" sz="1400" dirty="0">
            <a:solidFill>
              <a:srgbClr val="006F85"/>
            </a:solidFill>
          </a:endParaRPr>
        </a:p>
      </dgm:t>
    </dgm:pt>
    <dgm:pt modelId="{0FF72E5C-2AC8-AA48-9F80-9774CF7F6111}" type="parTrans" cxnId="{A784FA0F-913B-CC4B-866A-96A00699AB55}">
      <dgm:prSet/>
      <dgm:spPr/>
      <dgm:t>
        <a:bodyPr/>
        <a:lstStyle/>
        <a:p>
          <a:endParaRPr lang="en-US"/>
        </a:p>
      </dgm:t>
    </dgm:pt>
    <dgm:pt modelId="{A0073007-0DD2-B149-87A3-87CEE60681A9}" type="sibTrans" cxnId="{A784FA0F-913B-CC4B-866A-96A00699AB55}">
      <dgm:prSet/>
      <dgm:spPr/>
      <dgm:t>
        <a:bodyPr/>
        <a:lstStyle/>
        <a:p>
          <a:endParaRPr lang="en-US"/>
        </a:p>
      </dgm:t>
    </dgm:pt>
    <dgm:pt modelId="{0F1B1BAA-95E9-F544-A910-CF40C5C3E9E2}">
      <dgm:prSet custT="1"/>
      <dgm:spPr/>
      <dgm:t>
        <a:bodyPr/>
        <a:lstStyle/>
        <a:p>
          <a:pPr rtl="0"/>
          <a:r>
            <a:rPr lang="en-US" sz="2400" b="0" i="0" u="sng" smtClean="0">
              <a:solidFill>
                <a:srgbClr val="FFFFFF"/>
              </a:solidFill>
            </a:rPr>
            <a:t>Official institution surveys and forms</a:t>
          </a:r>
          <a:endParaRPr lang="en-US" sz="2400" u="sng" dirty="0">
            <a:solidFill>
              <a:srgbClr val="FFFFFF"/>
            </a:solidFill>
          </a:endParaRPr>
        </a:p>
      </dgm:t>
    </dgm:pt>
    <dgm:pt modelId="{1A42C1E4-0219-684C-AA34-431005546068}" type="parTrans" cxnId="{6F0796C1-BD3C-DD44-AF64-75B45B8ACBAD}">
      <dgm:prSet/>
      <dgm:spPr/>
      <dgm:t>
        <a:bodyPr/>
        <a:lstStyle/>
        <a:p>
          <a:endParaRPr lang="en-US"/>
        </a:p>
      </dgm:t>
    </dgm:pt>
    <dgm:pt modelId="{EF4625D5-9731-2646-980B-76A42535A841}" type="sibTrans" cxnId="{6F0796C1-BD3C-DD44-AF64-75B45B8ACBAD}">
      <dgm:prSet/>
      <dgm:spPr/>
      <dgm:t>
        <a:bodyPr/>
        <a:lstStyle/>
        <a:p>
          <a:endParaRPr lang="en-US"/>
        </a:p>
      </dgm:t>
    </dgm:pt>
    <dgm:pt modelId="{ED9AA6B0-8E4D-014F-8926-3A1C63580BAF}">
      <dgm:prSet custT="1"/>
      <dgm:spPr/>
      <dgm:t>
        <a:bodyPr/>
        <a:lstStyle/>
        <a:p>
          <a:pPr rtl="0"/>
          <a:r>
            <a:rPr lang="en-US" sz="1400" b="0" i="0" smtClean="0">
              <a:solidFill>
                <a:schemeClr val="accent1"/>
              </a:solidFill>
            </a:rPr>
            <a:t>Offer inclusive options for gender identity </a:t>
          </a:r>
          <a:endParaRPr lang="en-US" sz="1400" dirty="0">
            <a:solidFill>
              <a:schemeClr val="accent1"/>
            </a:solidFill>
          </a:endParaRPr>
        </a:p>
      </dgm:t>
    </dgm:pt>
    <dgm:pt modelId="{997BDBB0-D80B-7E4E-BD5E-22EED1788B41}" type="parTrans" cxnId="{7F607404-16D0-854A-B30B-46161F0D41AD}">
      <dgm:prSet/>
      <dgm:spPr/>
      <dgm:t>
        <a:bodyPr/>
        <a:lstStyle/>
        <a:p>
          <a:endParaRPr lang="en-US"/>
        </a:p>
      </dgm:t>
    </dgm:pt>
    <dgm:pt modelId="{F22AE7FA-E574-C845-86E8-0923A9EC5C83}" type="sibTrans" cxnId="{7F607404-16D0-854A-B30B-46161F0D41AD}">
      <dgm:prSet/>
      <dgm:spPr/>
      <dgm:t>
        <a:bodyPr/>
        <a:lstStyle/>
        <a:p>
          <a:endParaRPr lang="en-US"/>
        </a:p>
      </dgm:t>
    </dgm:pt>
    <dgm:pt modelId="{68A6B94E-0CA1-C14E-9728-07C973BE8D8C}">
      <dgm:prSet custT="1"/>
      <dgm:spPr/>
      <dgm:t>
        <a:bodyPr/>
        <a:lstStyle/>
        <a:p>
          <a:pPr rtl="0"/>
          <a:endParaRPr lang="en-US" sz="1600" dirty="0">
            <a:solidFill>
              <a:schemeClr val="accent1"/>
            </a:solidFill>
          </a:endParaRPr>
        </a:p>
      </dgm:t>
    </dgm:pt>
    <dgm:pt modelId="{5ADB87DB-1295-6F43-91D3-CC767840E9D9}" type="parTrans" cxnId="{8B22E139-798B-D14F-9EF9-4EDC75982007}">
      <dgm:prSet/>
      <dgm:spPr/>
      <dgm:t>
        <a:bodyPr/>
        <a:lstStyle/>
        <a:p>
          <a:endParaRPr lang="en-US"/>
        </a:p>
      </dgm:t>
    </dgm:pt>
    <dgm:pt modelId="{DE2FE716-CE94-FE4C-A596-C79C1CC41BBA}" type="sibTrans" cxnId="{8B22E139-798B-D14F-9EF9-4EDC75982007}">
      <dgm:prSet/>
      <dgm:spPr/>
      <dgm:t>
        <a:bodyPr/>
        <a:lstStyle/>
        <a:p>
          <a:endParaRPr lang="en-US"/>
        </a:p>
      </dgm:t>
    </dgm:pt>
    <dgm:pt modelId="{6B92D014-F36A-3A4C-99AD-1D654F05F70A}">
      <dgm:prSet custT="1"/>
      <dgm:spPr/>
      <dgm:t>
        <a:bodyPr/>
        <a:lstStyle/>
        <a:p>
          <a:pPr rtl="0"/>
          <a:endParaRPr lang="en-US" sz="1400" dirty="0">
            <a:solidFill>
              <a:schemeClr val="accent1"/>
            </a:solidFill>
          </a:endParaRPr>
        </a:p>
      </dgm:t>
    </dgm:pt>
    <dgm:pt modelId="{2D50598B-8CA0-744F-A9D0-A55CE3642C95}" type="parTrans" cxnId="{CFF87EF5-7C0D-9144-8857-7016345B1071}">
      <dgm:prSet/>
      <dgm:spPr/>
      <dgm:t>
        <a:bodyPr/>
        <a:lstStyle/>
        <a:p>
          <a:endParaRPr lang="en-US"/>
        </a:p>
      </dgm:t>
    </dgm:pt>
    <dgm:pt modelId="{8847E87D-F962-DA40-8E88-D40F9951109C}" type="sibTrans" cxnId="{CFF87EF5-7C0D-9144-8857-7016345B1071}">
      <dgm:prSet/>
      <dgm:spPr/>
      <dgm:t>
        <a:bodyPr/>
        <a:lstStyle/>
        <a:p>
          <a:endParaRPr lang="en-US"/>
        </a:p>
      </dgm:t>
    </dgm:pt>
    <dgm:pt modelId="{EACD2D4A-6839-594A-B768-90B8CC9103F8}" type="pres">
      <dgm:prSet presAssocID="{D5CEE129-4AAC-D343-9F12-C0737A92685A}" presName="Name0" presStyleCnt="0">
        <dgm:presLayoutVars>
          <dgm:dir/>
          <dgm:animLvl val="lvl"/>
          <dgm:resizeHandles/>
        </dgm:presLayoutVars>
      </dgm:prSet>
      <dgm:spPr/>
      <dgm:t>
        <a:bodyPr/>
        <a:lstStyle/>
        <a:p>
          <a:endParaRPr lang="en-US"/>
        </a:p>
      </dgm:t>
    </dgm:pt>
    <dgm:pt modelId="{A14234FF-E4E7-2942-B130-CCD99DAA1EC9}" type="pres">
      <dgm:prSet presAssocID="{FB0D6D3F-1FD2-3842-90AF-6FCA462BE989}" presName="linNode" presStyleCnt="0"/>
      <dgm:spPr/>
    </dgm:pt>
    <dgm:pt modelId="{EAFE0310-4F11-1345-9A90-D42AD5E475A9}" type="pres">
      <dgm:prSet presAssocID="{FB0D6D3F-1FD2-3842-90AF-6FCA462BE989}" presName="parentShp" presStyleLbl="node1" presStyleIdx="0" presStyleCnt="2" custLinFactNeighborY="-26">
        <dgm:presLayoutVars>
          <dgm:bulletEnabled val="1"/>
        </dgm:presLayoutVars>
      </dgm:prSet>
      <dgm:spPr/>
      <dgm:t>
        <a:bodyPr/>
        <a:lstStyle/>
        <a:p>
          <a:endParaRPr lang="en-US"/>
        </a:p>
      </dgm:t>
    </dgm:pt>
    <dgm:pt modelId="{C4ADEC18-A030-4342-9C05-C1AFA6C203CE}" type="pres">
      <dgm:prSet presAssocID="{FB0D6D3F-1FD2-3842-90AF-6FCA462BE989}" presName="childShp" presStyleLbl="bgAccFollowNode1" presStyleIdx="0" presStyleCnt="2">
        <dgm:presLayoutVars>
          <dgm:bulletEnabled val="1"/>
        </dgm:presLayoutVars>
      </dgm:prSet>
      <dgm:spPr/>
      <dgm:t>
        <a:bodyPr/>
        <a:lstStyle/>
        <a:p>
          <a:endParaRPr lang="en-US"/>
        </a:p>
      </dgm:t>
    </dgm:pt>
    <dgm:pt modelId="{D7483D0D-19E5-FB45-A1E6-E7A92B192EFE}" type="pres">
      <dgm:prSet presAssocID="{E7757F15-E12F-174A-B58D-85CDAABAE029}" presName="spacing" presStyleCnt="0"/>
      <dgm:spPr/>
    </dgm:pt>
    <dgm:pt modelId="{42913FA3-4AF9-F144-98BF-E03309C06DBE}" type="pres">
      <dgm:prSet presAssocID="{0F1B1BAA-95E9-F544-A910-CF40C5C3E9E2}" presName="linNode" presStyleCnt="0"/>
      <dgm:spPr/>
    </dgm:pt>
    <dgm:pt modelId="{B673E562-44C8-5546-9681-C835529B0F31}" type="pres">
      <dgm:prSet presAssocID="{0F1B1BAA-95E9-F544-A910-CF40C5C3E9E2}" presName="parentShp" presStyleLbl="node1" presStyleIdx="1" presStyleCnt="2">
        <dgm:presLayoutVars>
          <dgm:bulletEnabled val="1"/>
        </dgm:presLayoutVars>
      </dgm:prSet>
      <dgm:spPr/>
      <dgm:t>
        <a:bodyPr/>
        <a:lstStyle/>
        <a:p>
          <a:endParaRPr lang="en-US"/>
        </a:p>
      </dgm:t>
    </dgm:pt>
    <dgm:pt modelId="{8839676E-5B65-7C4D-89D2-1C2F15B33787}" type="pres">
      <dgm:prSet presAssocID="{0F1B1BAA-95E9-F544-A910-CF40C5C3E9E2}" presName="childShp" presStyleLbl="bgAccFollowNode1" presStyleIdx="1" presStyleCnt="2">
        <dgm:presLayoutVars>
          <dgm:bulletEnabled val="1"/>
        </dgm:presLayoutVars>
      </dgm:prSet>
      <dgm:spPr/>
      <dgm:t>
        <a:bodyPr/>
        <a:lstStyle/>
        <a:p>
          <a:endParaRPr lang="en-US"/>
        </a:p>
      </dgm:t>
    </dgm:pt>
  </dgm:ptLst>
  <dgm:cxnLst>
    <dgm:cxn modelId="{7F607404-16D0-854A-B30B-46161F0D41AD}" srcId="{0F1B1BAA-95E9-F544-A910-CF40C5C3E9E2}" destId="{ED9AA6B0-8E4D-014F-8926-3A1C63580BAF}" srcOrd="2" destOrd="0" parTransId="{997BDBB0-D80B-7E4E-BD5E-22EED1788B41}" sibTransId="{F22AE7FA-E574-C845-86E8-0923A9EC5C83}"/>
    <dgm:cxn modelId="{8B22E139-798B-D14F-9EF9-4EDC75982007}" srcId="{0F1B1BAA-95E9-F544-A910-CF40C5C3E9E2}" destId="{68A6B94E-0CA1-C14E-9728-07C973BE8D8C}" srcOrd="0" destOrd="0" parTransId="{5ADB87DB-1295-6F43-91D3-CC767840E9D9}" sibTransId="{DE2FE716-CE94-FE4C-A596-C79C1CC41BBA}"/>
    <dgm:cxn modelId="{800FA02E-A2F3-E54B-9099-07C1A1276067}" type="presOf" srcId="{68A6B94E-0CA1-C14E-9728-07C973BE8D8C}" destId="{8839676E-5B65-7C4D-89D2-1C2F15B33787}" srcOrd="0" destOrd="0" presId="urn:microsoft.com/office/officeart/2005/8/layout/vList6"/>
    <dgm:cxn modelId="{D01777BA-6FEE-9D4D-91FB-85B66DBEC087}" srcId="{FB0D6D3F-1FD2-3842-90AF-6FCA462BE989}" destId="{5DE0203F-8CB5-DC47-83C5-2212C6859B59}" srcOrd="0" destOrd="0" parTransId="{79C90BEA-01C1-D343-BCB3-904D8605713C}" sibTransId="{C5BFBFA6-B626-5E42-AD20-F71A9F6C79A9}"/>
    <dgm:cxn modelId="{CFF87EF5-7C0D-9144-8857-7016345B1071}" srcId="{0F1B1BAA-95E9-F544-A910-CF40C5C3E9E2}" destId="{6B92D014-F36A-3A4C-99AD-1D654F05F70A}" srcOrd="1" destOrd="0" parTransId="{2D50598B-8CA0-744F-A9D0-A55CE3642C95}" sibTransId="{8847E87D-F962-DA40-8E88-D40F9951109C}"/>
    <dgm:cxn modelId="{863A8D41-BA50-2C46-BD06-D0A55A23ED1B}" srcId="{D5CEE129-4AAC-D343-9F12-C0737A92685A}" destId="{FB0D6D3F-1FD2-3842-90AF-6FCA462BE989}" srcOrd="0" destOrd="0" parTransId="{8253D587-B30F-2E40-B8D2-403E543E397D}" sibTransId="{E7757F15-E12F-174A-B58D-85CDAABAE029}"/>
    <dgm:cxn modelId="{6F0796C1-BD3C-DD44-AF64-75B45B8ACBAD}" srcId="{D5CEE129-4AAC-D343-9F12-C0737A92685A}" destId="{0F1B1BAA-95E9-F544-A910-CF40C5C3E9E2}" srcOrd="1" destOrd="0" parTransId="{1A42C1E4-0219-684C-AA34-431005546068}" sibTransId="{EF4625D5-9731-2646-980B-76A42535A841}"/>
    <dgm:cxn modelId="{CC3D531E-3377-2446-89BA-2291423D1F01}" type="presOf" srcId="{D5CEE129-4AAC-D343-9F12-C0737A92685A}" destId="{EACD2D4A-6839-594A-B768-90B8CC9103F8}" srcOrd="0" destOrd="0" presId="urn:microsoft.com/office/officeart/2005/8/layout/vList6"/>
    <dgm:cxn modelId="{2D4A8230-4F38-7C48-B17D-3BEFD321DADC}" type="presOf" srcId="{0F1B1BAA-95E9-F544-A910-CF40C5C3E9E2}" destId="{B673E562-44C8-5546-9681-C835529B0F31}" srcOrd="0" destOrd="0" presId="urn:microsoft.com/office/officeart/2005/8/layout/vList6"/>
    <dgm:cxn modelId="{CDF0B77F-E33D-7F45-B741-1A3C3FF42470}" type="presOf" srcId="{ED9AA6B0-8E4D-014F-8926-3A1C63580BAF}" destId="{8839676E-5B65-7C4D-89D2-1C2F15B33787}" srcOrd="0" destOrd="2" presId="urn:microsoft.com/office/officeart/2005/8/layout/vList6"/>
    <dgm:cxn modelId="{72366F56-4EA9-3741-940D-F6B02000698D}" srcId="{FB0D6D3F-1FD2-3842-90AF-6FCA462BE989}" destId="{2F047DE9-D8E1-2041-A6F2-03FB7A510C93}" srcOrd="1" destOrd="0" parTransId="{8E4921AE-B4C7-9D44-A1DC-A7012D87B61C}" sibTransId="{3864CEAD-31E4-8B48-B3FE-707B4B9F85C0}"/>
    <dgm:cxn modelId="{9C182868-24D1-0040-9D97-329A6A4D2722}" type="presOf" srcId="{6B92D014-F36A-3A4C-99AD-1D654F05F70A}" destId="{8839676E-5B65-7C4D-89D2-1C2F15B33787}" srcOrd="0" destOrd="1" presId="urn:microsoft.com/office/officeart/2005/8/layout/vList6"/>
    <dgm:cxn modelId="{D6CE89A4-77EE-AC47-BDA2-401380F396CD}" type="presOf" srcId="{FB0D6D3F-1FD2-3842-90AF-6FCA462BE989}" destId="{EAFE0310-4F11-1345-9A90-D42AD5E475A9}" srcOrd="0" destOrd="0" presId="urn:microsoft.com/office/officeart/2005/8/layout/vList6"/>
    <dgm:cxn modelId="{CC1C65D0-BEB8-1C49-BCAF-81CB172AF659}" type="presOf" srcId="{5DE0203F-8CB5-DC47-83C5-2212C6859B59}" destId="{C4ADEC18-A030-4342-9C05-C1AFA6C203CE}" srcOrd="0" destOrd="0" presId="urn:microsoft.com/office/officeart/2005/8/layout/vList6"/>
    <dgm:cxn modelId="{534DABAE-1156-B140-9BE1-EBBC6B30CA47}" type="presOf" srcId="{417E1F2E-4883-0A44-9493-73BD8D3B8727}" destId="{C4ADEC18-A030-4342-9C05-C1AFA6C203CE}" srcOrd="0" destOrd="2" presId="urn:microsoft.com/office/officeart/2005/8/layout/vList6"/>
    <dgm:cxn modelId="{0E994514-9561-C840-86D4-7D968B99D4CA}" type="presOf" srcId="{2F047DE9-D8E1-2041-A6F2-03FB7A510C93}" destId="{C4ADEC18-A030-4342-9C05-C1AFA6C203CE}" srcOrd="0" destOrd="1" presId="urn:microsoft.com/office/officeart/2005/8/layout/vList6"/>
    <dgm:cxn modelId="{A784FA0F-913B-CC4B-866A-96A00699AB55}" srcId="{FB0D6D3F-1FD2-3842-90AF-6FCA462BE989}" destId="{417E1F2E-4883-0A44-9493-73BD8D3B8727}" srcOrd="2" destOrd="0" parTransId="{0FF72E5C-2AC8-AA48-9F80-9774CF7F6111}" sibTransId="{A0073007-0DD2-B149-87A3-87CEE60681A9}"/>
    <dgm:cxn modelId="{E717431E-6840-B14A-8385-FC33291A612B}" type="presParOf" srcId="{EACD2D4A-6839-594A-B768-90B8CC9103F8}" destId="{A14234FF-E4E7-2942-B130-CCD99DAA1EC9}" srcOrd="0" destOrd="0" presId="urn:microsoft.com/office/officeart/2005/8/layout/vList6"/>
    <dgm:cxn modelId="{761FB5A1-2531-1E4A-A205-E2530BDC360B}" type="presParOf" srcId="{A14234FF-E4E7-2942-B130-CCD99DAA1EC9}" destId="{EAFE0310-4F11-1345-9A90-D42AD5E475A9}" srcOrd="0" destOrd="0" presId="urn:microsoft.com/office/officeart/2005/8/layout/vList6"/>
    <dgm:cxn modelId="{DEE1A2BF-6B84-254B-ABE7-3EFE0D8401BC}" type="presParOf" srcId="{A14234FF-E4E7-2942-B130-CCD99DAA1EC9}" destId="{C4ADEC18-A030-4342-9C05-C1AFA6C203CE}" srcOrd="1" destOrd="0" presId="urn:microsoft.com/office/officeart/2005/8/layout/vList6"/>
    <dgm:cxn modelId="{CA453AA1-C02D-AD46-9F7E-04511C7161BD}" type="presParOf" srcId="{EACD2D4A-6839-594A-B768-90B8CC9103F8}" destId="{D7483D0D-19E5-FB45-A1E6-E7A92B192EFE}" srcOrd="1" destOrd="0" presId="urn:microsoft.com/office/officeart/2005/8/layout/vList6"/>
    <dgm:cxn modelId="{5B2008E0-5C3F-8E4B-9EBA-9E0214EAA857}" type="presParOf" srcId="{EACD2D4A-6839-594A-B768-90B8CC9103F8}" destId="{42913FA3-4AF9-F144-98BF-E03309C06DBE}" srcOrd="2" destOrd="0" presId="urn:microsoft.com/office/officeart/2005/8/layout/vList6"/>
    <dgm:cxn modelId="{A7A536FE-CDE1-984A-B76E-2EDE2A859D0F}" type="presParOf" srcId="{42913FA3-4AF9-F144-98BF-E03309C06DBE}" destId="{B673E562-44C8-5546-9681-C835529B0F31}" srcOrd="0" destOrd="0" presId="urn:microsoft.com/office/officeart/2005/8/layout/vList6"/>
    <dgm:cxn modelId="{F1A2474C-3BA7-FB40-A3E1-A79408FD1B0E}" type="presParOf" srcId="{42913FA3-4AF9-F144-98BF-E03309C06DBE}" destId="{8839676E-5B65-7C4D-89D2-1C2F15B3378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D7E087-A72B-B246-88D3-8924B99B578B}" type="doc">
      <dgm:prSet loTypeId="urn:microsoft.com/office/officeart/2005/8/layout/vList6" loCatId="" qsTypeId="urn:microsoft.com/office/officeart/2005/8/quickstyle/simple2" qsCatId="simple" csTypeId="urn:microsoft.com/office/officeart/2005/8/colors/accent1_2" csCatId="accent1" phldr="1"/>
      <dgm:spPr/>
      <dgm:t>
        <a:bodyPr/>
        <a:lstStyle/>
        <a:p>
          <a:endParaRPr lang="en-US"/>
        </a:p>
      </dgm:t>
    </dgm:pt>
    <dgm:pt modelId="{6CA59F3D-BD1B-4243-9FB2-2068FB30BADE}">
      <dgm:prSet custT="1"/>
      <dgm:spPr/>
      <dgm:t>
        <a:bodyPr/>
        <a:lstStyle/>
        <a:p>
          <a:pPr rtl="0"/>
          <a:r>
            <a:rPr lang="en-US" sz="2400" b="0" i="0" u="sng" dirty="0" smtClean="0">
              <a:solidFill>
                <a:schemeClr val="tx1"/>
              </a:solidFill>
            </a:rPr>
            <a:t>Housing</a:t>
          </a:r>
          <a:endParaRPr lang="en-US" sz="2400" u="sng" dirty="0">
            <a:solidFill>
              <a:schemeClr val="tx1"/>
            </a:solidFill>
          </a:endParaRPr>
        </a:p>
      </dgm:t>
    </dgm:pt>
    <dgm:pt modelId="{31DEF42F-2265-6447-89C9-EB2B40322395}" type="parTrans" cxnId="{A2A77095-9B64-D840-9043-4A3CB0DF076D}">
      <dgm:prSet/>
      <dgm:spPr/>
      <dgm:t>
        <a:bodyPr/>
        <a:lstStyle/>
        <a:p>
          <a:endParaRPr lang="en-US"/>
        </a:p>
      </dgm:t>
    </dgm:pt>
    <dgm:pt modelId="{C301FCF7-67DF-CA4C-B156-D0C252211ED8}" type="sibTrans" cxnId="{A2A77095-9B64-D840-9043-4A3CB0DF076D}">
      <dgm:prSet/>
      <dgm:spPr/>
      <dgm:t>
        <a:bodyPr/>
        <a:lstStyle/>
        <a:p>
          <a:endParaRPr lang="en-US"/>
        </a:p>
      </dgm:t>
    </dgm:pt>
    <dgm:pt modelId="{A26AAB32-9501-4B4B-B1E9-1C6993345C61}">
      <dgm:prSet/>
      <dgm:spPr/>
      <dgm:t>
        <a:bodyPr/>
        <a:lstStyle/>
        <a:p>
          <a:pPr rtl="0"/>
          <a:r>
            <a:rPr lang="en-US" b="0" i="0" dirty="0" smtClean="0">
              <a:solidFill>
                <a:schemeClr val="accent1"/>
              </a:solidFill>
            </a:rPr>
            <a:t>Adapt  our housing intake forms to request additional information regarding special needs.  </a:t>
          </a:r>
          <a:endParaRPr lang="en-US" dirty="0">
            <a:solidFill>
              <a:schemeClr val="accent1"/>
            </a:solidFill>
          </a:endParaRPr>
        </a:p>
      </dgm:t>
    </dgm:pt>
    <dgm:pt modelId="{10B7864E-33DE-E146-AA50-CB3AC761EA48}" type="parTrans" cxnId="{74C8F2D4-8575-0249-A560-C205BB332A06}">
      <dgm:prSet/>
      <dgm:spPr/>
      <dgm:t>
        <a:bodyPr/>
        <a:lstStyle/>
        <a:p>
          <a:endParaRPr lang="en-US"/>
        </a:p>
      </dgm:t>
    </dgm:pt>
    <dgm:pt modelId="{408C3686-EC42-484B-ABFF-E3E86DBE2A07}" type="sibTrans" cxnId="{74C8F2D4-8575-0249-A560-C205BB332A06}">
      <dgm:prSet/>
      <dgm:spPr/>
      <dgm:t>
        <a:bodyPr/>
        <a:lstStyle/>
        <a:p>
          <a:endParaRPr lang="en-US"/>
        </a:p>
      </dgm:t>
    </dgm:pt>
    <dgm:pt modelId="{CF9D5A3D-2AD3-1A44-B445-FA3C31ACC864}">
      <dgm:prSet/>
      <dgm:spPr/>
      <dgm:t>
        <a:bodyPr/>
        <a:lstStyle/>
        <a:p>
          <a:pPr rtl="0"/>
          <a:r>
            <a:rPr lang="en-US" b="0" i="0" dirty="0" smtClean="0">
              <a:solidFill>
                <a:schemeClr val="accent1"/>
              </a:solidFill>
            </a:rPr>
            <a:t>Establish an option for gender neutral housing where roommates are assigned regardless of biological gender, allowing residents to request roommates of any gender </a:t>
          </a:r>
          <a:endParaRPr lang="en-US" dirty="0">
            <a:solidFill>
              <a:schemeClr val="accent1"/>
            </a:solidFill>
          </a:endParaRPr>
        </a:p>
      </dgm:t>
    </dgm:pt>
    <dgm:pt modelId="{F0D60C93-5E36-134A-B2A9-6B3BCF796DF8}" type="parTrans" cxnId="{DF2A7F65-88FE-5241-9D96-DF87E5FEE344}">
      <dgm:prSet/>
      <dgm:spPr/>
      <dgm:t>
        <a:bodyPr/>
        <a:lstStyle/>
        <a:p>
          <a:endParaRPr lang="en-US"/>
        </a:p>
      </dgm:t>
    </dgm:pt>
    <dgm:pt modelId="{6512B08B-BCFB-9F46-937A-EA21EC3D1478}" type="sibTrans" cxnId="{DF2A7F65-88FE-5241-9D96-DF87E5FEE344}">
      <dgm:prSet/>
      <dgm:spPr/>
      <dgm:t>
        <a:bodyPr/>
        <a:lstStyle/>
        <a:p>
          <a:endParaRPr lang="en-US"/>
        </a:p>
      </dgm:t>
    </dgm:pt>
    <dgm:pt modelId="{0B2C1D10-EC6B-7A48-8F50-F5AA80C546CA}">
      <dgm:prSet custT="1"/>
      <dgm:spPr/>
      <dgm:t>
        <a:bodyPr/>
        <a:lstStyle/>
        <a:p>
          <a:pPr rtl="0"/>
          <a:r>
            <a:rPr lang="en-US" sz="2400" b="0" i="0" u="sng" dirty="0" smtClean="0">
              <a:solidFill>
                <a:srgbClr val="FFFFFF"/>
              </a:solidFill>
            </a:rPr>
            <a:t>Locker Rooms &amp; Bathrooms</a:t>
          </a:r>
          <a:endParaRPr lang="en-US" sz="2400" u="sng" dirty="0">
            <a:solidFill>
              <a:srgbClr val="FFFFFF"/>
            </a:solidFill>
          </a:endParaRPr>
        </a:p>
      </dgm:t>
    </dgm:pt>
    <dgm:pt modelId="{0DF72AD4-26B6-EC4A-9CC8-229B67DC3A0D}" type="parTrans" cxnId="{7627BD61-3B54-EE4A-A333-C3DB7066260E}">
      <dgm:prSet/>
      <dgm:spPr/>
      <dgm:t>
        <a:bodyPr/>
        <a:lstStyle/>
        <a:p>
          <a:endParaRPr lang="en-US"/>
        </a:p>
      </dgm:t>
    </dgm:pt>
    <dgm:pt modelId="{E9F96796-8871-8345-A189-71D9ED199DC0}" type="sibTrans" cxnId="{7627BD61-3B54-EE4A-A333-C3DB7066260E}">
      <dgm:prSet/>
      <dgm:spPr/>
      <dgm:t>
        <a:bodyPr/>
        <a:lstStyle/>
        <a:p>
          <a:endParaRPr lang="en-US"/>
        </a:p>
      </dgm:t>
    </dgm:pt>
    <dgm:pt modelId="{5AED2968-D267-AA44-AB78-373AB402DEF6}">
      <dgm:prSet/>
      <dgm:spPr/>
      <dgm:t>
        <a:bodyPr/>
        <a:lstStyle/>
        <a:p>
          <a:pPr rtl="0"/>
          <a:r>
            <a:rPr lang="en-US" b="0" i="0" smtClean="0">
              <a:solidFill>
                <a:srgbClr val="006F85"/>
              </a:solidFill>
            </a:rPr>
            <a:t>Offer lockable, single user changing and shower rooms in campus recreations centers and athletic facilities</a:t>
          </a:r>
          <a:endParaRPr lang="en-US" dirty="0">
            <a:solidFill>
              <a:srgbClr val="006F85"/>
            </a:solidFill>
          </a:endParaRPr>
        </a:p>
      </dgm:t>
    </dgm:pt>
    <dgm:pt modelId="{30833C1E-3DE9-0B48-AD05-142EB37977DB}" type="parTrans" cxnId="{71A7BF54-6246-B746-A6AA-5DC6A6D52978}">
      <dgm:prSet/>
      <dgm:spPr/>
      <dgm:t>
        <a:bodyPr/>
        <a:lstStyle/>
        <a:p>
          <a:endParaRPr lang="en-US"/>
        </a:p>
      </dgm:t>
    </dgm:pt>
    <dgm:pt modelId="{D274BF55-489B-1442-AB44-32EFF84ED457}" type="sibTrans" cxnId="{71A7BF54-6246-B746-A6AA-5DC6A6D52978}">
      <dgm:prSet/>
      <dgm:spPr/>
      <dgm:t>
        <a:bodyPr/>
        <a:lstStyle/>
        <a:p>
          <a:endParaRPr lang="en-US"/>
        </a:p>
      </dgm:t>
    </dgm:pt>
    <dgm:pt modelId="{01B2A910-8426-0C48-8DA2-D17A99DAD782}">
      <dgm:prSet/>
      <dgm:spPr/>
      <dgm:t>
        <a:bodyPr/>
        <a:lstStyle/>
        <a:p>
          <a:pPr rtl="0"/>
          <a:r>
            <a:rPr lang="en-US" b="0" i="0" dirty="0" smtClean="0">
              <a:solidFill>
                <a:srgbClr val="006F85"/>
              </a:solidFill>
            </a:rPr>
            <a:t>Aim to have at least one gender-neutral restroom  in every building </a:t>
          </a:r>
          <a:endParaRPr lang="en-US" dirty="0">
            <a:solidFill>
              <a:srgbClr val="006F85"/>
            </a:solidFill>
          </a:endParaRPr>
        </a:p>
      </dgm:t>
    </dgm:pt>
    <dgm:pt modelId="{BF5B5A04-3994-DA4E-9B37-13A496C5B4FC}" type="parTrans" cxnId="{76CF6502-51C2-DF49-86E7-60CED404D37D}">
      <dgm:prSet/>
      <dgm:spPr/>
      <dgm:t>
        <a:bodyPr/>
        <a:lstStyle/>
        <a:p>
          <a:endParaRPr lang="en-US"/>
        </a:p>
      </dgm:t>
    </dgm:pt>
    <dgm:pt modelId="{6A9B97F9-D741-054C-B5FB-554F78BCEBA8}" type="sibTrans" cxnId="{76CF6502-51C2-DF49-86E7-60CED404D37D}">
      <dgm:prSet/>
      <dgm:spPr/>
      <dgm:t>
        <a:bodyPr/>
        <a:lstStyle/>
        <a:p>
          <a:endParaRPr lang="en-US"/>
        </a:p>
      </dgm:t>
    </dgm:pt>
    <dgm:pt modelId="{F2E2B019-119A-BE4A-B779-266977596244}">
      <dgm:prSet/>
      <dgm:spPr/>
      <dgm:t>
        <a:bodyPr/>
        <a:lstStyle/>
        <a:p>
          <a:pPr rtl="0"/>
          <a:r>
            <a:rPr lang="en-US" b="0" i="0" dirty="0" smtClean="0">
              <a:solidFill>
                <a:srgbClr val="006F85"/>
              </a:solidFill>
            </a:rPr>
            <a:t>Create an online map listing all gender-neutral restrooms on campus</a:t>
          </a:r>
          <a:endParaRPr lang="en-US" dirty="0">
            <a:solidFill>
              <a:srgbClr val="006F85"/>
            </a:solidFill>
          </a:endParaRPr>
        </a:p>
      </dgm:t>
    </dgm:pt>
    <dgm:pt modelId="{BA003932-BC26-9D4A-86F1-A0BFE9231700}" type="parTrans" cxnId="{B76B17F7-624A-D841-9CB6-F7ACAEAE6CC7}">
      <dgm:prSet/>
      <dgm:spPr/>
      <dgm:t>
        <a:bodyPr/>
        <a:lstStyle/>
        <a:p>
          <a:endParaRPr lang="en-US"/>
        </a:p>
      </dgm:t>
    </dgm:pt>
    <dgm:pt modelId="{63EFD816-E2BB-B342-8F9B-6F944BDDDFB9}" type="sibTrans" cxnId="{B76B17F7-624A-D841-9CB6-F7ACAEAE6CC7}">
      <dgm:prSet/>
      <dgm:spPr/>
      <dgm:t>
        <a:bodyPr/>
        <a:lstStyle/>
        <a:p>
          <a:endParaRPr lang="en-US"/>
        </a:p>
      </dgm:t>
    </dgm:pt>
    <dgm:pt modelId="{FD1FBA3B-72C1-A441-A36D-6D0F3F6272CE}">
      <dgm:prSet/>
      <dgm:spPr/>
      <dgm:t>
        <a:bodyPr/>
        <a:lstStyle/>
        <a:p>
          <a:pPr rtl="0"/>
          <a:endParaRPr lang="en-US" dirty="0">
            <a:solidFill>
              <a:schemeClr val="accent1"/>
            </a:solidFill>
          </a:endParaRPr>
        </a:p>
      </dgm:t>
    </dgm:pt>
    <dgm:pt modelId="{928126FA-36B2-2D48-A18C-DCD4F9B4141F}" type="parTrans" cxnId="{A523DDCD-A160-7A41-B048-75A9D749F468}">
      <dgm:prSet/>
      <dgm:spPr/>
      <dgm:t>
        <a:bodyPr/>
        <a:lstStyle/>
        <a:p>
          <a:endParaRPr lang="en-US"/>
        </a:p>
      </dgm:t>
    </dgm:pt>
    <dgm:pt modelId="{AE4397E5-CAD3-E547-8CC2-8D389D514610}" type="sibTrans" cxnId="{A523DDCD-A160-7A41-B048-75A9D749F468}">
      <dgm:prSet/>
      <dgm:spPr/>
      <dgm:t>
        <a:bodyPr/>
        <a:lstStyle/>
        <a:p>
          <a:endParaRPr lang="en-US"/>
        </a:p>
      </dgm:t>
    </dgm:pt>
    <dgm:pt modelId="{FB4B942B-5391-4A4E-8BFE-DE4944CB4638}">
      <dgm:prSet/>
      <dgm:spPr/>
      <dgm:t>
        <a:bodyPr/>
        <a:lstStyle/>
        <a:p>
          <a:pPr rtl="0"/>
          <a:endParaRPr lang="en-US" dirty="0">
            <a:solidFill>
              <a:srgbClr val="006F85"/>
            </a:solidFill>
          </a:endParaRPr>
        </a:p>
      </dgm:t>
    </dgm:pt>
    <dgm:pt modelId="{B5A10261-3AEC-E640-AB63-339F01C4CB21}" type="parTrans" cxnId="{52888555-206E-304B-BCA1-1039DF5CBBB8}">
      <dgm:prSet/>
      <dgm:spPr/>
      <dgm:t>
        <a:bodyPr/>
        <a:lstStyle/>
        <a:p>
          <a:endParaRPr lang="en-US"/>
        </a:p>
      </dgm:t>
    </dgm:pt>
    <dgm:pt modelId="{0E43DECF-D0B5-B246-A181-7F6C46E16E71}" type="sibTrans" cxnId="{52888555-206E-304B-BCA1-1039DF5CBBB8}">
      <dgm:prSet/>
      <dgm:spPr/>
      <dgm:t>
        <a:bodyPr/>
        <a:lstStyle/>
        <a:p>
          <a:endParaRPr lang="en-US"/>
        </a:p>
      </dgm:t>
    </dgm:pt>
    <dgm:pt modelId="{7326F9F9-F6BE-6C46-97D7-25ED24F089F3}" type="pres">
      <dgm:prSet presAssocID="{05D7E087-A72B-B246-88D3-8924B99B578B}" presName="Name0" presStyleCnt="0">
        <dgm:presLayoutVars>
          <dgm:dir/>
          <dgm:animLvl val="lvl"/>
          <dgm:resizeHandles/>
        </dgm:presLayoutVars>
      </dgm:prSet>
      <dgm:spPr/>
      <dgm:t>
        <a:bodyPr/>
        <a:lstStyle/>
        <a:p>
          <a:endParaRPr lang="en-US"/>
        </a:p>
      </dgm:t>
    </dgm:pt>
    <dgm:pt modelId="{32E8B5B5-7A88-2944-847A-00885E04F652}" type="pres">
      <dgm:prSet presAssocID="{6CA59F3D-BD1B-4243-9FB2-2068FB30BADE}" presName="linNode" presStyleCnt="0"/>
      <dgm:spPr/>
    </dgm:pt>
    <dgm:pt modelId="{F4F1C179-3768-9446-ADC6-9AF7AA1E397D}" type="pres">
      <dgm:prSet presAssocID="{6CA59F3D-BD1B-4243-9FB2-2068FB30BADE}" presName="parentShp" presStyleLbl="node1" presStyleIdx="0" presStyleCnt="2" custScaleX="93940" custScaleY="92199">
        <dgm:presLayoutVars>
          <dgm:bulletEnabled val="1"/>
        </dgm:presLayoutVars>
      </dgm:prSet>
      <dgm:spPr/>
      <dgm:t>
        <a:bodyPr/>
        <a:lstStyle/>
        <a:p>
          <a:endParaRPr lang="en-US"/>
        </a:p>
      </dgm:t>
    </dgm:pt>
    <dgm:pt modelId="{DD11F051-A6E2-784D-AB10-9A74CD82EC1C}" type="pres">
      <dgm:prSet presAssocID="{6CA59F3D-BD1B-4243-9FB2-2068FB30BADE}" presName="childShp" presStyleLbl="bgAccFollowNode1" presStyleIdx="0" presStyleCnt="2">
        <dgm:presLayoutVars>
          <dgm:bulletEnabled val="1"/>
        </dgm:presLayoutVars>
      </dgm:prSet>
      <dgm:spPr/>
      <dgm:t>
        <a:bodyPr/>
        <a:lstStyle/>
        <a:p>
          <a:endParaRPr lang="en-US"/>
        </a:p>
      </dgm:t>
    </dgm:pt>
    <dgm:pt modelId="{4E7908B0-2038-4045-AF88-BAE014127E28}" type="pres">
      <dgm:prSet presAssocID="{C301FCF7-67DF-CA4C-B156-D0C252211ED8}" presName="spacing" presStyleCnt="0"/>
      <dgm:spPr/>
    </dgm:pt>
    <dgm:pt modelId="{E06389CC-80C0-5B48-85CF-7892A867BF34}" type="pres">
      <dgm:prSet presAssocID="{0B2C1D10-EC6B-7A48-8F50-F5AA80C546CA}" presName="linNode" presStyleCnt="0"/>
      <dgm:spPr/>
    </dgm:pt>
    <dgm:pt modelId="{8CA33D38-D2E7-C747-B313-277886452A8F}" type="pres">
      <dgm:prSet presAssocID="{0B2C1D10-EC6B-7A48-8F50-F5AA80C546CA}" presName="parentShp" presStyleLbl="node1" presStyleIdx="1" presStyleCnt="2" custScaleX="97800" custScaleY="90470">
        <dgm:presLayoutVars>
          <dgm:bulletEnabled val="1"/>
        </dgm:presLayoutVars>
      </dgm:prSet>
      <dgm:spPr/>
      <dgm:t>
        <a:bodyPr/>
        <a:lstStyle/>
        <a:p>
          <a:endParaRPr lang="en-US"/>
        </a:p>
      </dgm:t>
    </dgm:pt>
    <dgm:pt modelId="{C2048C36-4F80-7043-A342-FD3E964701DE}" type="pres">
      <dgm:prSet presAssocID="{0B2C1D10-EC6B-7A48-8F50-F5AA80C546CA}" presName="childShp" presStyleLbl="bgAccFollowNode1" presStyleIdx="1" presStyleCnt="2">
        <dgm:presLayoutVars>
          <dgm:bulletEnabled val="1"/>
        </dgm:presLayoutVars>
      </dgm:prSet>
      <dgm:spPr/>
      <dgm:t>
        <a:bodyPr/>
        <a:lstStyle/>
        <a:p>
          <a:endParaRPr lang="en-US"/>
        </a:p>
      </dgm:t>
    </dgm:pt>
  </dgm:ptLst>
  <dgm:cxnLst>
    <dgm:cxn modelId="{A523DDCD-A160-7A41-B048-75A9D749F468}" srcId="{6CA59F3D-BD1B-4243-9FB2-2068FB30BADE}" destId="{FD1FBA3B-72C1-A441-A36D-6D0F3F6272CE}" srcOrd="0" destOrd="0" parTransId="{928126FA-36B2-2D48-A18C-DCD4F9B4141F}" sibTransId="{AE4397E5-CAD3-E547-8CC2-8D389D514610}"/>
    <dgm:cxn modelId="{1982A86B-A4EA-9F45-8264-A9AFE879CC84}" type="presOf" srcId="{A26AAB32-9501-4B4B-B1E9-1C6993345C61}" destId="{DD11F051-A6E2-784D-AB10-9A74CD82EC1C}" srcOrd="0" destOrd="1" presId="urn:microsoft.com/office/officeart/2005/8/layout/vList6"/>
    <dgm:cxn modelId="{7627BD61-3B54-EE4A-A333-C3DB7066260E}" srcId="{05D7E087-A72B-B246-88D3-8924B99B578B}" destId="{0B2C1D10-EC6B-7A48-8F50-F5AA80C546CA}" srcOrd="1" destOrd="0" parTransId="{0DF72AD4-26B6-EC4A-9CC8-229B67DC3A0D}" sibTransId="{E9F96796-8871-8345-A189-71D9ED199DC0}"/>
    <dgm:cxn modelId="{03C22842-57D9-0C43-8FF9-8511508271F9}" type="presOf" srcId="{CF9D5A3D-2AD3-1A44-B445-FA3C31ACC864}" destId="{DD11F051-A6E2-784D-AB10-9A74CD82EC1C}" srcOrd="0" destOrd="2" presId="urn:microsoft.com/office/officeart/2005/8/layout/vList6"/>
    <dgm:cxn modelId="{52888555-206E-304B-BCA1-1039DF5CBBB8}" srcId="{0B2C1D10-EC6B-7A48-8F50-F5AA80C546CA}" destId="{FB4B942B-5391-4A4E-8BFE-DE4944CB4638}" srcOrd="0" destOrd="0" parTransId="{B5A10261-3AEC-E640-AB63-339F01C4CB21}" sibTransId="{0E43DECF-D0B5-B246-A181-7F6C46E16E71}"/>
    <dgm:cxn modelId="{5FB92169-6A49-FE46-9273-16AEE86D01B3}" type="presOf" srcId="{FB4B942B-5391-4A4E-8BFE-DE4944CB4638}" destId="{C2048C36-4F80-7043-A342-FD3E964701DE}" srcOrd="0" destOrd="0" presId="urn:microsoft.com/office/officeart/2005/8/layout/vList6"/>
    <dgm:cxn modelId="{6F30307D-50CB-7442-A92E-93A108EB8B38}" type="presOf" srcId="{01B2A910-8426-0C48-8DA2-D17A99DAD782}" destId="{C2048C36-4F80-7043-A342-FD3E964701DE}" srcOrd="0" destOrd="2" presId="urn:microsoft.com/office/officeart/2005/8/layout/vList6"/>
    <dgm:cxn modelId="{B76B17F7-624A-D841-9CB6-F7ACAEAE6CC7}" srcId="{0B2C1D10-EC6B-7A48-8F50-F5AA80C546CA}" destId="{F2E2B019-119A-BE4A-B779-266977596244}" srcOrd="3" destOrd="0" parTransId="{BA003932-BC26-9D4A-86F1-A0BFE9231700}" sibTransId="{63EFD816-E2BB-B342-8F9B-6F944BDDDFB9}"/>
    <dgm:cxn modelId="{71A7BF54-6246-B746-A6AA-5DC6A6D52978}" srcId="{0B2C1D10-EC6B-7A48-8F50-F5AA80C546CA}" destId="{5AED2968-D267-AA44-AB78-373AB402DEF6}" srcOrd="1" destOrd="0" parTransId="{30833C1E-3DE9-0B48-AD05-142EB37977DB}" sibTransId="{D274BF55-489B-1442-AB44-32EFF84ED457}"/>
    <dgm:cxn modelId="{653F9493-BBB5-194D-B706-44B12CCAB5B0}" type="presOf" srcId="{05D7E087-A72B-B246-88D3-8924B99B578B}" destId="{7326F9F9-F6BE-6C46-97D7-25ED24F089F3}" srcOrd="0" destOrd="0" presId="urn:microsoft.com/office/officeart/2005/8/layout/vList6"/>
    <dgm:cxn modelId="{76CF6502-51C2-DF49-86E7-60CED404D37D}" srcId="{0B2C1D10-EC6B-7A48-8F50-F5AA80C546CA}" destId="{01B2A910-8426-0C48-8DA2-D17A99DAD782}" srcOrd="2" destOrd="0" parTransId="{BF5B5A04-3994-DA4E-9B37-13A496C5B4FC}" sibTransId="{6A9B97F9-D741-054C-B5FB-554F78BCEBA8}"/>
    <dgm:cxn modelId="{48C60148-12DB-7840-930D-1FF6CF8FC50C}" type="presOf" srcId="{FD1FBA3B-72C1-A441-A36D-6D0F3F6272CE}" destId="{DD11F051-A6E2-784D-AB10-9A74CD82EC1C}" srcOrd="0" destOrd="0" presId="urn:microsoft.com/office/officeart/2005/8/layout/vList6"/>
    <dgm:cxn modelId="{A2A77095-9B64-D840-9043-4A3CB0DF076D}" srcId="{05D7E087-A72B-B246-88D3-8924B99B578B}" destId="{6CA59F3D-BD1B-4243-9FB2-2068FB30BADE}" srcOrd="0" destOrd="0" parTransId="{31DEF42F-2265-6447-89C9-EB2B40322395}" sibTransId="{C301FCF7-67DF-CA4C-B156-D0C252211ED8}"/>
    <dgm:cxn modelId="{74C8F2D4-8575-0249-A560-C205BB332A06}" srcId="{6CA59F3D-BD1B-4243-9FB2-2068FB30BADE}" destId="{A26AAB32-9501-4B4B-B1E9-1C6993345C61}" srcOrd="1" destOrd="0" parTransId="{10B7864E-33DE-E146-AA50-CB3AC761EA48}" sibTransId="{408C3686-EC42-484B-ABFF-E3E86DBE2A07}"/>
    <dgm:cxn modelId="{74C5641F-9980-BB49-A50E-0DCC0658711F}" type="presOf" srcId="{5AED2968-D267-AA44-AB78-373AB402DEF6}" destId="{C2048C36-4F80-7043-A342-FD3E964701DE}" srcOrd="0" destOrd="1" presId="urn:microsoft.com/office/officeart/2005/8/layout/vList6"/>
    <dgm:cxn modelId="{4F4004F7-1098-DD41-B3AE-3C73A42CE689}" type="presOf" srcId="{F2E2B019-119A-BE4A-B779-266977596244}" destId="{C2048C36-4F80-7043-A342-FD3E964701DE}" srcOrd="0" destOrd="3" presId="urn:microsoft.com/office/officeart/2005/8/layout/vList6"/>
    <dgm:cxn modelId="{DF2A7F65-88FE-5241-9D96-DF87E5FEE344}" srcId="{6CA59F3D-BD1B-4243-9FB2-2068FB30BADE}" destId="{CF9D5A3D-2AD3-1A44-B445-FA3C31ACC864}" srcOrd="2" destOrd="0" parTransId="{F0D60C93-5E36-134A-B2A9-6B3BCF796DF8}" sibTransId="{6512B08B-BCFB-9F46-937A-EA21EC3D1478}"/>
    <dgm:cxn modelId="{BDA250F6-663A-3C49-8A3D-8F2DA03AADAF}" type="presOf" srcId="{0B2C1D10-EC6B-7A48-8F50-F5AA80C546CA}" destId="{8CA33D38-D2E7-C747-B313-277886452A8F}" srcOrd="0" destOrd="0" presId="urn:microsoft.com/office/officeart/2005/8/layout/vList6"/>
    <dgm:cxn modelId="{0466B51C-5B91-EC49-945C-D1B1AB40AFC3}" type="presOf" srcId="{6CA59F3D-BD1B-4243-9FB2-2068FB30BADE}" destId="{F4F1C179-3768-9446-ADC6-9AF7AA1E397D}" srcOrd="0" destOrd="0" presId="urn:microsoft.com/office/officeart/2005/8/layout/vList6"/>
    <dgm:cxn modelId="{CE623835-43DC-E44C-A808-A3C3C82FE21A}" type="presParOf" srcId="{7326F9F9-F6BE-6C46-97D7-25ED24F089F3}" destId="{32E8B5B5-7A88-2944-847A-00885E04F652}" srcOrd="0" destOrd="0" presId="urn:microsoft.com/office/officeart/2005/8/layout/vList6"/>
    <dgm:cxn modelId="{0ABD50F5-5330-064C-9475-070F3797A790}" type="presParOf" srcId="{32E8B5B5-7A88-2944-847A-00885E04F652}" destId="{F4F1C179-3768-9446-ADC6-9AF7AA1E397D}" srcOrd="0" destOrd="0" presId="urn:microsoft.com/office/officeart/2005/8/layout/vList6"/>
    <dgm:cxn modelId="{4B8DB4C0-4994-5941-BBFC-86451DC04856}" type="presParOf" srcId="{32E8B5B5-7A88-2944-847A-00885E04F652}" destId="{DD11F051-A6E2-784D-AB10-9A74CD82EC1C}" srcOrd="1" destOrd="0" presId="urn:microsoft.com/office/officeart/2005/8/layout/vList6"/>
    <dgm:cxn modelId="{67354962-EF5E-3846-A973-4D055A6265F1}" type="presParOf" srcId="{7326F9F9-F6BE-6C46-97D7-25ED24F089F3}" destId="{4E7908B0-2038-4045-AF88-BAE014127E28}" srcOrd="1" destOrd="0" presId="urn:microsoft.com/office/officeart/2005/8/layout/vList6"/>
    <dgm:cxn modelId="{C9E1B209-8231-2248-B54C-CFE6E7D6604D}" type="presParOf" srcId="{7326F9F9-F6BE-6C46-97D7-25ED24F089F3}" destId="{E06389CC-80C0-5B48-85CF-7892A867BF34}" srcOrd="2" destOrd="0" presId="urn:microsoft.com/office/officeart/2005/8/layout/vList6"/>
    <dgm:cxn modelId="{B5436BFD-9196-D542-9C7E-103577E3582D}" type="presParOf" srcId="{E06389CC-80C0-5B48-85CF-7892A867BF34}" destId="{8CA33D38-D2E7-C747-B313-277886452A8F}" srcOrd="0" destOrd="0" presId="urn:microsoft.com/office/officeart/2005/8/layout/vList6"/>
    <dgm:cxn modelId="{28FC2173-3BA5-8845-8EA4-70051AC07A0B}" type="presParOf" srcId="{E06389CC-80C0-5B48-85CF-7892A867BF34}" destId="{C2048C36-4F80-7043-A342-FD3E964701D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01F83F-D033-CC4D-AD96-F3EAF764BAAC}" type="doc">
      <dgm:prSet loTypeId="urn:microsoft.com/office/officeart/2005/8/layout/vList6" loCatId="" qsTypeId="urn:microsoft.com/office/officeart/2005/8/quickstyle/simple2" qsCatId="simple" csTypeId="urn:microsoft.com/office/officeart/2005/8/colors/accent1_2" csCatId="accent1" phldr="1"/>
      <dgm:spPr/>
      <dgm:t>
        <a:bodyPr/>
        <a:lstStyle/>
        <a:p>
          <a:endParaRPr lang="en-US"/>
        </a:p>
      </dgm:t>
    </dgm:pt>
    <dgm:pt modelId="{8EED1635-5FE7-854C-84EC-0002872429A5}">
      <dgm:prSet custT="1"/>
      <dgm:spPr/>
      <dgm:t>
        <a:bodyPr/>
        <a:lstStyle/>
        <a:p>
          <a:pPr rtl="0"/>
          <a:r>
            <a:rPr lang="en-US" sz="2400" b="0" i="0" u="sng" dirty="0" smtClean="0">
              <a:solidFill>
                <a:schemeClr val="tx1"/>
              </a:solidFill>
            </a:rPr>
            <a:t>Safe Space Campaigns</a:t>
          </a:r>
          <a:endParaRPr lang="en-US" sz="2400" u="sng" dirty="0">
            <a:solidFill>
              <a:schemeClr val="tx1"/>
            </a:solidFill>
          </a:endParaRPr>
        </a:p>
      </dgm:t>
    </dgm:pt>
    <dgm:pt modelId="{2C3B167A-0548-B04D-8FD2-ADC3C51B41E0}" type="parTrans" cxnId="{17C3A1EB-51A9-AA48-A5E0-E68F02364C42}">
      <dgm:prSet/>
      <dgm:spPr/>
      <dgm:t>
        <a:bodyPr/>
        <a:lstStyle/>
        <a:p>
          <a:endParaRPr lang="en-US"/>
        </a:p>
      </dgm:t>
    </dgm:pt>
    <dgm:pt modelId="{FB69E059-4DF9-CC4E-83D9-5350B93C1A99}" type="sibTrans" cxnId="{17C3A1EB-51A9-AA48-A5E0-E68F02364C42}">
      <dgm:prSet/>
      <dgm:spPr/>
      <dgm:t>
        <a:bodyPr/>
        <a:lstStyle/>
        <a:p>
          <a:endParaRPr lang="en-US"/>
        </a:p>
      </dgm:t>
    </dgm:pt>
    <dgm:pt modelId="{74A9D290-A983-2347-A840-997080FC0D1B}">
      <dgm:prSet/>
      <dgm:spPr/>
      <dgm:t>
        <a:bodyPr/>
        <a:lstStyle/>
        <a:p>
          <a:pPr rtl="0"/>
          <a:r>
            <a:rPr lang="en-US" b="0" i="0" dirty="0" smtClean="0">
              <a:solidFill>
                <a:schemeClr val="accent1"/>
              </a:solidFill>
            </a:rPr>
            <a:t>Offer Safe Space training to students, faculties, and staffs to cultivate a more inclusive and accepting campus climate through education. </a:t>
          </a:r>
          <a:endParaRPr lang="en-US" dirty="0">
            <a:solidFill>
              <a:schemeClr val="accent1"/>
            </a:solidFill>
          </a:endParaRPr>
        </a:p>
      </dgm:t>
    </dgm:pt>
    <dgm:pt modelId="{825D1A28-A721-C54F-8A66-26E9BA635584}" type="parTrans" cxnId="{86A2F171-AED2-1F41-93E2-1209D753092C}">
      <dgm:prSet/>
      <dgm:spPr/>
      <dgm:t>
        <a:bodyPr/>
        <a:lstStyle/>
        <a:p>
          <a:endParaRPr lang="en-US"/>
        </a:p>
      </dgm:t>
    </dgm:pt>
    <dgm:pt modelId="{39118DA8-FAC4-0A40-811B-4145077D6AD0}" type="sibTrans" cxnId="{86A2F171-AED2-1F41-93E2-1209D753092C}">
      <dgm:prSet/>
      <dgm:spPr/>
      <dgm:t>
        <a:bodyPr/>
        <a:lstStyle/>
        <a:p>
          <a:endParaRPr lang="en-US"/>
        </a:p>
      </dgm:t>
    </dgm:pt>
    <dgm:pt modelId="{F55B5974-0313-994A-A544-B27EC88D335C}">
      <dgm:prSet custT="1"/>
      <dgm:spPr/>
      <dgm:t>
        <a:bodyPr/>
        <a:lstStyle/>
        <a:p>
          <a:pPr rtl="0"/>
          <a:r>
            <a:rPr lang="en-US" sz="2400" b="0" i="0" u="sng" dirty="0" smtClean="0">
              <a:solidFill>
                <a:srgbClr val="FFFFFF"/>
              </a:solidFill>
            </a:rPr>
            <a:t>Health services</a:t>
          </a:r>
          <a:endParaRPr lang="en-US" sz="2400" u="sng" dirty="0">
            <a:solidFill>
              <a:srgbClr val="FFFFFF"/>
            </a:solidFill>
          </a:endParaRPr>
        </a:p>
      </dgm:t>
    </dgm:pt>
    <dgm:pt modelId="{65318669-6D82-2348-A7A4-4DFBA32589B5}" type="parTrans" cxnId="{37E4EFC6-CE03-0B4B-82B7-ADD42B0E886A}">
      <dgm:prSet/>
      <dgm:spPr/>
      <dgm:t>
        <a:bodyPr/>
        <a:lstStyle/>
        <a:p>
          <a:endParaRPr lang="en-US"/>
        </a:p>
      </dgm:t>
    </dgm:pt>
    <dgm:pt modelId="{3CACFAA3-7491-CA40-BE94-DD8C27127A97}" type="sibTrans" cxnId="{37E4EFC6-CE03-0B4B-82B7-ADD42B0E886A}">
      <dgm:prSet/>
      <dgm:spPr/>
      <dgm:t>
        <a:bodyPr/>
        <a:lstStyle/>
        <a:p>
          <a:endParaRPr lang="en-US"/>
        </a:p>
      </dgm:t>
    </dgm:pt>
    <dgm:pt modelId="{691E398C-984D-3249-9AD4-5F2EB3280702}">
      <dgm:prSet/>
      <dgm:spPr/>
      <dgm:t>
        <a:bodyPr/>
        <a:lstStyle/>
        <a:p>
          <a:pPr rtl="0"/>
          <a:r>
            <a:rPr lang="en-US" b="0" i="0" dirty="0" smtClean="0">
              <a:solidFill>
                <a:srgbClr val="006F85"/>
              </a:solidFill>
            </a:rPr>
            <a:t>Hire, train, and maintain trans-knowledgeable staffs members and have them easily identified so a transgender student can request these providers</a:t>
          </a:r>
          <a:endParaRPr lang="en-US" dirty="0">
            <a:solidFill>
              <a:srgbClr val="006F85"/>
            </a:solidFill>
          </a:endParaRPr>
        </a:p>
      </dgm:t>
    </dgm:pt>
    <dgm:pt modelId="{8B2147DA-2518-804A-A576-AE74892110F3}" type="parTrans" cxnId="{44EECA24-3C75-7449-A689-875EAAFE1BDD}">
      <dgm:prSet/>
      <dgm:spPr/>
      <dgm:t>
        <a:bodyPr/>
        <a:lstStyle/>
        <a:p>
          <a:endParaRPr lang="en-US"/>
        </a:p>
      </dgm:t>
    </dgm:pt>
    <dgm:pt modelId="{7BED2F8C-D8B3-374A-945D-2CFE63AAA92B}" type="sibTrans" cxnId="{44EECA24-3C75-7449-A689-875EAAFE1BDD}">
      <dgm:prSet/>
      <dgm:spPr/>
      <dgm:t>
        <a:bodyPr/>
        <a:lstStyle/>
        <a:p>
          <a:endParaRPr lang="en-US"/>
        </a:p>
      </dgm:t>
    </dgm:pt>
    <dgm:pt modelId="{9F0746E2-1E1F-B24B-8103-5443E406CF10}">
      <dgm:prSet/>
      <dgm:spPr/>
      <dgm:t>
        <a:bodyPr/>
        <a:lstStyle/>
        <a:p>
          <a:pPr rtl="0"/>
          <a:r>
            <a:rPr lang="en-US" b="0" i="0" dirty="0" smtClean="0">
              <a:solidFill>
                <a:srgbClr val="006F85"/>
              </a:solidFill>
            </a:rPr>
            <a:t>Cover hormones and gender-affirming surgeries for transitions students under student health insurance</a:t>
          </a:r>
          <a:endParaRPr lang="en-US" dirty="0">
            <a:solidFill>
              <a:srgbClr val="006F85"/>
            </a:solidFill>
          </a:endParaRPr>
        </a:p>
      </dgm:t>
    </dgm:pt>
    <dgm:pt modelId="{0B46EC1C-B4B8-3D4F-8958-33AF7809FE81}" type="parTrans" cxnId="{EC20A88F-20BD-9544-90ED-9A8A5372077A}">
      <dgm:prSet/>
      <dgm:spPr/>
      <dgm:t>
        <a:bodyPr/>
        <a:lstStyle/>
        <a:p>
          <a:endParaRPr lang="en-US"/>
        </a:p>
      </dgm:t>
    </dgm:pt>
    <dgm:pt modelId="{A466CA99-D173-3745-9977-77D7D998781D}" type="sibTrans" cxnId="{EC20A88F-20BD-9544-90ED-9A8A5372077A}">
      <dgm:prSet/>
      <dgm:spPr/>
      <dgm:t>
        <a:bodyPr/>
        <a:lstStyle/>
        <a:p>
          <a:endParaRPr lang="en-US"/>
        </a:p>
      </dgm:t>
    </dgm:pt>
    <dgm:pt modelId="{A648CD96-E747-7F40-95DE-1925AE3026A5}">
      <dgm:prSet/>
      <dgm:spPr/>
      <dgm:t>
        <a:bodyPr/>
        <a:lstStyle/>
        <a:p>
          <a:pPr rtl="0"/>
          <a:endParaRPr lang="en-US" dirty="0">
            <a:solidFill>
              <a:schemeClr val="accent1"/>
            </a:solidFill>
          </a:endParaRPr>
        </a:p>
      </dgm:t>
    </dgm:pt>
    <dgm:pt modelId="{72316D2E-BF06-1941-8212-ABF42AD58CF9}" type="parTrans" cxnId="{9425A9EB-03B2-804B-B2D3-11D00AF4E794}">
      <dgm:prSet/>
      <dgm:spPr/>
      <dgm:t>
        <a:bodyPr/>
        <a:lstStyle/>
        <a:p>
          <a:endParaRPr lang="en-US"/>
        </a:p>
      </dgm:t>
    </dgm:pt>
    <dgm:pt modelId="{C996F4C5-920B-E94A-A37B-E09EF663F845}" type="sibTrans" cxnId="{9425A9EB-03B2-804B-B2D3-11D00AF4E794}">
      <dgm:prSet/>
      <dgm:spPr/>
      <dgm:t>
        <a:bodyPr/>
        <a:lstStyle/>
        <a:p>
          <a:endParaRPr lang="en-US"/>
        </a:p>
      </dgm:t>
    </dgm:pt>
    <dgm:pt modelId="{BB837842-A1F3-0345-AA24-B99A61FA2E28}" type="pres">
      <dgm:prSet presAssocID="{EF01F83F-D033-CC4D-AD96-F3EAF764BAAC}" presName="Name0" presStyleCnt="0">
        <dgm:presLayoutVars>
          <dgm:dir/>
          <dgm:animLvl val="lvl"/>
          <dgm:resizeHandles/>
        </dgm:presLayoutVars>
      </dgm:prSet>
      <dgm:spPr/>
      <dgm:t>
        <a:bodyPr/>
        <a:lstStyle/>
        <a:p>
          <a:endParaRPr lang="en-US"/>
        </a:p>
      </dgm:t>
    </dgm:pt>
    <dgm:pt modelId="{37CB5070-6A8C-8144-8DFB-FDA5FE10E701}" type="pres">
      <dgm:prSet presAssocID="{8EED1635-5FE7-854C-84EC-0002872429A5}" presName="linNode" presStyleCnt="0"/>
      <dgm:spPr/>
    </dgm:pt>
    <dgm:pt modelId="{76C60220-1ED2-204E-A90E-90EECDBAD27A}" type="pres">
      <dgm:prSet presAssocID="{8EED1635-5FE7-854C-84EC-0002872429A5}" presName="parentShp" presStyleLbl="node1" presStyleIdx="0" presStyleCnt="2">
        <dgm:presLayoutVars>
          <dgm:bulletEnabled val="1"/>
        </dgm:presLayoutVars>
      </dgm:prSet>
      <dgm:spPr/>
      <dgm:t>
        <a:bodyPr/>
        <a:lstStyle/>
        <a:p>
          <a:endParaRPr lang="en-US"/>
        </a:p>
      </dgm:t>
    </dgm:pt>
    <dgm:pt modelId="{E0B2B632-D56B-E644-8D93-B26EB666F041}" type="pres">
      <dgm:prSet presAssocID="{8EED1635-5FE7-854C-84EC-0002872429A5}" presName="childShp" presStyleLbl="bgAccFollowNode1" presStyleIdx="0" presStyleCnt="2">
        <dgm:presLayoutVars>
          <dgm:bulletEnabled val="1"/>
        </dgm:presLayoutVars>
      </dgm:prSet>
      <dgm:spPr/>
      <dgm:t>
        <a:bodyPr/>
        <a:lstStyle/>
        <a:p>
          <a:endParaRPr lang="en-US"/>
        </a:p>
      </dgm:t>
    </dgm:pt>
    <dgm:pt modelId="{4A92961F-B400-D34A-8F23-9222B7AB3494}" type="pres">
      <dgm:prSet presAssocID="{FB69E059-4DF9-CC4E-83D9-5350B93C1A99}" presName="spacing" presStyleCnt="0"/>
      <dgm:spPr/>
    </dgm:pt>
    <dgm:pt modelId="{976B31F2-EFEC-C04B-B4F1-49638E0DB2F8}" type="pres">
      <dgm:prSet presAssocID="{F55B5974-0313-994A-A544-B27EC88D335C}" presName="linNode" presStyleCnt="0"/>
      <dgm:spPr/>
    </dgm:pt>
    <dgm:pt modelId="{84FC0550-EFD7-2840-9747-D55FC22BAA09}" type="pres">
      <dgm:prSet presAssocID="{F55B5974-0313-994A-A544-B27EC88D335C}" presName="parentShp" presStyleLbl="node1" presStyleIdx="1" presStyleCnt="2">
        <dgm:presLayoutVars>
          <dgm:bulletEnabled val="1"/>
        </dgm:presLayoutVars>
      </dgm:prSet>
      <dgm:spPr/>
      <dgm:t>
        <a:bodyPr/>
        <a:lstStyle/>
        <a:p>
          <a:endParaRPr lang="en-US"/>
        </a:p>
      </dgm:t>
    </dgm:pt>
    <dgm:pt modelId="{B48221BE-044B-0144-8208-6A39F97AE9F8}" type="pres">
      <dgm:prSet presAssocID="{F55B5974-0313-994A-A544-B27EC88D335C}" presName="childShp" presStyleLbl="bgAccFollowNode1" presStyleIdx="1" presStyleCnt="2">
        <dgm:presLayoutVars>
          <dgm:bulletEnabled val="1"/>
        </dgm:presLayoutVars>
      </dgm:prSet>
      <dgm:spPr/>
      <dgm:t>
        <a:bodyPr/>
        <a:lstStyle/>
        <a:p>
          <a:endParaRPr lang="en-US"/>
        </a:p>
      </dgm:t>
    </dgm:pt>
  </dgm:ptLst>
  <dgm:cxnLst>
    <dgm:cxn modelId="{2CAD63AF-7211-524C-B34A-70A7D72E1895}" type="presOf" srcId="{A648CD96-E747-7F40-95DE-1925AE3026A5}" destId="{E0B2B632-D56B-E644-8D93-B26EB666F041}" srcOrd="0" destOrd="0" presId="urn:microsoft.com/office/officeart/2005/8/layout/vList6"/>
    <dgm:cxn modelId="{DA2AA1ED-C8E0-D343-A02B-F82769A8B695}" type="presOf" srcId="{74A9D290-A983-2347-A840-997080FC0D1B}" destId="{E0B2B632-D56B-E644-8D93-B26EB666F041}" srcOrd="0" destOrd="1" presId="urn:microsoft.com/office/officeart/2005/8/layout/vList6"/>
    <dgm:cxn modelId="{37E4EFC6-CE03-0B4B-82B7-ADD42B0E886A}" srcId="{EF01F83F-D033-CC4D-AD96-F3EAF764BAAC}" destId="{F55B5974-0313-994A-A544-B27EC88D335C}" srcOrd="1" destOrd="0" parTransId="{65318669-6D82-2348-A7A4-4DFBA32589B5}" sibTransId="{3CACFAA3-7491-CA40-BE94-DD8C27127A97}"/>
    <dgm:cxn modelId="{6CF387B7-4A03-2E41-9D65-73FD6F1ABD5F}" type="presOf" srcId="{EF01F83F-D033-CC4D-AD96-F3EAF764BAAC}" destId="{BB837842-A1F3-0345-AA24-B99A61FA2E28}" srcOrd="0" destOrd="0" presId="urn:microsoft.com/office/officeart/2005/8/layout/vList6"/>
    <dgm:cxn modelId="{9425A9EB-03B2-804B-B2D3-11D00AF4E794}" srcId="{8EED1635-5FE7-854C-84EC-0002872429A5}" destId="{A648CD96-E747-7F40-95DE-1925AE3026A5}" srcOrd="0" destOrd="0" parTransId="{72316D2E-BF06-1941-8212-ABF42AD58CF9}" sibTransId="{C996F4C5-920B-E94A-A37B-E09EF663F845}"/>
    <dgm:cxn modelId="{86A2F171-AED2-1F41-93E2-1209D753092C}" srcId="{8EED1635-5FE7-854C-84EC-0002872429A5}" destId="{74A9D290-A983-2347-A840-997080FC0D1B}" srcOrd="1" destOrd="0" parTransId="{825D1A28-A721-C54F-8A66-26E9BA635584}" sibTransId="{39118DA8-FAC4-0A40-811B-4145077D6AD0}"/>
    <dgm:cxn modelId="{EC20A88F-20BD-9544-90ED-9A8A5372077A}" srcId="{F55B5974-0313-994A-A544-B27EC88D335C}" destId="{9F0746E2-1E1F-B24B-8103-5443E406CF10}" srcOrd="1" destOrd="0" parTransId="{0B46EC1C-B4B8-3D4F-8958-33AF7809FE81}" sibTransId="{A466CA99-D173-3745-9977-77D7D998781D}"/>
    <dgm:cxn modelId="{B6C5476D-85ED-3C4E-A389-82708D130948}" type="presOf" srcId="{8EED1635-5FE7-854C-84EC-0002872429A5}" destId="{76C60220-1ED2-204E-A90E-90EECDBAD27A}" srcOrd="0" destOrd="0" presId="urn:microsoft.com/office/officeart/2005/8/layout/vList6"/>
    <dgm:cxn modelId="{36C8A57A-E88F-3D44-874A-C37680C8459E}" type="presOf" srcId="{9F0746E2-1E1F-B24B-8103-5443E406CF10}" destId="{B48221BE-044B-0144-8208-6A39F97AE9F8}" srcOrd="0" destOrd="1" presId="urn:microsoft.com/office/officeart/2005/8/layout/vList6"/>
    <dgm:cxn modelId="{67A34077-A0FB-1E4A-B4C2-9C7F962FADFA}" type="presOf" srcId="{691E398C-984D-3249-9AD4-5F2EB3280702}" destId="{B48221BE-044B-0144-8208-6A39F97AE9F8}" srcOrd="0" destOrd="0" presId="urn:microsoft.com/office/officeart/2005/8/layout/vList6"/>
    <dgm:cxn modelId="{17C3A1EB-51A9-AA48-A5E0-E68F02364C42}" srcId="{EF01F83F-D033-CC4D-AD96-F3EAF764BAAC}" destId="{8EED1635-5FE7-854C-84EC-0002872429A5}" srcOrd="0" destOrd="0" parTransId="{2C3B167A-0548-B04D-8FD2-ADC3C51B41E0}" sibTransId="{FB69E059-4DF9-CC4E-83D9-5350B93C1A99}"/>
    <dgm:cxn modelId="{44EECA24-3C75-7449-A689-875EAAFE1BDD}" srcId="{F55B5974-0313-994A-A544-B27EC88D335C}" destId="{691E398C-984D-3249-9AD4-5F2EB3280702}" srcOrd="0" destOrd="0" parTransId="{8B2147DA-2518-804A-A576-AE74892110F3}" sibTransId="{7BED2F8C-D8B3-374A-945D-2CFE63AAA92B}"/>
    <dgm:cxn modelId="{8019A65E-F1C6-8D42-A587-D61E49BA7500}" type="presOf" srcId="{F55B5974-0313-994A-A544-B27EC88D335C}" destId="{84FC0550-EFD7-2840-9747-D55FC22BAA09}" srcOrd="0" destOrd="0" presId="urn:microsoft.com/office/officeart/2005/8/layout/vList6"/>
    <dgm:cxn modelId="{F81BC5B0-74F8-C148-9DBC-194559F42F0B}" type="presParOf" srcId="{BB837842-A1F3-0345-AA24-B99A61FA2E28}" destId="{37CB5070-6A8C-8144-8DFB-FDA5FE10E701}" srcOrd="0" destOrd="0" presId="urn:microsoft.com/office/officeart/2005/8/layout/vList6"/>
    <dgm:cxn modelId="{C70F1F3D-B216-D64A-9C74-8B847301B865}" type="presParOf" srcId="{37CB5070-6A8C-8144-8DFB-FDA5FE10E701}" destId="{76C60220-1ED2-204E-A90E-90EECDBAD27A}" srcOrd="0" destOrd="0" presId="urn:microsoft.com/office/officeart/2005/8/layout/vList6"/>
    <dgm:cxn modelId="{3C5AC5D7-DD50-DB4D-89A8-A883A562C8ED}" type="presParOf" srcId="{37CB5070-6A8C-8144-8DFB-FDA5FE10E701}" destId="{E0B2B632-D56B-E644-8D93-B26EB666F041}" srcOrd="1" destOrd="0" presId="urn:microsoft.com/office/officeart/2005/8/layout/vList6"/>
    <dgm:cxn modelId="{438894D6-F6E1-5F46-AE87-7820955BB457}" type="presParOf" srcId="{BB837842-A1F3-0345-AA24-B99A61FA2E28}" destId="{4A92961F-B400-D34A-8F23-9222B7AB3494}" srcOrd="1" destOrd="0" presId="urn:microsoft.com/office/officeart/2005/8/layout/vList6"/>
    <dgm:cxn modelId="{8D1DB1AE-783F-914D-AE3B-E12BA3744DD0}" type="presParOf" srcId="{BB837842-A1F3-0345-AA24-B99A61FA2E28}" destId="{976B31F2-EFEC-C04B-B4F1-49638E0DB2F8}" srcOrd="2" destOrd="0" presId="urn:microsoft.com/office/officeart/2005/8/layout/vList6"/>
    <dgm:cxn modelId="{C7C702CA-D889-9845-9230-14B01E03A0B7}" type="presParOf" srcId="{976B31F2-EFEC-C04B-B4F1-49638E0DB2F8}" destId="{84FC0550-EFD7-2840-9747-D55FC22BAA09}" srcOrd="0" destOrd="0" presId="urn:microsoft.com/office/officeart/2005/8/layout/vList6"/>
    <dgm:cxn modelId="{6167683B-2744-D44A-B091-AA9518388864}" type="presParOf" srcId="{976B31F2-EFEC-C04B-B4F1-49638E0DB2F8}" destId="{B48221BE-044B-0144-8208-6A39F97AE9F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0DF6B8-9B6C-E740-A070-588BEED2BCC6}" type="doc">
      <dgm:prSet loTypeId="urn:microsoft.com/office/officeart/2005/8/layout/vList6" loCatId="" qsTypeId="urn:microsoft.com/office/officeart/2005/8/quickstyle/simple2" qsCatId="simple" csTypeId="urn:microsoft.com/office/officeart/2005/8/colors/accent1_2" csCatId="accent1" phldr="1"/>
      <dgm:spPr/>
      <dgm:t>
        <a:bodyPr/>
        <a:lstStyle/>
        <a:p>
          <a:endParaRPr lang="en-US"/>
        </a:p>
      </dgm:t>
    </dgm:pt>
    <dgm:pt modelId="{0C7CEAFA-75D2-0F46-AB8A-927A82B592E4}">
      <dgm:prSet custT="1"/>
      <dgm:spPr/>
      <dgm:t>
        <a:bodyPr/>
        <a:lstStyle/>
        <a:p>
          <a:pPr rtl="0"/>
          <a:r>
            <a:rPr lang="en-US" sz="2400" b="0" i="0" u="sng" dirty="0" smtClean="0">
              <a:solidFill>
                <a:schemeClr val="tx1"/>
              </a:solidFill>
            </a:rPr>
            <a:t>Counseling services</a:t>
          </a:r>
          <a:endParaRPr lang="en-US" sz="2400" u="sng" dirty="0">
            <a:solidFill>
              <a:schemeClr val="tx1"/>
            </a:solidFill>
          </a:endParaRPr>
        </a:p>
      </dgm:t>
    </dgm:pt>
    <dgm:pt modelId="{2947DB72-6E56-F843-9C15-698A17A309C1}" type="parTrans" cxnId="{F041C505-4F12-7447-ACA1-1ECCC9D653DF}">
      <dgm:prSet/>
      <dgm:spPr/>
      <dgm:t>
        <a:bodyPr/>
        <a:lstStyle/>
        <a:p>
          <a:endParaRPr lang="en-US"/>
        </a:p>
      </dgm:t>
    </dgm:pt>
    <dgm:pt modelId="{F42CAA77-C780-8B4C-9994-01EEF4AD75D2}" type="sibTrans" cxnId="{F041C505-4F12-7447-ACA1-1ECCC9D653DF}">
      <dgm:prSet/>
      <dgm:spPr/>
      <dgm:t>
        <a:bodyPr/>
        <a:lstStyle/>
        <a:p>
          <a:endParaRPr lang="en-US"/>
        </a:p>
      </dgm:t>
    </dgm:pt>
    <dgm:pt modelId="{A6580E0F-58A0-514C-BB9F-B53E2B2B7481}">
      <dgm:prSet/>
      <dgm:spPr/>
      <dgm:t>
        <a:bodyPr/>
        <a:lstStyle/>
        <a:p>
          <a:pPr rtl="0"/>
          <a:r>
            <a:rPr lang="en-US" b="0" i="0" dirty="0" smtClean="0">
              <a:solidFill>
                <a:srgbClr val="006F85"/>
              </a:solidFill>
            </a:rPr>
            <a:t>Hire, train, and maintain trans-knowledgeable staffs members</a:t>
          </a:r>
          <a:endParaRPr lang="en-US" dirty="0">
            <a:solidFill>
              <a:srgbClr val="006F85"/>
            </a:solidFill>
          </a:endParaRPr>
        </a:p>
      </dgm:t>
    </dgm:pt>
    <dgm:pt modelId="{8B759660-547F-BD43-BC6B-871A9CE98EEE}" type="parTrans" cxnId="{42E0A210-1868-174B-80C9-373ABB9B14C4}">
      <dgm:prSet/>
      <dgm:spPr/>
      <dgm:t>
        <a:bodyPr/>
        <a:lstStyle/>
        <a:p>
          <a:endParaRPr lang="en-US"/>
        </a:p>
      </dgm:t>
    </dgm:pt>
    <dgm:pt modelId="{D7D55604-AA82-9447-B80F-A86D1A64EA2F}" type="sibTrans" cxnId="{42E0A210-1868-174B-80C9-373ABB9B14C4}">
      <dgm:prSet/>
      <dgm:spPr/>
      <dgm:t>
        <a:bodyPr/>
        <a:lstStyle/>
        <a:p>
          <a:endParaRPr lang="en-US"/>
        </a:p>
      </dgm:t>
    </dgm:pt>
    <dgm:pt modelId="{DE709F4C-EE07-7E43-B8A3-12C194B573B7}">
      <dgm:prSet/>
      <dgm:spPr/>
      <dgm:t>
        <a:bodyPr/>
        <a:lstStyle/>
        <a:p>
          <a:pPr rtl="0"/>
          <a:r>
            <a:rPr lang="en-US" b="0" i="0" dirty="0" smtClean="0">
              <a:solidFill>
                <a:srgbClr val="006F85"/>
              </a:solidFill>
            </a:rPr>
            <a:t>Offer a support group for </a:t>
          </a:r>
          <a:r>
            <a:rPr lang="en-US" b="0" i="0" dirty="0" err="1" smtClean="0">
              <a:solidFill>
                <a:srgbClr val="006F85"/>
              </a:solidFill>
            </a:rPr>
            <a:t>tran</a:t>
          </a:r>
          <a:r>
            <a:rPr lang="en-US" b="0" i="0" dirty="0" smtClean="0">
              <a:solidFill>
                <a:srgbClr val="006F85"/>
              </a:solidFill>
            </a:rPr>
            <a:t> and gender-nonconforming students</a:t>
          </a:r>
          <a:endParaRPr lang="en-US" dirty="0">
            <a:solidFill>
              <a:srgbClr val="006F85"/>
            </a:solidFill>
          </a:endParaRPr>
        </a:p>
      </dgm:t>
    </dgm:pt>
    <dgm:pt modelId="{3734F107-0F86-6F41-B378-C9174F841A83}" type="parTrans" cxnId="{B86F9E08-0998-5443-A4FA-CFC507E4DEE3}">
      <dgm:prSet/>
      <dgm:spPr/>
      <dgm:t>
        <a:bodyPr/>
        <a:lstStyle/>
        <a:p>
          <a:endParaRPr lang="en-US"/>
        </a:p>
      </dgm:t>
    </dgm:pt>
    <dgm:pt modelId="{BAB4D2A1-21F0-064A-8D11-74E9D31CCAC7}" type="sibTrans" cxnId="{B86F9E08-0998-5443-A4FA-CFC507E4DEE3}">
      <dgm:prSet/>
      <dgm:spPr/>
      <dgm:t>
        <a:bodyPr/>
        <a:lstStyle/>
        <a:p>
          <a:endParaRPr lang="en-US"/>
        </a:p>
      </dgm:t>
    </dgm:pt>
    <dgm:pt modelId="{DDB9AB79-0EC5-2044-9B31-0F4013F66D82}">
      <dgm:prSet/>
      <dgm:spPr/>
      <dgm:t>
        <a:bodyPr/>
        <a:lstStyle/>
        <a:p>
          <a:pPr rtl="0"/>
          <a:r>
            <a:rPr lang="en-US" b="0" i="0" dirty="0" smtClean="0">
              <a:solidFill>
                <a:srgbClr val="006F85"/>
              </a:solidFill>
            </a:rPr>
            <a:t>Cover the requisite therapy for students who are transitioning under student health insurance</a:t>
          </a:r>
          <a:endParaRPr lang="en-US" dirty="0">
            <a:solidFill>
              <a:srgbClr val="006F85"/>
            </a:solidFill>
          </a:endParaRPr>
        </a:p>
      </dgm:t>
    </dgm:pt>
    <dgm:pt modelId="{64028E57-5F4F-5A41-A2F8-391EF3C581FD}" type="parTrans" cxnId="{9012F1E5-5E29-9B48-9FE0-02109BBD49FB}">
      <dgm:prSet/>
      <dgm:spPr/>
      <dgm:t>
        <a:bodyPr/>
        <a:lstStyle/>
        <a:p>
          <a:endParaRPr lang="en-US"/>
        </a:p>
      </dgm:t>
    </dgm:pt>
    <dgm:pt modelId="{DEDAA7C5-DD3C-BC4D-BF3D-EC7DB7E19B9E}" type="sibTrans" cxnId="{9012F1E5-5E29-9B48-9FE0-02109BBD49FB}">
      <dgm:prSet/>
      <dgm:spPr/>
      <dgm:t>
        <a:bodyPr/>
        <a:lstStyle/>
        <a:p>
          <a:endParaRPr lang="en-US"/>
        </a:p>
      </dgm:t>
    </dgm:pt>
    <dgm:pt modelId="{0900B563-A485-0548-A309-CF6D88127785}">
      <dgm:prSet custT="1"/>
      <dgm:spPr/>
      <dgm:t>
        <a:bodyPr/>
        <a:lstStyle/>
        <a:p>
          <a:pPr rtl="0"/>
          <a:r>
            <a:rPr lang="en-US" sz="2400" b="0" i="0" u="sng" dirty="0" smtClean="0">
              <a:solidFill>
                <a:srgbClr val="FFFFFF"/>
              </a:solidFill>
            </a:rPr>
            <a:t>Advocacy in Action</a:t>
          </a:r>
          <a:endParaRPr lang="en-US" sz="2400" u="sng" dirty="0">
            <a:solidFill>
              <a:srgbClr val="FFFFFF"/>
            </a:solidFill>
          </a:endParaRPr>
        </a:p>
      </dgm:t>
    </dgm:pt>
    <dgm:pt modelId="{EFC72AC8-2785-D843-B682-024BB1B3077E}" type="parTrans" cxnId="{AD95415E-73EB-8642-9D10-1BD3A2B82612}">
      <dgm:prSet/>
      <dgm:spPr/>
      <dgm:t>
        <a:bodyPr/>
        <a:lstStyle/>
        <a:p>
          <a:endParaRPr lang="en-US"/>
        </a:p>
      </dgm:t>
    </dgm:pt>
    <dgm:pt modelId="{10C12FC0-6ECF-D242-8EB8-400E9B4FB74A}" type="sibTrans" cxnId="{AD95415E-73EB-8642-9D10-1BD3A2B82612}">
      <dgm:prSet/>
      <dgm:spPr/>
      <dgm:t>
        <a:bodyPr/>
        <a:lstStyle/>
        <a:p>
          <a:endParaRPr lang="en-US"/>
        </a:p>
      </dgm:t>
    </dgm:pt>
    <dgm:pt modelId="{18E33AE9-07AE-0949-B433-A5991325010E}">
      <dgm:prSet/>
      <dgm:spPr/>
      <dgm:t>
        <a:bodyPr/>
        <a:lstStyle/>
        <a:p>
          <a:pPr rtl="0"/>
          <a:r>
            <a:rPr lang="en-US" b="0" i="0" dirty="0" smtClean="0">
              <a:solidFill>
                <a:srgbClr val="006F85"/>
              </a:solidFill>
            </a:rPr>
            <a:t>Sponsor regular transgender-specific programs and events </a:t>
          </a:r>
          <a:endParaRPr lang="en-US" dirty="0">
            <a:solidFill>
              <a:srgbClr val="006F85"/>
            </a:solidFill>
          </a:endParaRPr>
        </a:p>
      </dgm:t>
    </dgm:pt>
    <dgm:pt modelId="{D955AE9D-CC12-4742-996C-154A536238D0}" type="parTrans" cxnId="{28908D21-B2D2-EB45-98D5-B20958E2A70A}">
      <dgm:prSet/>
      <dgm:spPr/>
      <dgm:t>
        <a:bodyPr/>
        <a:lstStyle/>
        <a:p>
          <a:endParaRPr lang="en-US"/>
        </a:p>
      </dgm:t>
    </dgm:pt>
    <dgm:pt modelId="{22A61347-5836-3A44-BD80-26C0A594D94D}" type="sibTrans" cxnId="{28908D21-B2D2-EB45-98D5-B20958E2A70A}">
      <dgm:prSet/>
      <dgm:spPr/>
      <dgm:t>
        <a:bodyPr/>
        <a:lstStyle/>
        <a:p>
          <a:endParaRPr lang="en-US"/>
        </a:p>
      </dgm:t>
    </dgm:pt>
    <dgm:pt modelId="{D4657D64-71CE-144C-9C66-29F21A82610B}">
      <dgm:prSet/>
      <dgm:spPr/>
      <dgm:t>
        <a:bodyPr/>
        <a:lstStyle/>
        <a:p>
          <a:pPr rtl="0"/>
          <a:r>
            <a:rPr lang="en-US" b="0" i="0" dirty="0" smtClean="0">
              <a:solidFill>
                <a:srgbClr val="006F85"/>
              </a:solidFill>
            </a:rPr>
            <a:t>Celebrate LGBT Pride Week and awareness month</a:t>
          </a:r>
          <a:endParaRPr lang="en-US" dirty="0">
            <a:solidFill>
              <a:srgbClr val="006F85"/>
            </a:solidFill>
          </a:endParaRPr>
        </a:p>
      </dgm:t>
    </dgm:pt>
    <dgm:pt modelId="{BE0EFEBB-ACB9-C54F-BAE7-0AF28E0A7526}" type="parTrans" cxnId="{60B9183D-86DF-FE41-A939-1CBB3A7FF4DC}">
      <dgm:prSet/>
      <dgm:spPr/>
      <dgm:t>
        <a:bodyPr/>
        <a:lstStyle/>
        <a:p>
          <a:endParaRPr lang="en-US"/>
        </a:p>
      </dgm:t>
    </dgm:pt>
    <dgm:pt modelId="{672959AD-7C0F-3F40-A075-1F1C2574EC71}" type="sibTrans" cxnId="{60B9183D-86DF-FE41-A939-1CBB3A7FF4DC}">
      <dgm:prSet/>
      <dgm:spPr/>
      <dgm:t>
        <a:bodyPr/>
        <a:lstStyle/>
        <a:p>
          <a:endParaRPr lang="en-US"/>
        </a:p>
      </dgm:t>
    </dgm:pt>
    <dgm:pt modelId="{E93A5306-86F5-A242-AFCD-91FFEE339397}">
      <dgm:prSet/>
      <dgm:spPr/>
      <dgm:t>
        <a:bodyPr/>
        <a:lstStyle/>
        <a:p>
          <a:pPr rtl="0"/>
          <a:endParaRPr lang="en-US" dirty="0">
            <a:solidFill>
              <a:srgbClr val="006F85"/>
            </a:solidFill>
          </a:endParaRPr>
        </a:p>
      </dgm:t>
    </dgm:pt>
    <dgm:pt modelId="{E83503AF-176B-2E4D-AF9E-203853F31CCA}" type="parTrans" cxnId="{ED0B27B8-1ADC-C446-9F30-ED199218D82E}">
      <dgm:prSet/>
      <dgm:spPr/>
      <dgm:t>
        <a:bodyPr/>
        <a:lstStyle/>
        <a:p>
          <a:endParaRPr lang="en-US"/>
        </a:p>
      </dgm:t>
    </dgm:pt>
    <dgm:pt modelId="{169420EE-B621-AB4A-A800-079135DF2DC1}" type="sibTrans" cxnId="{ED0B27B8-1ADC-C446-9F30-ED199218D82E}">
      <dgm:prSet/>
      <dgm:spPr/>
      <dgm:t>
        <a:bodyPr/>
        <a:lstStyle/>
        <a:p>
          <a:endParaRPr lang="en-US"/>
        </a:p>
      </dgm:t>
    </dgm:pt>
    <dgm:pt modelId="{F1FA142E-20DD-944B-AFFB-BD8FEFEA1252}" type="pres">
      <dgm:prSet presAssocID="{9A0DF6B8-9B6C-E740-A070-588BEED2BCC6}" presName="Name0" presStyleCnt="0">
        <dgm:presLayoutVars>
          <dgm:dir/>
          <dgm:animLvl val="lvl"/>
          <dgm:resizeHandles/>
        </dgm:presLayoutVars>
      </dgm:prSet>
      <dgm:spPr/>
      <dgm:t>
        <a:bodyPr/>
        <a:lstStyle/>
        <a:p>
          <a:endParaRPr lang="en-US"/>
        </a:p>
      </dgm:t>
    </dgm:pt>
    <dgm:pt modelId="{34A30A0C-8EC1-FE4D-AF95-90B280874D75}" type="pres">
      <dgm:prSet presAssocID="{0C7CEAFA-75D2-0F46-AB8A-927A82B592E4}" presName="linNode" presStyleCnt="0"/>
      <dgm:spPr/>
    </dgm:pt>
    <dgm:pt modelId="{11969376-863A-3F44-A044-EE22B5AC6CA8}" type="pres">
      <dgm:prSet presAssocID="{0C7CEAFA-75D2-0F46-AB8A-927A82B592E4}" presName="parentShp" presStyleLbl="node1" presStyleIdx="0" presStyleCnt="2">
        <dgm:presLayoutVars>
          <dgm:bulletEnabled val="1"/>
        </dgm:presLayoutVars>
      </dgm:prSet>
      <dgm:spPr/>
      <dgm:t>
        <a:bodyPr/>
        <a:lstStyle/>
        <a:p>
          <a:endParaRPr lang="en-US"/>
        </a:p>
      </dgm:t>
    </dgm:pt>
    <dgm:pt modelId="{C32C2273-F5BD-A441-8189-0F8B90732C16}" type="pres">
      <dgm:prSet presAssocID="{0C7CEAFA-75D2-0F46-AB8A-927A82B592E4}" presName="childShp" presStyleLbl="bgAccFollowNode1" presStyleIdx="0" presStyleCnt="2">
        <dgm:presLayoutVars>
          <dgm:bulletEnabled val="1"/>
        </dgm:presLayoutVars>
      </dgm:prSet>
      <dgm:spPr/>
      <dgm:t>
        <a:bodyPr/>
        <a:lstStyle/>
        <a:p>
          <a:endParaRPr lang="en-US"/>
        </a:p>
      </dgm:t>
    </dgm:pt>
    <dgm:pt modelId="{6918EC66-E9EB-2B44-BFC8-407C0BDC0A0A}" type="pres">
      <dgm:prSet presAssocID="{F42CAA77-C780-8B4C-9994-01EEF4AD75D2}" presName="spacing" presStyleCnt="0"/>
      <dgm:spPr/>
    </dgm:pt>
    <dgm:pt modelId="{83D4C6AB-D62C-4B45-8DB5-D702953DC3D3}" type="pres">
      <dgm:prSet presAssocID="{0900B563-A485-0548-A309-CF6D88127785}" presName="linNode" presStyleCnt="0"/>
      <dgm:spPr/>
    </dgm:pt>
    <dgm:pt modelId="{7D471E55-135A-9A47-9C78-67535C34A39B}" type="pres">
      <dgm:prSet presAssocID="{0900B563-A485-0548-A309-CF6D88127785}" presName="parentShp" presStyleLbl="node1" presStyleIdx="1" presStyleCnt="2">
        <dgm:presLayoutVars>
          <dgm:bulletEnabled val="1"/>
        </dgm:presLayoutVars>
      </dgm:prSet>
      <dgm:spPr/>
      <dgm:t>
        <a:bodyPr/>
        <a:lstStyle/>
        <a:p>
          <a:endParaRPr lang="en-US"/>
        </a:p>
      </dgm:t>
    </dgm:pt>
    <dgm:pt modelId="{0B871E0E-6A06-E844-8CA7-197748B4B1D4}" type="pres">
      <dgm:prSet presAssocID="{0900B563-A485-0548-A309-CF6D88127785}" presName="childShp" presStyleLbl="bgAccFollowNode1" presStyleIdx="1" presStyleCnt="2">
        <dgm:presLayoutVars>
          <dgm:bulletEnabled val="1"/>
        </dgm:presLayoutVars>
      </dgm:prSet>
      <dgm:spPr/>
      <dgm:t>
        <a:bodyPr/>
        <a:lstStyle/>
        <a:p>
          <a:endParaRPr lang="en-US"/>
        </a:p>
      </dgm:t>
    </dgm:pt>
  </dgm:ptLst>
  <dgm:cxnLst>
    <dgm:cxn modelId="{9012F1E5-5E29-9B48-9FE0-02109BBD49FB}" srcId="{0C7CEAFA-75D2-0F46-AB8A-927A82B592E4}" destId="{DDB9AB79-0EC5-2044-9B31-0F4013F66D82}" srcOrd="2" destOrd="0" parTransId="{64028E57-5F4F-5A41-A2F8-391EF3C581FD}" sibTransId="{DEDAA7C5-DD3C-BC4D-BF3D-EC7DB7E19B9E}"/>
    <dgm:cxn modelId="{770D1B37-724F-5145-994E-FF07DACE0DB0}" type="presOf" srcId="{A6580E0F-58A0-514C-BB9F-B53E2B2B7481}" destId="{C32C2273-F5BD-A441-8189-0F8B90732C16}" srcOrd="0" destOrd="0" presId="urn:microsoft.com/office/officeart/2005/8/layout/vList6"/>
    <dgm:cxn modelId="{28908D21-B2D2-EB45-98D5-B20958E2A70A}" srcId="{0900B563-A485-0548-A309-CF6D88127785}" destId="{18E33AE9-07AE-0949-B433-A5991325010E}" srcOrd="1" destOrd="0" parTransId="{D955AE9D-CC12-4742-996C-154A536238D0}" sibTransId="{22A61347-5836-3A44-BD80-26C0A594D94D}"/>
    <dgm:cxn modelId="{58494CBB-AFC9-3940-85F6-018C935591D4}" type="presOf" srcId="{18E33AE9-07AE-0949-B433-A5991325010E}" destId="{0B871E0E-6A06-E844-8CA7-197748B4B1D4}" srcOrd="0" destOrd="1" presId="urn:microsoft.com/office/officeart/2005/8/layout/vList6"/>
    <dgm:cxn modelId="{9E3BB7F4-C1A0-2D47-9E63-89E3A9E689C9}" type="presOf" srcId="{DDB9AB79-0EC5-2044-9B31-0F4013F66D82}" destId="{C32C2273-F5BD-A441-8189-0F8B90732C16}" srcOrd="0" destOrd="2" presId="urn:microsoft.com/office/officeart/2005/8/layout/vList6"/>
    <dgm:cxn modelId="{EBE45779-3E04-874D-A02F-A7132374B2E2}" type="presOf" srcId="{E93A5306-86F5-A242-AFCD-91FFEE339397}" destId="{0B871E0E-6A06-E844-8CA7-197748B4B1D4}" srcOrd="0" destOrd="0" presId="urn:microsoft.com/office/officeart/2005/8/layout/vList6"/>
    <dgm:cxn modelId="{FC888B55-0661-ED4F-A008-DDFF69A47114}" type="presOf" srcId="{9A0DF6B8-9B6C-E740-A070-588BEED2BCC6}" destId="{F1FA142E-20DD-944B-AFFB-BD8FEFEA1252}" srcOrd="0" destOrd="0" presId="urn:microsoft.com/office/officeart/2005/8/layout/vList6"/>
    <dgm:cxn modelId="{F041C505-4F12-7447-ACA1-1ECCC9D653DF}" srcId="{9A0DF6B8-9B6C-E740-A070-588BEED2BCC6}" destId="{0C7CEAFA-75D2-0F46-AB8A-927A82B592E4}" srcOrd="0" destOrd="0" parTransId="{2947DB72-6E56-F843-9C15-698A17A309C1}" sibTransId="{F42CAA77-C780-8B4C-9994-01EEF4AD75D2}"/>
    <dgm:cxn modelId="{42E0A210-1868-174B-80C9-373ABB9B14C4}" srcId="{0C7CEAFA-75D2-0F46-AB8A-927A82B592E4}" destId="{A6580E0F-58A0-514C-BB9F-B53E2B2B7481}" srcOrd="0" destOrd="0" parTransId="{8B759660-547F-BD43-BC6B-871A9CE98EEE}" sibTransId="{D7D55604-AA82-9447-B80F-A86D1A64EA2F}"/>
    <dgm:cxn modelId="{ED0B27B8-1ADC-C446-9F30-ED199218D82E}" srcId="{0900B563-A485-0548-A309-CF6D88127785}" destId="{E93A5306-86F5-A242-AFCD-91FFEE339397}" srcOrd="0" destOrd="0" parTransId="{E83503AF-176B-2E4D-AF9E-203853F31CCA}" sibTransId="{169420EE-B621-AB4A-A800-079135DF2DC1}"/>
    <dgm:cxn modelId="{654A5E9F-4D46-3D46-9A0F-19E905805C38}" type="presOf" srcId="{D4657D64-71CE-144C-9C66-29F21A82610B}" destId="{0B871E0E-6A06-E844-8CA7-197748B4B1D4}" srcOrd="0" destOrd="2" presId="urn:microsoft.com/office/officeart/2005/8/layout/vList6"/>
    <dgm:cxn modelId="{60B9183D-86DF-FE41-A939-1CBB3A7FF4DC}" srcId="{0900B563-A485-0548-A309-CF6D88127785}" destId="{D4657D64-71CE-144C-9C66-29F21A82610B}" srcOrd="2" destOrd="0" parTransId="{BE0EFEBB-ACB9-C54F-BAE7-0AF28E0A7526}" sibTransId="{672959AD-7C0F-3F40-A075-1F1C2574EC71}"/>
    <dgm:cxn modelId="{46FED7DA-2AE1-C74C-AF03-9F4B730A94E3}" type="presOf" srcId="{0C7CEAFA-75D2-0F46-AB8A-927A82B592E4}" destId="{11969376-863A-3F44-A044-EE22B5AC6CA8}" srcOrd="0" destOrd="0" presId="urn:microsoft.com/office/officeart/2005/8/layout/vList6"/>
    <dgm:cxn modelId="{0628AF37-0698-514F-ABF3-7838294AA1C2}" type="presOf" srcId="{DE709F4C-EE07-7E43-B8A3-12C194B573B7}" destId="{C32C2273-F5BD-A441-8189-0F8B90732C16}" srcOrd="0" destOrd="1" presId="urn:microsoft.com/office/officeart/2005/8/layout/vList6"/>
    <dgm:cxn modelId="{AD95415E-73EB-8642-9D10-1BD3A2B82612}" srcId="{9A0DF6B8-9B6C-E740-A070-588BEED2BCC6}" destId="{0900B563-A485-0548-A309-CF6D88127785}" srcOrd="1" destOrd="0" parTransId="{EFC72AC8-2785-D843-B682-024BB1B3077E}" sibTransId="{10C12FC0-6ECF-D242-8EB8-400E9B4FB74A}"/>
    <dgm:cxn modelId="{E5EB4F8E-7C8B-874F-961B-240C40B7AA5F}" type="presOf" srcId="{0900B563-A485-0548-A309-CF6D88127785}" destId="{7D471E55-135A-9A47-9C78-67535C34A39B}" srcOrd="0" destOrd="0" presId="urn:microsoft.com/office/officeart/2005/8/layout/vList6"/>
    <dgm:cxn modelId="{B86F9E08-0998-5443-A4FA-CFC507E4DEE3}" srcId="{0C7CEAFA-75D2-0F46-AB8A-927A82B592E4}" destId="{DE709F4C-EE07-7E43-B8A3-12C194B573B7}" srcOrd="1" destOrd="0" parTransId="{3734F107-0F86-6F41-B378-C9174F841A83}" sibTransId="{BAB4D2A1-21F0-064A-8D11-74E9D31CCAC7}"/>
    <dgm:cxn modelId="{F61EC556-4A04-6A4D-A6D8-93A9FBC0650E}" type="presParOf" srcId="{F1FA142E-20DD-944B-AFFB-BD8FEFEA1252}" destId="{34A30A0C-8EC1-FE4D-AF95-90B280874D75}" srcOrd="0" destOrd="0" presId="urn:microsoft.com/office/officeart/2005/8/layout/vList6"/>
    <dgm:cxn modelId="{96676207-9F0E-CE4C-B90E-4005361BCDF6}" type="presParOf" srcId="{34A30A0C-8EC1-FE4D-AF95-90B280874D75}" destId="{11969376-863A-3F44-A044-EE22B5AC6CA8}" srcOrd="0" destOrd="0" presId="urn:microsoft.com/office/officeart/2005/8/layout/vList6"/>
    <dgm:cxn modelId="{F6334D95-F743-894B-8E27-7F8E62F357D0}" type="presParOf" srcId="{34A30A0C-8EC1-FE4D-AF95-90B280874D75}" destId="{C32C2273-F5BD-A441-8189-0F8B90732C16}" srcOrd="1" destOrd="0" presId="urn:microsoft.com/office/officeart/2005/8/layout/vList6"/>
    <dgm:cxn modelId="{C6DE8B21-7C64-124E-9F49-1045723163F6}" type="presParOf" srcId="{F1FA142E-20DD-944B-AFFB-BD8FEFEA1252}" destId="{6918EC66-E9EB-2B44-BFC8-407C0BDC0A0A}" srcOrd="1" destOrd="0" presId="urn:microsoft.com/office/officeart/2005/8/layout/vList6"/>
    <dgm:cxn modelId="{9A802B08-6404-2242-B0DC-BD04F30CBE2C}" type="presParOf" srcId="{F1FA142E-20DD-944B-AFFB-BD8FEFEA1252}" destId="{83D4C6AB-D62C-4B45-8DB5-D702953DC3D3}" srcOrd="2" destOrd="0" presId="urn:microsoft.com/office/officeart/2005/8/layout/vList6"/>
    <dgm:cxn modelId="{7DE2ECCF-0B18-E243-8680-D45DBC64CFE9}" type="presParOf" srcId="{83D4C6AB-D62C-4B45-8DB5-D702953DC3D3}" destId="{7D471E55-135A-9A47-9C78-67535C34A39B}" srcOrd="0" destOrd="0" presId="urn:microsoft.com/office/officeart/2005/8/layout/vList6"/>
    <dgm:cxn modelId="{B58291E7-C60D-2F43-9CEE-B9D08A9E2D4D}" type="presParOf" srcId="{83D4C6AB-D62C-4B45-8DB5-D702953DC3D3}" destId="{0B871E0E-6A06-E844-8CA7-197748B4B1D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FE8FB-09FB-A940-9255-2F896005F311}">
      <dsp:nvSpPr>
        <dsp:cNvPr id="0" name=""/>
        <dsp:cNvSpPr/>
      </dsp:nvSpPr>
      <dsp:spPr>
        <a:xfrm>
          <a:off x="0" y="0"/>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mn-lt"/>
            </a:rPr>
            <a:t>Gender Identity: One</a:t>
          </a:r>
          <a:r>
            <a:rPr lang="ja-JP" altLang="en-US" sz="1400" b="1" kern="1200" dirty="0" smtClean="0">
              <a:solidFill>
                <a:schemeClr val="tx1"/>
              </a:solidFill>
              <a:latin typeface="+mn-lt"/>
              <a:ea typeface="メイリオ" charset="0"/>
              <a:cs typeface="メイリオ" charset="0"/>
            </a:rPr>
            <a:t>’</a:t>
          </a:r>
          <a:r>
            <a:rPr lang="en-US" altLang="ja-JP" sz="1400" b="1" kern="1200" dirty="0" smtClean="0">
              <a:solidFill>
                <a:schemeClr val="tx1"/>
              </a:solidFill>
              <a:latin typeface="+mn-lt"/>
            </a:rPr>
            <a:t>s sense of one</a:t>
          </a:r>
          <a:r>
            <a:rPr lang="ja-JP" altLang="en-US" sz="1400" b="1" kern="1200" dirty="0" smtClean="0">
              <a:solidFill>
                <a:schemeClr val="tx1"/>
              </a:solidFill>
              <a:latin typeface="+mn-lt"/>
              <a:ea typeface="メイリオ" charset="0"/>
              <a:cs typeface="メイリオ" charset="0"/>
            </a:rPr>
            <a:t>’</a:t>
          </a:r>
          <a:r>
            <a:rPr lang="en-US" altLang="ja-JP" sz="1400" b="1" kern="1200" dirty="0" smtClean="0">
              <a:solidFill>
                <a:schemeClr val="tx1"/>
              </a:solidFill>
              <a:latin typeface="+mn-lt"/>
            </a:rPr>
            <a:t>s own gender.  The felt sense that one is man, woman, both, neither, etc.</a:t>
          </a:r>
          <a:endParaRPr lang="en-US" sz="1400" b="1" kern="1200" dirty="0">
            <a:solidFill>
              <a:schemeClr val="tx1"/>
            </a:solidFill>
            <a:latin typeface="+mn-lt"/>
          </a:endParaRPr>
        </a:p>
      </dsp:txBody>
      <dsp:txXfrm>
        <a:off x="26739" y="26739"/>
        <a:ext cx="7850053" cy="494273"/>
      </dsp:txXfrm>
    </dsp:sp>
    <dsp:sp modelId="{AC71AE51-CF8A-5B4D-9FDE-8E8FA995B94E}">
      <dsp:nvSpPr>
        <dsp:cNvPr id="0" name=""/>
        <dsp:cNvSpPr/>
      </dsp:nvSpPr>
      <dsp:spPr>
        <a:xfrm>
          <a:off x="0" y="563057"/>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mn-lt"/>
            </a:rPr>
            <a:t>Transgender: Umbrella term that encompasses a wide range of gender identities, appearances, and behavior that blur and/or cross normal gender lines</a:t>
          </a:r>
          <a:endParaRPr lang="en-US" sz="1400" b="1" kern="1200" dirty="0">
            <a:solidFill>
              <a:schemeClr val="tx1"/>
            </a:solidFill>
            <a:latin typeface="+mn-lt"/>
          </a:endParaRPr>
        </a:p>
      </dsp:txBody>
      <dsp:txXfrm>
        <a:off x="26739" y="589796"/>
        <a:ext cx="7850053" cy="494273"/>
      </dsp:txXfrm>
    </dsp:sp>
    <dsp:sp modelId="{6CF1EC4D-E359-3646-BBBF-AF8C8B7E6770}">
      <dsp:nvSpPr>
        <dsp:cNvPr id="0" name=""/>
        <dsp:cNvSpPr/>
      </dsp:nvSpPr>
      <dsp:spPr>
        <a:xfrm>
          <a:off x="0" y="1125153"/>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mn-lt"/>
            </a:rPr>
            <a:t>Transsexuals: Individuals who live all or some of the time as a sex that is different from their biological sex</a:t>
          </a:r>
          <a:endParaRPr lang="en-US" sz="1400" b="1" kern="1200" dirty="0">
            <a:solidFill>
              <a:schemeClr val="tx1"/>
            </a:solidFill>
            <a:latin typeface="+mn-lt"/>
          </a:endParaRPr>
        </a:p>
      </dsp:txBody>
      <dsp:txXfrm>
        <a:off x="26739" y="1151892"/>
        <a:ext cx="7850053" cy="494273"/>
      </dsp:txXfrm>
    </dsp:sp>
    <dsp:sp modelId="{E31D4442-4DB4-6D4B-8507-8F496BA9A5CC}">
      <dsp:nvSpPr>
        <dsp:cNvPr id="0" name=""/>
        <dsp:cNvSpPr/>
      </dsp:nvSpPr>
      <dsp:spPr>
        <a:xfrm>
          <a:off x="0" y="1687249"/>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err="1" smtClean="0">
              <a:solidFill>
                <a:schemeClr val="tx1"/>
              </a:solidFill>
              <a:latin typeface="+mn-lt"/>
            </a:rPr>
            <a:t>Crossdressers</a:t>
          </a:r>
          <a:r>
            <a:rPr lang="en-US" sz="1400" b="1" kern="1200" dirty="0" smtClean="0">
              <a:solidFill>
                <a:schemeClr val="tx1"/>
              </a:solidFill>
              <a:latin typeface="+mn-lt"/>
            </a:rPr>
            <a:t>: Individuals who wear clothing generally associated with the opposite biological gender</a:t>
          </a:r>
          <a:endParaRPr lang="en-US" sz="1400" b="1" kern="1200" dirty="0">
            <a:solidFill>
              <a:schemeClr val="tx1"/>
            </a:solidFill>
            <a:latin typeface="+mn-lt"/>
          </a:endParaRPr>
        </a:p>
      </dsp:txBody>
      <dsp:txXfrm>
        <a:off x="26739" y="1713988"/>
        <a:ext cx="7850053" cy="494273"/>
      </dsp:txXfrm>
    </dsp:sp>
    <dsp:sp modelId="{09B8A2BA-549C-4849-A1D3-14A04453D24F}">
      <dsp:nvSpPr>
        <dsp:cNvPr id="0" name=""/>
        <dsp:cNvSpPr/>
      </dsp:nvSpPr>
      <dsp:spPr>
        <a:xfrm>
          <a:off x="0" y="2249344"/>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mn-lt"/>
            </a:rPr>
            <a:t>Drag kings &amp; queens - </a:t>
          </a:r>
          <a:r>
            <a:rPr lang="en-US" sz="1400" b="1" kern="1200" dirty="0" err="1" smtClean="0">
              <a:solidFill>
                <a:schemeClr val="tx1"/>
              </a:solidFill>
              <a:latin typeface="+mn-lt"/>
            </a:rPr>
            <a:t>crossdressers</a:t>
          </a:r>
          <a:r>
            <a:rPr lang="en-US" sz="1400" b="1" kern="1200" dirty="0" smtClean="0">
              <a:solidFill>
                <a:schemeClr val="tx1"/>
              </a:solidFill>
              <a:latin typeface="+mn-lt"/>
            </a:rPr>
            <a:t> within a performance context</a:t>
          </a:r>
          <a:endParaRPr lang="en-US" sz="1400" b="1" kern="1200" dirty="0">
            <a:solidFill>
              <a:schemeClr val="tx1"/>
            </a:solidFill>
            <a:latin typeface="+mn-lt"/>
          </a:endParaRPr>
        </a:p>
      </dsp:txBody>
      <dsp:txXfrm>
        <a:off x="26739" y="2276083"/>
        <a:ext cx="7850053" cy="494273"/>
      </dsp:txXfrm>
    </dsp:sp>
    <dsp:sp modelId="{3A9E2FF5-D1C6-0F49-B103-7E5BBFFE632E}">
      <dsp:nvSpPr>
        <dsp:cNvPr id="0" name=""/>
        <dsp:cNvSpPr/>
      </dsp:nvSpPr>
      <dsp:spPr>
        <a:xfrm>
          <a:off x="0" y="2811440"/>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err="1" smtClean="0">
              <a:solidFill>
                <a:schemeClr val="tx1"/>
              </a:solidFill>
              <a:latin typeface="+mn-lt"/>
            </a:rPr>
            <a:t>Genderqueers</a:t>
          </a:r>
          <a:r>
            <a:rPr lang="en-US" sz="1400" b="1" kern="1200" dirty="0" smtClean="0">
              <a:solidFill>
                <a:schemeClr val="tx1"/>
              </a:solidFill>
              <a:latin typeface="+mn-lt"/>
            </a:rPr>
            <a:t>: Individuals identifying outside of a binary sex system</a:t>
          </a:r>
          <a:endParaRPr lang="en-US" sz="1400" b="1" kern="1200" dirty="0">
            <a:solidFill>
              <a:schemeClr val="tx1"/>
            </a:solidFill>
            <a:latin typeface="+mn-lt"/>
          </a:endParaRPr>
        </a:p>
      </dsp:txBody>
      <dsp:txXfrm>
        <a:off x="26739" y="2838179"/>
        <a:ext cx="7850053" cy="494273"/>
      </dsp:txXfrm>
    </dsp:sp>
    <dsp:sp modelId="{8089DBBA-1BD6-054C-8A07-F76EC37B8DD4}">
      <dsp:nvSpPr>
        <dsp:cNvPr id="0" name=""/>
        <dsp:cNvSpPr/>
      </dsp:nvSpPr>
      <dsp:spPr>
        <a:xfrm>
          <a:off x="0" y="3373536"/>
          <a:ext cx="7903531" cy="547751"/>
        </a:xfrm>
        <a:prstGeom prst="roundRect">
          <a:avLst/>
        </a:prstGeom>
        <a:solidFill>
          <a:srgbClr val="7FD9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tx1"/>
              </a:solidFill>
              <a:latin typeface="+mn-lt"/>
            </a:rPr>
            <a:t>Gender Oppression: The verbal, physical, legal, emotional, and sexual violence and legal discrimination against people who do not conform to socially acceptable gender roles.</a:t>
          </a:r>
          <a:endParaRPr lang="en-US" sz="1400" b="1" kern="1200" dirty="0">
            <a:solidFill>
              <a:schemeClr val="tx1"/>
            </a:solidFill>
            <a:latin typeface="+mn-lt"/>
          </a:endParaRPr>
        </a:p>
      </dsp:txBody>
      <dsp:txXfrm>
        <a:off x="26739" y="3400275"/>
        <a:ext cx="7850053" cy="494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87AD2-757F-4140-A3BF-967FE8936B43}">
      <dsp:nvSpPr>
        <dsp:cNvPr id="0" name=""/>
        <dsp:cNvSpPr/>
      </dsp:nvSpPr>
      <dsp:spPr>
        <a:xfrm>
          <a:off x="0" y="144990"/>
          <a:ext cx="8520599"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i="0" kern="1200" smtClean="0">
              <a:solidFill>
                <a:schemeClr val="tx1"/>
              </a:solidFill>
            </a:rPr>
            <a:t>Gender Identity &amp; Higher Education </a:t>
          </a:r>
          <a:endParaRPr lang="en-US" sz="2400" kern="1200">
            <a:solidFill>
              <a:schemeClr val="tx1"/>
            </a:solidFill>
          </a:endParaRPr>
        </a:p>
      </dsp:txBody>
      <dsp:txXfrm>
        <a:off x="28100" y="173090"/>
        <a:ext cx="8464399" cy="519439"/>
      </dsp:txXfrm>
    </dsp:sp>
    <dsp:sp modelId="{82A7BE7B-268E-E84C-B998-D76B5939C730}">
      <dsp:nvSpPr>
        <dsp:cNvPr id="0" name=""/>
        <dsp:cNvSpPr/>
      </dsp:nvSpPr>
      <dsp:spPr>
        <a:xfrm>
          <a:off x="0" y="720629"/>
          <a:ext cx="8520599" cy="22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0" i="0" kern="1200" dirty="0" smtClean="0"/>
            <a:t>The LGBT issues and concerns have risen to the surface within higher education</a:t>
          </a:r>
          <a:endParaRPr lang="en-US" sz="1900" kern="1200" dirty="0"/>
        </a:p>
        <a:p>
          <a:pPr marL="342900" lvl="2" indent="-171450" algn="l" defTabSz="844550" rtl="0">
            <a:lnSpc>
              <a:spcPct val="90000"/>
            </a:lnSpc>
            <a:spcBef>
              <a:spcPct val="0"/>
            </a:spcBef>
            <a:spcAft>
              <a:spcPct val="20000"/>
            </a:spcAft>
            <a:buChar char="••"/>
          </a:pPr>
          <a:r>
            <a:rPr lang="en-US" sz="1900" b="0" i="0" kern="1200" dirty="0" smtClean="0"/>
            <a:t>Problem: many programs and resources are focused on the LGB issues but very little work has been done within higher education for individuals who identify as transgender </a:t>
          </a:r>
          <a:endParaRPr lang="en-US" sz="1900" kern="1200" dirty="0"/>
        </a:p>
        <a:p>
          <a:pPr marL="171450" lvl="1" indent="-171450" algn="l" defTabSz="844550" rtl="0">
            <a:lnSpc>
              <a:spcPct val="90000"/>
            </a:lnSpc>
            <a:spcBef>
              <a:spcPct val="0"/>
            </a:spcBef>
            <a:spcAft>
              <a:spcPct val="20000"/>
            </a:spcAft>
            <a:buChar char="••"/>
          </a:pPr>
          <a:r>
            <a:rPr lang="en-US" sz="1900" b="0" i="0" kern="1200" dirty="0" smtClean="0"/>
            <a:t>Many faculty, staff, and students (including LGB identified and professionals who work with LBGT population) have minimal knowledge and understanding of transgender students and their experiences</a:t>
          </a:r>
          <a:endParaRPr lang="en-US" sz="1900" kern="1200" dirty="0"/>
        </a:p>
      </dsp:txBody>
      <dsp:txXfrm>
        <a:off x="0" y="720629"/>
        <a:ext cx="8520599" cy="228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698B4-E446-1D46-BF4C-4A5CFD1FD914}">
      <dsp:nvSpPr>
        <dsp:cNvPr id="0" name=""/>
        <dsp:cNvSpPr/>
      </dsp:nvSpPr>
      <dsp:spPr>
        <a:xfrm>
          <a:off x="1447485" y="290"/>
          <a:ext cx="5422141" cy="492921"/>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rtl="0">
            <a:lnSpc>
              <a:spcPct val="90000"/>
            </a:lnSpc>
            <a:spcBef>
              <a:spcPct val="0"/>
            </a:spcBef>
            <a:spcAft>
              <a:spcPct val="35000"/>
            </a:spcAft>
          </a:pPr>
          <a:r>
            <a:rPr lang="en-US" sz="2200" b="0" i="0" kern="1200" dirty="0" smtClean="0">
              <a:solidFill>
                <a:srgbClr val="01839D"/>
              </a:solidFill>
            </a:rPr>
            <a:t>Informative Lecture Series</a:t>
          </a:r>
          <a:endParaRPr lang="en-US" sz="2200" kern="1200" dirty="0">
            <a:solidFill>
              <a:srgbClr val="01839D"/>
            </a:solidFill>
          </a:endParaRPr>
        </a:p>
      </dsp:txBody>
      <dsp:txXfrm>
        <a:off x="1447485" y="290"/>
        <a:ext cx="5422141" cy="492921"/>
      </dsp:txXfrm>
    </dsp:sp>
    <dsp:sp modelId="{FECA0D2E-E72B-F74A-A68E-F83D884FC1CB}">
      <dsp:nvSpPr>
        <dsp:cNvPr id="0" name=""/>
        <dsp:cNvSpPr/>
      </dsp:nvSpPr>
      <dsp:spPr>
        <a:xfrm>
          <a:off x="1447485"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FF826C9-1E49-8442-B81D-458884C1B3D0}">
      <dsp:nvSpPr>
        <dsp:cNvPr id="0" name=""/>
        <dsp:cNvSpPr/>
      </dsp:nvSpPr>
      <dsp:spPr>
        <a:xfrm>
          <a:off x="2209597"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2DD84E-149F-F44C-9998-1118CC0A0CF4}">
      <dsp:nvSpPr>
        <dsp:cNvPr id="0" name=""/>
        <dsp:cNvSpPr/>
      </dsp:nvSpPr>
      <dsp:spPr>
        <a:xfrm>
          <a:off x="2972312"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3A4B30-845B-1841-AC49-2C071EA41938}">
      <dsp:nvSpPr>
        <dsp:cNvPr id="0" name=""/>
        <dsp:cNvSpPr/>
      </dsp:nvSpPr>
      <dsp:spPr>
        <a:xfrm>
          <a:off x="3734424"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C90DC8-F1A2-6A4D-B3D9-6B2E5AFFC0FA}">
      <dsp:nvSpPr>
        <dsp:cNvPr id="0" name=""/>
        <dsp:cNvSpPr/>
      </dsp:nvSpPr>
      <dsp:spPr>
        <a:xfrm>
          <a:off x="4497138"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2CBCCE1-1CE5-804D-AB28-27A6D2E2F177}">
      <dsp:nvSpPr>
        <dsp:cNvPr id="0" name=""/>
        <dsp:cNvSpPr/>
      </dsp:nvSpPr>
      <dsp:spPr>
        <a:xfrm>
          <a:off x="5259250"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7B021A-BA62-B544-ACAA-20D7B70242FE}">
      <dsp:nvSpPr>
        <dsp:cNvPr id="0" name=""/>
        <dsp:cNvSpPr/>
      </dsp:nvSpPr>
      <dsp:spPr>
        <a:xfrm>
          <a:off x="6021965" y="493212"/>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91464F-61EC-1440-9193-B8BE851C062A}">
      <dsp:nvSpPr>
        <dsp:cNvPr id="0" name=""/>
        <dsp:cNvSpPr/>
      </dsp:nvSpPr>
      <dsp:spPr>
        <a:xfrm>
          <a:off x="1447485" y="593622"/>
          <a:ext cx="5492629" cy="803280"/>
        </a:xfrm>
        <a:prstGeom prst="rect">
          <a:avLst/>
        </a:prstGeom>
        <a:solidFill>
          <a:schemeClr val="accent6"/>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rtl="0">
            <a:lnSpc>
              <a:spcPct val="90000"/>
            </a:lnSpc>
            <a:spcBef>
              <a:spcPct val="0"/>
            </a:spcBef>
            <a:spcAft>
              <a:spcPct val="35000"/>
            </a:spcAft>
          </a:pPr>
          <a:r>
            <a:rPr lang="en-US" sz="1400" b="0" i="0" kern="1200" dirty="0" smtClean="0">
              <a:solidFill>
                <a:srgbClr val="01839D"/>
              </a:solidFill>
            </a:rPr>
            <a:t>What other institutions are doing</a:t>
          </a:r>
          <a:endParaRPr lang="en-US" sz="1400" kern="1200" dirty="0">
            <a:solidFill>
              <a:srgbClr val="01839D"/>
            </a:solidFill>
          </a:endParaRPr>
        </a:p>
        <a:p>
          <a:pPr lvl="0" algn="l" defTabSz="622300" rtl="0">
            <a:lnSpc>
              <a:spcPct val="90000"/>
            </a:lnSpc>
            <a:spcBef>
              <a:spcPct val="0"/>
            </a:spcBef>
            <a:spcAft>
              <a:spcPct val="35000"/>
            </a:spcAft>
          </a:pPr>
          <a:r>
            <a:rPr lang="en-US" sz="1400" b="0" i="0" kern="1200" dirty="0" smtClean="0">
              <a:solidFill>
                <a:srgbClr val="01839D"/>
              </a:solidFill>
            </a:rPr>
            <a:t>Challenges facing transgender students</a:t>
          </a:r>
          <a:endParaRPr lang="en-US" sz="1400" kern="1200" dirty="0">
            <a:solidFill>
              <a:srgbClr val="01839D"/>
            </a:solidFill>
          </a:endParaRPr>
        </a:p>
        <a:p>
          <a:pPr lvl="0" algn="l" defTabSz="622300" rtl="0">
            <a:lnSpc>
              <a:spcPct val="90000"/>
            </a:lnSpc>
            <a:spcBef>
              <a:spcPct val="0"/>
            </a:spcBef>
            <a:spcAft>
              <a:spcPct val="35000"/>
            </a:spcAft>
          </a:pPr>
          <a:r>
            <a:rPr lang="en-US" sz="1400" b="0" i="0" kern="1200" dirty="0" smtClean="0">
              <a:solidFill>
                <a:srgbClr val="01839D"/>
              </a:solidFill>
            </a:rPr>
            <a:t>Current events regarding LGBTQ</a:t>
          </a:r>
          <a:endParaRPr lang="en-US" sz="1400" kern="1200" dirty="0">
            <a:solidFill>
              <a:srgbClr val="01839D"/>
            </a:solidFill>
          </a:endParaRPr>
        </a:p>
      </dsp:txBody>
      <dsp:txXfrm>
        <a:off x="1447485" y="593622"/>
        <a:ext cx="5492629" cy="803280"/>
      </dsp:txXfrm>
    </dsp:sp>
    <dsp:sp modelId="{7BA8AC6C-DD78-9349-9644-CA16355724C7}">
      <dsp:nvSpPr>
        <dsp:cNvPr id="0" name=""/>
        <dsp:cNvSpPr/>
      </dsp:nvSpPr>
      <dsp:spPr>
        <a:xfrm>
          <a:off x="1447485" y="1548475"/>
          <a:ext cx="5422141" cy="492921"/>
        </a:xfrm>
        <a:prstGeom prst="rect">
          <a:avLst/>
        </a:prstGeom>
        <a:solidFill>
          <a:srgbClr val="F8E71C"/>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rtl="0">
            <a:lnSpc>
              <a:spcPct val="90000"/>
            </a:lnSpc>
            <a:spcBef>
              <a:spcPct val="0"/>
            </a:spcBef>
            <a:spcAft>
              <a:spcPct val="35000"/>
            </a:spcAft>
          </a:pPr>
          <a:r>
            <a:rPr lang="en-US" sz="2200" b="0" i="0" kern="1200" dirty="0" smtClean="0">
              <a:solidFill>
                <a:srgbClr val="01839D"/>
              </a:solidFill>
            </a:rPr>
            <a:t>Sensitivity Training Modules</a:t>
          </a:r>
          <a:endParaRPr lang="en-US" sz="2200" kern="1200" dirty="0">
            <a:solidFill>
              <a:srgbClr val="01839D"/>
            </a:solidFill>
          </a:endParaRPr>
        </a:p>
      </dsp:txBody>
      <dsp:txXfrm>
        <a:off x="1447485" y="1548475"/>
        <a:ext cx="5422141" cy="492921"/>
      </dsp:txXfrm>
    </dsp:sp>
    <dsp:sp modelId="{028D176D-EEDF-D048-8DEC-E64ABAB81A6C}">
      <dsp:nvSpPr>
        <dsp:cNvPr id="0" name=""/>
        <dsp:cNvSpPr/>
      </dsp:nvSpPr>
      <dsp:spPr>
        <a:xfrm>
          <a:off x="1447485"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8B7465-B60E-5A4F-B711-36DA9501A763}">
      <dsp:nvSpPr>
        <dsp:cNvPr id="0" name=""/>
        <dsp:cNvSpPr/>
      </dsp:nvSpPr>
      <dsp:spPr>
        <a:xfrm>
          <a:off x="2209597"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1E2D1A-A2ED-B54A-A650-876CB150A763}">
      <dsp:nvSpPr>
        <dsp:cNvPr id="0" name=""/>
        <dsp:cNvSpPr/>
      </dsp:nvSpPr>
      <dsp:spPr>
        <a:xfrm>
          <a:off x="2972312"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F7C1B61-7ED5-1548-AE96-96B323791D69}">
      <dsp:nvSpPr>
        <dsp:cNvPr id="0" name=""/>
        <dsp:cNvSpPr/>
      </dsp:nvSpPr>
      <dsp:spPr>
        <a:xfrm>
          <a:off x="3734424"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B10B56-CCF0-554E-8127-A9F9D4F7D169}">
      <dsp:nvSpPr>
        <dsp:cNvPr id="0" name=""/>
        <dsp:cNvSpPr/>
      </dsp:nvSpPr>
      <dsp:spPr>
        <a:xfrm>
          <a:off x="4497138"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163364A-60B6-2C49-ADBD-140CB2E131C8}">
      <dsp:nvSpPr>
        <dsp:cNvPr id="0" name=""/>
        <dsp:cNvSpPr/>
      </dsp:nvSpPr>
      <dsp:spPr>
        <a:xfrm>
          <a:off x="5259250"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E6B1DB5-2947-A445-B0D8-3723C304AC3C}">
      <dsp:nvSpPr>
        <dsp:cNvPr id="0" name=""/>
        <dsp:cNvSpPr/>
      </dsp:nvSpPr>
      <dsp:spPr>
        <a:xfrm>
          <a:off x="6021965" y="2041397"/>
          <a:ext cx="1268781" cy="1004100"/>
        </a:xfrm>
        <a:prstGeom prst="chevron">
          <a:avLst>
            <a:gd name="adj" fmla="val 706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B87D30-6EE3-5A48-A4D8-D0B0951DA4B9}">
      <dsp:nvSpPr>
        <dsp:cNvPr id="0" name=""/>
        <dsp:cNvSpPr/>
      </dsp:nvSpPr>
      <dsp:spPr>
        <a:xfrm>
          <a:off x="1447485" y="2141807"/>
          <a:ext cx="5492629" cy="803280"/>
        </a:xfrm>
        <a:prstGeom prst="rect">
          <a:avLst/>
        </a:prstGeom>
        <a:solidFill>
          <a:srgbClr val="F8E71C"/>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rtl="0">
            <a:lnSpc>
              <a:spcPct val="90000"/>
            </a:lnSpc>
            <a:spcBef>
              <a:spcPct val="0"/>
            </a:spcBef>
            <a:spcAft>
              <a:spcPct val="35000"/>
            </a:spcAft>
          </a:pPr>
          <a:r>
            <a:rPr lang="en-US" sz="1400" b="0" i="0" kern="1200" smtClean="0">
              <a:solidFill>
                <a:srgbClr val="01839D"/>
              </a:solidFill>
            </a:rPr>
            <a:t>Safe Space Certification</a:t>
          </a:r>
          <a:endParaRPr lang="en-US" sz="1400" kern="1200">
            <a:solidFill>
              <a:srgbClr val="01839D"/>
            </a:solidFill>
          </a:endParaRPr>
        </a:p>
        <a:p>
          <a:pPr lvl="0" algn="l" defTabSz="622300" rtl="0">
            <a:lnSpc>
              <a:spcPct val="90000"/>
            </a:lnSpc>
            <a:spcBef>
              <a:spcPct val="0"/>
            </a:spcBef>
            <a:spcAft>
              <a:spcPct val="35000"/>
            </a:spcAft>
          </a:pPr>
          <a:r>
            <a:rPr lang="en-US" sz="1400" b="0" i="0" kern="1200" dirty="0" smtClean="0">
              <a:solidFill>
                <a:srgbClr val="01839D"/>
              </a:solidFill>
            </a:rPr>
            <a:t>Anti-Discrimination Policy</a:t>
          </a:r>
          <a:endParaRPr lang="en-US" sz="1400" kern="1200" dirty="0">
            <a:solidFill>
              <a:srgbClr val="01839D"/>
            </a:solidFill>
          </a:endParaRPr>
        </a:p>
      </dsp:txBody>
      <dsp:txXfrm>
        <a:off x="1447485" y="2141807"/>
        <a:ext cx="5492629" cy="803280"/>
      </dsp:txXfrm>
    </dsp:sp>
    <dsp:sp modelId="{7FBE56EA-D25C-CA41-8F00-33D78E93440C}">
      <dsp:nvSpPr>
        <dsp:cNvPr id="0" name=""/>
        <dsp:cNvSpPr/>
      </dsp:nvSpPr>
      <dsp:spPr>
        <a:xfrm>
          <a:off x="1447485" y="3096660"/>
          <a:ext cx="5422141" cy="492921"/>
        </a:xfrm>
        <a:prstGeom prst="rect">
          <a:avLst/>
        </a:prstGeom>
        <a:solidFill>
          <a:srgbClr val="F8E71C"/>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rtl="0">
            <a:lnSpc>
              <a:spcPct val="90000"/>
            </a:lnSpc>
            <a:spcBef>
              <a:spcPct val="0"/>
            </a:spcBef>
            <a:spcAft>
              <a:spcPct val="35000"/>
            </a:spcAft>
          </a:pPr>
          <a:r>
            <a:rPr lang="en-US" sz="2200" b="0" i="0" kern="1200" dirty="0" smtClean="0">
              <a:solidFill>
                <a:srgbClr val="01839D"/>
              </a:solidFill>
            </a:rPr>
            <a:t>Open Discussions</a:t>
          </a:r>
          <a:endParaRPr lang="en-US" sz="2200" kern="1200" dirty="0">
            <a:solidFill>
              <a:srgbClr val="01839D"/>
            </a:solidFill>
          </a:endParaRPr>
        </a:p>
      </dsp:txBody>
      <dsp:txXfrm>
        <a:off x="1447485" y="3096660"/>
        <a:ext cx="5422141" cy="492921"/>
      </dsp:txXfrm>
    </dsp:sp>
    <dsp:sp modelId="{EDAF1B6C-44BE-7444-AC9F-ECD777C1C076}">
      <dsp:nvSpPr>
        <dsp:cNvPr id="0" name=""/>
        <dsp:cNvSpPr/>
      </dsp:nvSpPr>
      <dsp:spPr>
        <a:xfrm>
          <a:off x="1447485"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4AB70A-C276-CC47-AF60-6786F55DF8B6}">
      <dsp:nvSpPr>
        <dsp:cNvPr id="0" name=""/>
        <dsp:cNvSpPr/>
      </dsp:nvSpPr>
      <dsp:spPr>
        <a:xfrm>
          <a:off x="2212609"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EF80A7F-EA5E-B34E-958C-1EA053EF4919}">
      <dsp:nvSpPr>
        <dsp:cNvPr id="0" name=""/>
        <dsp:cNvSpPr/>
      </dsp:nvSpPr>
      <dsp:spPr>
        <a:xfrm>
          <a:off x="2977734"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A31411-F0EF-D947-9696-FB46E383CD86}">
      <dsp:nvSpPr>
        <dsp:cNvPr id="0" name=""/>
        <dsp:cNvSpPr/>
      </dsp:nvSpPr>
      <dsp:spPr>
        <a:xfrm>
          <a:off x="3742858"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A3AD8A-275E-4243-A1EB-03849D0656B1}">
      <dsp:nvSpPr>
        <dsp:cNvPr id="0" name=""/>
        <dsp:cNvSpPr/>
      </dsp:nvSpPr>
      <dsp:spPr>
        <a:xfrm>
          <a:off x="4507983"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13685BF-2B9E-A34A-8384-EAF92C76934A}">
      <dsp:nvSpPr>
        <dsp:cNvPr id="0" name=""/>
        <dsp:cNvSpPr/>
      </dsp:nvSpPr>
      <dsp:spPr>
        <a:xfrm>
          <a:off x="5273107"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85C01D-E14B-3947-B6F7-BC62875A042F}">
      <dsp:nvSpPr>
        <dsp:cNvPr id="0" name=""/>
        <dsp:cNvSpPr/>
      </dsp:nvSpPr>
      <dsp:spPr>
        <a:xfrm>
          <a:off x="6038231" y="3589582"/>
          <a:ext cx="722952" cy="120492"/>
        </a:xfrm>
        <a:prstGeom prst="parallelogram">
          <a:avLst>
            <a:gd name="adj" fmla="val 1408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AD27E-F354-B64D-9A76-BBD16ADB488A}">
      <dsp:nvSpPr>
        <dsp:cNvPr id="0" name=""/>
        <dsp:cNvSpPr/>
      </dsp:nvSpPr>
      <dsp:spPr>
        <a:xfrm>
          <a:off x="3408239" y="0"/>
          <a:ext cx="5112359" cy="303192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endParaRPr lang="en-US" sz="1500" kern="1200" dirty="0">
            <a:solidFill>
              <a:schemeClr val="accent1"/>
            </a:solidFill>
          </a:endParaRPr>
        </a:p>
        <a:p>
          <a:pPr marL="114300" lvl="1" indent="-114300" algn="l" defTabSz="666750" rtl="0">
            <a:lnSpc>
              <a:spcPct val="90000"/>
            </a:lnSpc>
            <a:spcBef>
              <a:spcPct val="0"/>
            </a:spcBef>
            <a:spcAft>
              <a:spcPct val="15000"/>
            </a:spcAft>
            <a:buChar char="••"/>
          </a:pPr>
          <a:r>
            <a:rPr lang="en-US" sz="1500" b="0" i="0" kern="1200" dirty="0" smtClean="0">
              <a:solidFill>
                <a:schemeClr val="accent1"/>
              </a:solidFill>
            </a:rPr>
            <a:t>Add gender identity to let students know that the institutions accepts all people </a:t>
          </a:r>
          <a:endParaRPr lang="en-US" sz="1500" kern="1200" dirty="0">
            <a:solidFill>
              <a:schemeClr val="accent1"/>
            </a:solidFill>
          </a:endParaRPr>
        </a:p>
        <a:p>
          <a:pPr marL="114300" lvl="1" indent="-114300" algn="l" defTabSz="666750" rtl="0">
            <a:lnSpc>
              <a:spcPct val="90000"/>
            </a:lnSpc>
            <a:spcBef>
              <a:spcPct val="0"/>
            </a:spcBef>
            <a:spcAft>
              <a:spcPct val="15000"/>
            </a:spcAft>
            <a:buChar char="••"/>
          </a:pPr>
          <a:r>
            <a:rPr lang="en-US" sz="1500" b="0" i="0" kern="1200" dirty="0" smtClean="0">
              <a:solidFill>
                <a:schemeClr val="accent1"/>
              </a:solidFill>
            </a:rPr>
            <a:t>Address acts of harassment and discrimination (including anti-trans acts)</a:t>
          </a:r>
          <a:endParaRPr lang="en-US" sz="1500" kern="1200" dirty="0">
            <a:solidFill>
              <a:schemeClr val="accent1"/>
            </a:solidFill>
          </a:endParaRPr>
        </a:p>
        <a:p>
          <a:pPr marL="114300" lvl="1" indent="-114300" algn="l" defTabSz="666750" rtl="0">
            <a:lnSpc>
              <a:spcPct val="90000"/>
            </a:lnSpc>
            <a:spcBef>
              <a:spcPct val="0"/>
            </a:spcBef>
            <a:spcAft>
              <a:spcPct val="15000"/>
            </a:spcAft>
            <a:buChar char="••"/>
          </a:pPr>
          <a:r>
            <a:rPr lang="en-US" sz="1500" b="0" i="0" kern="1200" dirty="0" smtClean="0">
              <a:solidFill>
                <a:schemeClr val="accent1"/>
              </a:solidFill>
            </a:rPr>
            <a:t>Work with different campus departments (Student Activities, Greek Life, Athletics, etc.) to ensure that transgender students can participate in gender-specific activities</a:t>
          </a:r>
          <a:endParaRPr lang="en-US" sz="1500" kern="1200" dirty="0">
            <a:solidFill>
              <a:schemeClr val="accent1"/>
            </a:solidFill>
          </a:endParaRPr>
        </a:p>
      </dsp:txBody>
      <dsp:txXfrm>
        <a:off x="3408239" y="378990"/>
        <a:ext cx="3975388" cy="2273943"/>
      </dsp:txXfrm>
    </dsp:sp>
    <dsp:sp modelId="{159A0AC6-6F7E-0F4F-B60C-1228AE43E684}">
      <dsp:nvSpPr>
        <dsp:cNvPr id="0" name=""/>
        <dsp:cNvSpPr/>
      </dsp:nvSpPr>
      <dsp:spPr>
        <a:xfrm>
          <a:off x="0" y="0"/>
          <a:ext cx="3408239" cy="303192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chemeClr val="tx1"/>
              </a:solidFill>
            </a:rPr>
            <a:t>Nondiscrimination Policy</a:t>
          </a:r>
          <a:endParaRPr lang="en-US" sz="2400" u="sng" kern="1200" dirty="0">
            <a:solidFill>
              <a:schemeClr val="tx1"/>
            </a:solidFill>
          </a:endParaRPr>
        </a:p>
      </dsp:txBody>
      <dsp:txXfrm>
        <a:off x="148006" y="148006"/>
        <a:ext cx="3112227" cy="2735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DEC18-A030-4342-9C05-C1AFA6C203CE}">
      <dsp:nvSpPr>
        <dsp:cNvPr id="0" name=""/>
        <dsp:cNvSpPr/>
      </dsp:nvSpPr>
      <dsp:spPr>
        <a:xfrm>
          <a:off x="3373834" y="433"/>
          <a:ext cx="5060751" cy="16905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b="0" i="0" kern="1200" smtClean="0">
              <a:solidFill>
                <a:srgbClr val="006F85"/>
              </a:solidFill>
            </a:rPr>
            <a:t>Allow students to use name other than their legal name on records</a:t>
          </a: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smtClean="0">
              <a:solidFill>
                <a:srgbClr val="006F85"/>
              </a:solidFill>
            </a:rPr>
            <a:t>Enable students to change the gender marker on their records upon request</a:t>
          </a: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smtClean="0">
              <a:solidFill>
                <a:srgbClr val="006F85"/>
              </a:solidFill>
            </a:rPr>
            <a:t>Include student’s pronoun preferences on rosters to keep faculty informed</a:t>
          </a:r>
          <a:endParaRPr lang="en-US" sz="1400" kern="1200" dirty="0">
            <a:solidFill>
              <a:srgbClr val="006F85"/>
            </a:solidFill>
          </a:endParaRPr>
        </a:p>
      </dsp:txBody>
      <dsp:txXfrm>
        <a:off x="3373834" y="211749"/>
        <a:ext cx="4426803" cy="1267895"/>
      </dsp:txXfrm>
    </dsp:sp>
    <dsp:sp modelId="{EAFE0310-4F11-1345-9A90-D42AD5E475A9}">
      <dsp:nvSpPr>
        <dsp:cNvPr id="0" name=""/>
        <dsp:cNvSpPr/>
      </dsp:nvSpPr>
      <dsp:spPr>
        <a:xfrm>
          <a:off x="0" y="0"/>
          <a:ext cx="3373834" cy="169052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rgbClr val="FFFFFF"/>
              </a:solidFill>
            </a:rPr>
            <a:t>Campus records and documents</a:t>
          </a:r>
          <a:endParaRPr lang="en-US" sz="2400" u="sng" kern="1200" dirty="0">
            <a:solidFill>
              <a:srgbClr val="FFFFFF"/>
            </a:solidFill>
          </a:endParaRPr>
        </a:p>
      </dsp:txBody>
      <dsp:txXfrm>
        <a:off x="82525" y="82525"/>
        <a:ext cx="3208784" cy="1525477"/>
      </dsp:txXfrm>
    </dsp:sp>
    <dsp:sp modelId="{8839676E-5B65-7C4D-89D2-1C2F15B33787}">
      <dsp:nvSpPr>
        <dsp:cNvPr id="0" name=""/>
        <dsp:cNvSpPr/>
      </dsp:nvSpPr>
      <dsp:spPr>
        <a:xfrm>
          <a:off x="3373834" y="1860013"/>
          <a:ext cx="5060751" cy="16905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endParaRPr lang="en-US" sz="1600" kern="1200" dirty="0">
            <a:solidFill>
              <a:schemeClr val="accent1"/>
            </a:solidFill>
          </a:endParaRPr>
        </a:p>
        <a:p>
          <a:pPr marL="114300" lvl="1" indent="-114300" algn="l" defTabSz="622300" rtl="0">
            <a:lnSpc>
              <a:spcPct val="90000"/>
            </a:lnSpc>
            <a:spcBef>
              <a:spcPct val="0"/>
            </a:spcBef>
            <a:spcAft>
              <a:spcPct val="15000"/>
            </a:spcAft>
            <a:buChar char="••"/>
          </a:pPr>
          <a:endParaRPr lang="en-US" sz="1400" kern="1200" dirty="0">
            <a:solidFill>
              <a:schemeClr val="accent1"/>
            </a:solidFill>
          </a:endParaRPr>
        </a:p>
        <a:p>
          <a:pPr marL="114300" lvl="1" indent="-114300" algn="l" defTabSz="622300" rtl="0">
            <a:lnSpc>
              <a:spcPct val="90000"/>
            </a:lnSpc>
            <a:spcBef>
              <a:spcPct val="0"/>
            </a:spcBef>
            <a:spcAft>
              <a:spcPct val="15000"/>
            </a:spcAft>
            <a:buChar char="••"/>
          </a:pPr>
          <a:r>
            <a:rPr lang="en-US" sz="1400" b="0" i="0" kern="1200" smtClean="0">
              <a:solidFill>
                <a:schemeClr val="accent1"/>
              </a:solidFill>
            </a:rPr>
            <a:t>Offer inclusive options for gender identity </a:t>
          </a:r>
          <a:endParaRPr lang="en-US" sz="1400" kern="1200" dirty="0">
            <a:solidFill>
              <a:schemeClr val="accent1"/>
            </a:solidFill>
          </a:endParaRPr>
        </a:p>
      </dsp:txBody>
      <dsp:txXfrm>
        <a:off x="3373834" y="2071329"/>
        <a:ext cx="4426803" cy="1267895"/>
      </dsp:txXfrm>
    </dsp:sp>
    <dsp:sp modelId="{B673E562-44C8-5546-9681-C835529B0F31}">
      <dsp:nvSpPr>
        <dsp:cNvPr id="0" name=""/>
        <dsp:cNvSpPr/>
      </dsp:nvSpPr>
      <dsp:spPr>
        <a:xfrm>
          <a:off x="0" y="1860013"/>
          <a:ext cx="3373834" cy="169052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smtClean="0">
              <a:solidFill>
                <a:srgbClr val="FFFFFF"/>
              </a:solidFill>
            </a:rPr>
            <a:t>Official institution surveys and forms</a:t>
          </a:r>
          <a:endParaRPr lang="en-US" sz="2400" u="sng" kern="1200" dirty="0">
            <a:solidFill>
              <a:srgbClr val="FFFFFF"/>
            </a:solidFill>
          </a:endParaRPr>
        </a:p>
      </dsp:txBody>
      <dsp:txXfrm>
        <a:off x="82525" y="1942538"/>
        <a:ext cx="3208784" cy="1525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F051-A6E2-784D-AB10-9A74CD82EC1C}">
      <dsp:nvSpPr>
        <dsp:cNvPr id="0" name=""/>
        <dsp:cNvSpPr/>
      </dsp:nvSpPr>
      <dsp:spPr>
        <a:xfrm>
          <a:off x="3371142" y="451"/>
          <a:ext cx="5214720" cy="176186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dirty="0">
            <a:solidFill>
              <a:schemeClr val="accent1"/>
            </a:solidFill>
          </a:endParaRPr>
        </a:p>
        <a:p>
          <a:pPr marL="114300" lvl="1" indent="-114300" algn="l" defTabSz="533400" rtl="0">
            <a:lnSpc>
              <a:spcPct val="90000"/>
            </a:lnSpc>
            <a:spcBef>
              <a:spcPct val="0"/>
            </a:spcBef>
            <a:spcAft>
              <a:spcPct val="15000"/>
            </a:spcAft>
            <a:buChar char="••"/>
          </a:pPr>
          <a:r>
            <a:rPr lang="en-US" sz="1200" b="0" i="0" kern="1200" dirty="0" smtClean="0">
              <a:solidFill>
                <a:schemeClr val="accent1"/>
              </a:solidFill>
            </a:rPr>
            <a:t>Adapt  our housing intake forms to request additional information regarding special needs.  </a:t>
          </a:r>
          <a:endParaRPr lang="en-US" sz="1200" kern="1200" dirty="0">
            <a:solidFill>
              <a:schemeClr val="accent1"/>
            </a:solidFill>
          </a:endParaRPr>
        </a:p>
        <a:p>
          <a:pPr marL="114300" lvl="1" indent="-114300" algn="l" defTabSz="533400" rtl="0">
            <a:lnSpc>
              <a:spcPct val="90000"/>
            </a:lnSpc>
            <a:spcBef>
              <a:spcPct val="0"/>
            </a:spcBef>
            <a:spcAft>
              <a:spcPct val="15000"/>
            </a:spcAft>
            <a:buChar char="••"/>
          </a:pPr>
          <a:r>
            <a:rPr lang="en-US" sz="1200" b="0" i="0" kern="1200" dirty="0" smtClean="0">
              <a:solidFill>
                <a:schemeClr val="accent1"/>
              </a:solidFill>
            </a:rPr>
            <a:t>Establish an option for gender neutral housing where roommates are assigned regardless of biological gender, allowing residents to request roommates of any gender </a:t>
          </a:r>
          <a:endParaRPr lang="en-US" sz="1200" kern="1200" dirty="0">
            <a:solidFill>
              <a:schemeClr val="accent1"/>
            </a:solidFill>
          </a:endParaRPr>
        </a:p>
      </dsp:txBody>
      <dsp:txXfrm>
        <a:off x="3371142" y="220684"/>
        <a:ext cx="4554023" cy="1321395"/>
      </dsp:txXfrm>
    </dsp:sp>
    <dsp:sp modelId="{F4F1C179-3768-9446-ADC6-9AF7AA1E397D}">
      <dsp:nvSpPr>
        <dsp:cNvPr id="0" name=""/>
        <dsp:cNvSpPr/>
      </dsp:nvSpPr>
      <dsp:spPr>
        <a:xfrm>
          <a:off x="105337" y="69173"/>
          <a:ext cx="3265805" cy="1624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chemeClr val="tx1"/>
              </a:solidFill>
            </a:rPr>
            <a:t>Housing</a:t>
          </a:r>
          <a:endParaRPr lang="en-US" sz="2400" u="sng" kern="1200" dirty="0">
            <a:solidFill>
              <a:schemeClr val="tx1"/>
            </a:solidFill>
          </a:endParaRPr>
        </a:p>
      </dsp:txBody>
      <dsp:txXfrm>
        <a:off x="184635" y="148471"/>
        <a:ext cx="3107209" cy="1465821"/>
      </dsp:txXfrm>
    </dsp:sp>
    <dsp:sp modelId="{C2048C36-4F80-7043-A342-FD3E964701DE}">
      <dsp:nvSpPr>
        <dsp:cNvPr id="0" name=""/>
        <dsp:cNvSpPr/>
      </dsp:nvSpPr>
      <dsp:spPr>
        <a:xfrm>
          <a:off x="3438238" y="1938498"/>
          <a:ext cx="5214720" cy="176186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dirty="0">
            <a:solidFill>
              <a:srgbClr val="006F85"/>
            </a:solidFill>
          </a:endParaRPr>
        </a:p>
        <a:p>
          <a:pPr marL="114300" lvl="1" indent="-114300" algn="l" defTabSz="533400" rtl="0">
            <a:lnSpc>
              <a:spcPct val="90000"/>
            </a:lnSpc>
            <a:spcBef>
              <a:spcPct val="0"/>
            </a:spcBef>
            <a:spcAft>
              <a:spcPct val="15000"/>
            </a:spcAft>
            <a:buChar char="••"/>
          </a:pPr>
          <a:r>
            <a:rPr lang="en-US" sz="1200" b="0" i="0" kern="1200" smtClean="0">
              <a:solidFill>
                <a:srgbClr val="006F85"/>
              </a:solidFill>
            </a:rPr>
            <a:t>Offer lockable, single user changing and shower rooms in campus recreations centers and athletic facilities</a:t>
          </a:r>
          <a:endParaRPr lang="en-US" sz="1200" kern="1200" dirty="0">
            <a:solidFill>
              <a:srgbClr val="006F85"/>
            </a:solidFill>
          </a:endParaRPr>
        </a:p>
        <a:p>
          <a:pPr marL="114300" lvl="1" indent="-114300" algn="l" defTabSz="533400" rtl="0">
            <a:lnSpc>
              <a:spcPct val="90000"/>
            </a:lnSpc>
            <a:spcBef>
              <a:spcPct val="0"/>
            </a:spcBef>
            <a:spcAft>
              <a:spcPct val="15000"/>
            </a:spcAft>
            <a:buChar char="••"/>
          </a:pPr>
          <a:r>
            <a:rPr lang="en-US" sz="1200" b="0" i="0" kern="1200" dirty="0" smtClean="0">
              <a:solidFill>
                <a:srgbClr val="006F85"/>
              </a:solidFill>
            </a:rPr>
            <a:t>Aim to have at least one gender-neutral restroom  in every building </a:t>
          </a:r>
          <a:endParaRPr lang="en-US" sz="1200" kern="1200" dirty="0">
            <a:solidFill>
              <a:srgbClr val="006F85"/>
            </a:solidFill>
          </a:endParaRPr>
        </a:p>
        <a:p>
          <a:pPr marL="114300" lvl="1" indent="-114300" algn="l" defTabSz="533400" rtl="0">
            <a:lnSpc>
              <a:spcPct val="90000"/>
            </a:lnSpc>
            <a:spcBef>
              <a:spcPct val="0"/>
            </a:spcBef>
            <a:spcAft>
              <a:spcPct val="15000"/>
            </a:spcAft>
            <a:buChar char="••"/>
          </a:pPr>
          <a:r>
            <a:rPr lang="en-US" sz="1200" b="0" i="0" kern="1200" dirty="0" smtClean="0">
              <a:solidFill>
                <a:srgbClr val="006F85"/>
              </a:solidFill>
            </a:rPr>
            <a:t>Create an online map listing all gender-neutral restrooms on campus</a:t>
          </a:r>
          <a:endParaRPr lang="en-US" sz="1200" kern="1200" dirty="0">
            <a:solidFill>
              <a:srgbClr val="006F85"/>
            </a:solidFill>
          </a:endParaRPr>
        </a:p>
      </dsp:txBody>
      <dsp:txXfrm>
        <a:off x="3438238" y="2158731"/>
        <a:ext cx="4554023" cy="1321395"/>
      </dsp:txXfrm>
    </dsp:sp>
    <dsp:sp modelId="{8CA33D38-D2E7-C747-B313-277886452A8F}">
      <dsp:nvSpPr>
        <dsp:cNvPr id="0" name=""/>
        <dsp:cNvSpPr/>
      </dsp:nvSpPr>
      <dsp:spPr>
        <a:xfrm>
          <a:off x="38241" y="2022451"/>
          <a:ext cx="3399997" cy="159395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rgbClr val="FFFFFF"/>
              </a:solidFill>
            </a:rPr>
            <a:t>Locker Rooms &amp; Bathrooms</a:t>
          </a:r>
          <a:endParaRPr lang="en-US" sz="2400" u="sng" kern="1200" dirty="0">
            <a:solidFill>
              <a:srgbClr val="FFFFFF"/>
            </a:solidFill>
          </a:endParaRPr>
        </a:p>
      </dsp:txBody>
      <dsp:txXfrm>
        <a:off x="116051" y="2100261"/>
        <a:ext cx="3244377" cy="1438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2B632-D56B-E644-8D93-B26EB666F041}">
      <dsp:nvSpPr>
        <dsp:cNvPr id="0" name=""/>
        <dsp:cNvSpPr/>
      </dsp:nvSpPr>
      <dsp:spPr>
        <a:xfrm>
          <a:off x="3408239" y="384"/>
          <a:ext cx="5112359" cy="15000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endParaRPr lang="en-US" sz="1500" kern="1200" dirty="0">
            <a:solidFill>
              <a:schemeClr val="accent1"/>
            </a:solidFill>
          </a:endParaRPr>
        </a:p>
        <a:p>
          <a:pPr marL="114300" lvl="1" indent="-114300" algn="l" defTabSz="666750" rtl="0">
            <a:lnSpc>
              <a:spcPct val="90000"/>
            </a:lnSpc>
            <a:spcBef>
              <a:spcPct val="0"/>
            </a:spcBef>
            <a:spcAft>
              <a:spcPct val="15000"/>
            </a:spcAft>
            <a:buChar char="••"/>
          </a:pPr>
          <a:r>
            <a:rPr lang="en-US" sz="1500" b="0" i="0" kern="1200" dirty="0" smtClean="0">
              <a:solidFill>
                <a:schemeClr val="accent1"/>
              </a:solidFill>
            </a:rPr>
            <a:t>Offer Safe Space training to students, faculties, and staffs to cultivate a more inclusive and accepting campus climate through education. </a:t>
          </a:r>
          <a:endParaRPr lang="en-US" sz="1500" kern="1200" dirty="0">
            <a:solidFill>
              <a:schemeClr val="accent1"/>
            </a:solidFill>
          </a:endParaRPr>
        </a:p>
      </dsp:txBody>
      <dsp:txXfrm>
        <a:off x="3408239" y="187892"/>
        <a:ext cx="4549836" cy="1125046"/>
      </dsp:txXfrm>
    </dsp:sp>
    <dsp:sp modelId="{76C60220-1ED2-204E-A90E-90EECDBAD27A}">
      <dsp:nvSpPr>
        <dsp:cNvPr id="0" name=""/>
        <dsp:cNvSpPr/>
      </dsp:nvSpPr>
      <dsp:spPr>
        <a:xfrm>
          <a:off x="0" y="384"/>
          <a:ext cx="3408239" cy="15000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chemeClr val="tx1"/>
              </a:solidFill>
            </a:rPr>
            <a:t>Safe Space Campaigns</a:t>
          </a:r>
          <a:endParaRPr lang="en-US" sz="2400" u="sng" kern="1200" dirty="0">
            <a:solidFill>
              <a:schemeClr val="tx1"/>
            </a:solidFill>
          </a:endParaRPr>
        </a:p>
      </dsp:txBody>
      <dsp:txXfrm>
        <a:off x="73227" y="73611"/>
        <a:ext cx="3261785" cy="1353608"/>
      </dsp:txXfrm>
    </dsp:sp>
    <dsp:sp modelId="{B48221BE-044B-0144-8208-6A39F97AE9F8}">
      <dsp:nvSpPr>
        <dsp:cNvPr id="0" name=""/>
        <dsp:cNvSpPr/>
      </dsp:nvSpPr>
      <dsp:spPr>
        <a:xfrm>
          <a:off x="3408239" y="1650453"/>
          <a:ext cx="5112359" cy="15000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US" sz="1500" b="0" i="0" kern="1200" dirty="0" smtClean="0">
              <a:solidFill>
                <a:srgbClr val="006F85"/>
              </a:solidFill>
            </a:rPr>
            <a:t>Hire, train, and maintain trans-knowledgeable staffs members and have them easily identified so a transgender student can request these providers</a:t>
          </a:r>
          <a:endParaRPr lang="en-US" sz="1500" kern="1200" dirty="0">
            <a:solidFill>
              <a:srgbClr val="006F85"/>
            </a:solidFill>
          </a:endParaRPr>
        </a:p>
        <a:p>
          <a:pPr marL="114300" lvl="1" indent="-114300" algn="l" defTabSz="666750" rtl="0">
            <a:lnSpc>
              <a:spcPct val="90000"/>
            </a:lnSpc>
            <a:spcBef>
              <a:spcPct val="0"/>
            </a:spcBef>
            <a:spcAft>
              <a:spcPct val="15000"/>
            </a:spcAft>
            <a:buChar char="••"/>
          </a:pPr>
          <a:r>
            <a:rPr lang="en-US" sz="1500" b="0" i="0" kern="1200" dirty="0" smtClean="0">
              <a:solidFill>
                <a:srgbClr val="006F85"/>
              </a:solidFill>
            </a:rPr>
            <a:t>Cover hormones and gender-affirming surgeries for transitions students under student health insurance</a:t>
          </a:r>
          <a:endParaRPr lang="en-US" sz="1500" kern="1200" dirty="0">
            <a:solidFill>
              <a:srgbClr val="006F85"/>
            </a:solidFill>
          </a:endParaRPr>
        </a:p>
      </dsp:txBody>
      <dsp:txXfrm>
        <a:off x="3408239" y="1837961"/>
        <a:ext cx="4549836" cy="1125046"/>
      </dsp:txXfrm>
    </dsp:sp>
    <dsp:sp modelId="{84FC0550-EFD7-2840-9747-D55FC22BAA09}">
      <dsp:nvSpPr>
        <dsp:cNvPr id="0" name=""/>
        <dsp:cNvSpPr/>
      </dsp:nvSpPr>
      <dsp:spPr>
        <a:xfrm>
          <a:off x="0" y="1650453"/>
          <a:ext cx="3408239" cy="15000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rgbClr val="FFFFFF"/>
              </a:solidFill>
            </a:rPr>
            <a:t>Health services</a:t>
          </a:r>
          <a:endParaRPr lang="en-US" sz="2400" u="sng" kern="1200" dirty="0">
            <a:solidFill>
              <a:srgbClr val="FFFFFF"/>
            </a:solidFill>
          </a:endParaRPr>
        </a:p>
      </dsp:txBody>
      <dsp:txXfrm>
        <a:off x="73227" y="1723680"/>
        <a:ext cx="3261785" cy="1353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2273-F5BD-A441-8189-0F8B90732C16}">
      <dsp:nvSpPr>
        <dsp:cNvPr id="0" name=""/>
        <dsp:cNvSpPr/>
      </dsp:nvSpPr>
      <dsp:spPr>
        <a:xfrm>
          <a:off x="3408239" y="427"/>
          <a:ext cx="5112359" cy="16661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US" sz="1400" b="0" i="0" kern="1200" dirty="0" smtClean="0">
              <a:solidFill>
                <a:srgbClr val="006F85"/>
              </a:solidFill>
            </a:rPr>
            <a:t>Hire, train, and maintain trans-knowledgeable staffs members</a:t>
          </a: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dirty="0" smtClean="0">
              <a:solidFill>
                <a:srgbClr val="006F85"/>
              </a:solidFill>
            </a:rPr>
            <a:t>Offer a support group for </a:t>
          </a:r>
          <a:r>
            <a:rPr lang="en-US" sz="1400" b="0" i="0" kern="1200" dirty="0" err="1" smtClean="0">
              <a:solidFill>
                <a:srgbClr val="006F85"/>
              </a:solidFill>
            </a:rPr>
            <a:t>tran</a:t>
          </a:r>
          <a:r>
            <a:rPr lang="en-US" sz="1400" b="0" i="0" kern="1200" dirty="0" smtClean="0">
              <a:solidFill>
                <a:srgbClr val="006F85"/>
              </a:solidFill>
            </a:rPr>
            <a:t> and gender-nonconforming students</a:t>
          </a: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dirty="0" smtClean="0">
              <a:solidFill>
                <a:srgbClr val="006F85"/>
              </a:solidFill>
            </a:rPr>
            <a:t>Cover the requisite therapy for students who are transitioning under student health insurance</a:t>
          </a:r>
          <a:endParaRPr lang="en-US" sz="1400" kern="1200" dirty="0">
            <a:solidFill>
              <a:srgbClr val="006F85"/>
            </a:solidFill>
          </a:endParaRPr>
        </a:p>
      </dsp:txBody>
      <dsp:txXfrm>
        <a:off x="3408239" y="208698"/>
        <a:ext cx="4487548" cy="1249623"/>
      </dsp:txXfrm>
    </dsp:sp>
    <dsp:sp modelId="{11969376-863A-3F44-A044-EE22B5AC6CA8}">
      <dsp:nvSpPr>
        <dsp:cNvPr id="0" name=""/>
        <dsp:cNvSpPr/>
      </dsp:nvSpPr>
      <dsp:spPr>
        <a:xfrm>
          <a:off x="0" y="427"/>
          <a:ext cx="3408239" cy="166616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chemeClr val="tx1"/>
              </a:solidFill>
            </a:rPr>
            <a:t>Counseling services</a:t>
          </a:r>
          <a:endParaRPr lang="en-US" sz="2400" u="sng" kern="1200" dirty="0">
            <a:solidFill>
              <a:schemeClr val="tx1"/>
            </a:solidFill>
          </a:endParaRPr>
        </a:p>
      </dsp:txBody>
      <dsp:txXfrm>
        <a:off x="81335" y="81762"/>
        <a:ext cx="3245569" cy="1503494"/>
      </dsp:txXfrm>
    </dsp:sp>
    <dsp:sp modelId="{0B871E0E-6A06-E844-8CA7-197748B4B1D4}">
      <dsp:nvSpPr>
        <dsp:cNvPr id="0" name=""/>
        <dsp:cNvSpPr/>
      </dsp:nvSpPr>
      <dsp:spPr>
        <a:xfrm>
          <a:off x="3408239" y="1833207"/>
          <a:ext cx="5112359" cy="16661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dirty="0" smtClean="0">
              <a:solidFill>
                <a:srgbClr val="006F85"/>
              </a:solidFill>
            </a:rPr>
            <a:t>Sponsor regular transgender-specific programs and events </a:t>
          </a:r>
          <a:endParaRPr lang="en-US" sz="1400" kern="1200" dirty="0">
            <a:solidFill>
              <a:srgbClr val="006F85"/>
            </a:solidFill>
          </a:endParaRPr>
        </a:p>
        <a:p>
          <a:pPr marL="114300" lvl="1" indent="-114300" algn="l" defTabSz="622300" rtl="0">
            <a:lnSpc>
              <a:spcPct val="90000"/>
            </a:lnSpc>
            <a:spcBef>
              <a:spcPct val="0"/>
            </a:spcBef>
            <a:spcAft>
              <a:spcPct val="15000"/>
            </a:spcAft>
            <a:buChar char="••"/>
          </a:pPr>
          <a:r>
            <a:rPr lang="en-US" sz="1400" b="0" i="0" kern="1200" dirty="0" smtClean="0">
              <a:solidFill>
                <a:srgbClr val="006F85"/>
              </a:solidFill>
            </a:rPr>
            <a:t>Celebrate LGBT Pride Week and awareness month</a:t>
          </a:r>
          <a:endParaRPr lang="en-US" sz="1400" kern="1200" dirty="0">
            <a:solidFill>
              <a:srgbClr val="006F85"/>
            </a:solidFill>
          </a:endParaRPr>
        </a:p>
      </dsp:txBody>
      <dsp:txXfrm>
        <a:off x="3408239" y="2041478"/>
        <a:ext cx="4487548" cy="1249623"/>
      </dsp:txXfrm>
    </dsp:sp>
    <dsp:sp modelId="{7D471E55-135A-9A47-9C78-67535C34A39B}">
      <dsp:nvSpPr>
        <dsp:cNvPr id="0" name=""/>
        <dsp:cNvSpPr/>
      </dsp:nvSpPr>
      <dsp:spPr>
        <a:xfrm>
          <a:off x="0" y="1833207"/>
          <a:ext cx="3408239" cy="166616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i="0" u="sng" kern="1200" dirty="0" smtClean="0">
              <a:solidFill>
                <a:srgbClr val="FFFFFF"/>
              </a:solidFill>
            </a:rPr>
            <a:t>Advocacy in Action</a:t>
          </a:r>
          <a:endParaRPr lang="en-US" sz="2400" u="sng" kern="1200" dirty="0">
            <a:solidFill>
              <a:srgbClr val="FFFFFF"/>
            </a:solidFill>
          </a:endParaRPr>
        </a:p>
      </dsp:txBody>
      <dsp:txXfrm>
        <a:off x="81335" y="1914542"/>
        <a:ext cx="3245569" cy="15034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2258207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u="sng"/>
              <a:t>Support Services</a:t>
            </a:r>
            <a:r>
              <a:rPr lang="en"/>
              <a:t> - Transgender students are generally lumped in services for LGB students → Problem: LGB identity issues are generally related to sexual orientation, as opposed to gender identity, the support in place may be insufficiently prepared to address the issues they frequently encounter.</a:t>
            </a:r>
          </a:p>
          <a:p>
            <a:pPr marL="457200" lvl="0" indent="-228600" rtl="0">
              <a:spcBef>
                <a:spcPts val="0"/>
              </a:spcBef>
              <a:buChar char="●"/>
            </a:pPr>
            <a:r>
              <a:rPr lang="en" u="sng"/>
              <a:t>Inclusive Policies</a:t>
            </a:r>
            <a:r>
              <a:rPr lang="en"/>
              <a:t> - Similarly, campus nondiscrimination policies typically protect students based upon sex and sexual orientation, but the rights of TG students are not necessarily covered under these policies.  Language to include gender identity in nondiscrimination policies would assist in protecting the TG population.</a:t>
            </a:r>
          </a:p>
          <a:p>
            <a:pPr marL="457200" lvl="0" indent="-298450" rtl="0">
              <a:lnSpc>
                <a:spcPct val="115000"/>
              </a:lnSpc>
              <a:spcBef>
                <a:spcPts val="0"/>
              </a:spcBef>
              <a:buSzPct val="100000"/>
              <a:buChar char="●"/>
            </a:pPr>
            <a:r>
              <a:rPr lang="en" u="sng"/>
              <a:t>Counseling and Health Care</a:t>
            </a:r>
            <a:r>
              <a:rPr lang="en"/>
              <a:t> – Among the barriers for TG students seeking these services are professionals that are unable to provide the support or to adequately address the needs.</a:t>
            </a:r>
          </a:p>
          <a:p>
            <a:pPr marL="914400" lvl="1" indent="-298450" rtl="0">
              <a:lnSpc>
                <a:spcPct val="115000"/>
              </a:lnSpc>
              <a:spcBef>
                <a:spcPts val="0"/>
              </a:spcBef>
              <a:buSzPct val="100000"/>
              <a:buChar char="○"/>
            </a:pPr>
            <a:r>
              <a:rPr lang="en"/>
              <a:t>Counseling (for support, not mental illness) – can be essential due to challenges with being TG that lead to violence, stress, depression, substance abuse, and self-harm.</a:t>
            </a:r>
          </a:p>
          <a:p>
            <a:pPr marL="914400" lvl="1" indent="-298450" rtl="0">
              <a:lnSpc>
                <a:spcPct val="115000"/>
              </a:lnSpc>
              <a:spcBef>
                <a:spcPts val="0"/>
              </a:spcBef>
              <a:buSzPct val="100000"/>
              <a:buChar char="○"/>
            </a:pPr>
            <a:r>
              <a:rPr lang="en"/>
              <a:t>Health Care – TG students interviewed felt that they often had to educate providers on their health related issues and coverage is frequently insufficient.  Providers must realize that a patient’s biological makeup and not physical appearance will dictate the services needed.  Health insurance plans must be more inclusive to include more services and providers need additional training and resources on TG related health issues.</a:t>
            </a:r>
          </a:p>
          <a:p>
            <a:pPr marL="457200" lvl="0" indent="-298450" rtl="0">
              <a:lnSpc>
                <a:spcPct val="115000"/>
              </a:lnSpc>
              <a:spcBef>
                <a:spcPts val="0"/>
              </a:spcBef>
              <a:buSzPct val="100000"/>
              <a:buChar char="●"/>
            </a:pPr>
            <a:r>
              <a:rPr lang="en" u="sng"/>
              <a:t>College Records and Documents</a:t>
            </a:r>
            <a:r>
              <a:rPr lang="en"/>
              <a:t> – Students who decide to transition to the opposite gender usually desire to have their name changed on official records and documents.  Procedures and policies for doing so vary greatly from institution to institution and state to state, and are sometimes altogether non-existent. Accurate records may also prevent discrimination when applying for a job, graduate school, or any other time a college document must be provided.  </a:t>
            </a:r>
          </a:p>
          <a:p>
            <a:pPr marL="457200" lvl="0" indent="-298450" rtl="0">
              <a:lnSpc>
                <a:spcPct val="115000"/>
              </a:lnSpc>
              <a:spcBef>
                <a:spcPts val="0"/>
              </a:spcBef>
              <a:buSzPct val="100000"/>
              <a:buChar char="●"/>
            </a:pPr>
            <a:r>
              <a:rPr lang="en" u="sng"/>
              <a:t>Campus Housing</a:t>
            </a:r>
            <a:r>
              <a:rPr lang="en"/>
              <a:t> – Traditional procedures for assigning rooms based upon gender fail to take into account the complexities and issues that are faced by the TG population, especially those students that are transitioning.  </a:t>
            </a:r>
          </a:p>
          <a:p>
            <a:pPr marL="457200" lvl="0" indent="-298450" rtl="0">
              <a:lnSpc>
                <a:spcPct val="115000"/>
              </a:lnSpc>
              <a:spcBef>
                <a:spcPts val="0"/>
              </a:spcBef>
              <a:buSzPct val="100000"/>
              <a:buChar char="●"/>
            </a:pPr>
            <a:r>
              <a:rPr lang="en" u="sng"/>
              <a:t>Bathrooms &amp; Locker Rooms</a:t>
            </a:r>
            <a:r>
              <a:rPr lang="en"/>
              <a:t> – Anecdotal and research evidence suggests that TG people are often faced with verbal and physical assaults, and at times arrested by police, when using gender specific facilities.  As a result, some TG’s travel long distances out of the way for gender neutral facilities.  In the case of locker rooms, this may discourage TG’s from engaging in physical activity, at a detriment to their health and well-being.  Creating private and secure gender-neutral bathrooms and locker rooms that are readily accessible is the best way to address this issue.</a:t>
            </a:r>
          </a:p>
          <a:p>
            <a:pPr lvl="0" rtl="0">
              <a:lnSpc>
                <a:spcPct val="115000"/>
              </a:lnSpc>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a:solidFill>
                  <a:srgbClr val="333333"/>
                </a:solidFill>
                <a:highlight>
                  <a:srgbClr val="FFFFFF"/>
                </a:highlight>
              </a:rPr>
              <a:t>Colleges across the nation have recognized that accommodating transgender students needs to be addressed. Many already have accommodations for transgender students in place. Others are coming up with plans that would work on their campus. The video follows SUNY SA and its efforts to create an transgender-student-friendly environment.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0"/>
              </a:spcBef>
              <a:buSzPct val="91666"/>
              <a:buAutoNum type="arabicPeriod"/>
            </a:pPr>
            <a:r>
              <a:rPr lang="en" sz="1150" dirty="0"/>
              <a:t>Policy includes any official policies and procedures within the college’s administration, including nondiscrimination policy, name and gender change procedures, and institution form policy</a:t>
            </a:r>
            <a:r>
              <a:rPr lang="en" sz="1150" dirty="0" smtClean="0"/>
              <a:t>.</a:t>
            </a:r>
            <a:endParaRPr sz="1150" dirty="0"/>
          </a:p>
          <a:p>
            <a:pPr marL="457200" lvl="0" indent="-301625" rtl="0">
              <a:spcBef>
                <a:spcPts val="0"/>
              </a:spcBef>
              <a:buSzPct val="95833"/>
              <a:buAutoNum type="arabicPeriod"/>
            </a:pPr>
            <a:r>
              <a:rPr lang="en" sz="1150" dirty="0"/>
              <a:t>Gender Neutral Accommodations include gender neutral bathrooms, locker rooms, and housing options. The end goal will be to have at least one gender neutral bathroom in every building on campus, to provide a gender neutral locker room, and have the option of gender neutral housing options. </a:t>
            </a:r>
            <a:endParaRPr sz="1150" dirty="0"/>
          </a:p>
          <a:p>
            <a:pPr marL="457200" lvl="0" indent="-301625" rtl="0">
              <a:spcBef>
                <a:spcPts val="0"/>
              </a:spcBef>
              <a:buSzPct val="95833"/>
              <a:buAutoNum type="arabicPeriod"/>
            </a:pPr>
            <a:r>
              <a:rPr lang="en" sz="1150" dirty="0"/>
              <a:t>Advocacy is a public way of showing that the college truly cares about being inclusive to all students. We will sponsor regular transgender-specific programs and include transgender-related events during LGBT pride weeks and awareness months. We will also work with Student Activities, Greek Life, Athletics, and other campus departments to develop policies that ensure that transgender students can be part of gender-specific student groups, fraternities and sororities, and sports teams</a:t>
            </a:r>
            <a:r>
              <a:rPr lang="en" sz="1150" dirty="0" smtClean="0"/>
              <a:t>.</a:t>
            </a:r>
            <a:endParaRPr lang="en-US" sz="1150" dirty="0" smtClean="0"/>
          </a:p>
          <a:p>
            <a:pPr marL="155575" marR="0" lvl="0" indent="0" algn="l" defTabSz="457200" rtl="0" eaLnBrk="1" fontAlgn="auto" latinLnBrk="0" hangingPunct="1">
              <a:lnSpc>
                <a:spcPct val="100000"/>
              </a:lnSpc>
              <a:spcBef>
                <a:spcPts val="0"/>
              </a:spcBef>
              <a:spcAft>
                <a:spcPts val="0"/>
              </a:spcAft>
              <a:buClrTx/>
              <a:buSzPct val="95833"/>
              <a:buFontTx/>
              <a:buNone/>
              <a:tabLst/>
              <a:defRPr/>
            </a:pPr>
            <a:r>
              <a:rPr lang="en" sz="1200" dirty="0" smtClean="0"/>
              <a:t>We are truly committed to changing the campus culture to be a culture of inclusivity and acceptance. At Centrist College, we believe that all students should have the opportunity to express themselves and feel safe in this learning environment. We believe that taking action now can cultivate and expand an already great campus community!</a:t>
            </a:r>
          </a:p>
          <a:p>
            <a:pPr marL="155575" lvl="0" indent="0" rtl="0">
              <a:spcBef>
                <a:spcPts val="0"/>
              </a:spcBef>
              <a:buSzPct val="95833"/>
              <a:buNone/>
            </a:pPr>
            <a:endParaRPr sz="115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1625" rtl="0">
              <a:spcBef>
                <a:spcPts val="0"/>
              </a:spcBef>
              <a:buSzPct val="95833"/>
              <a:buAutoNum type="arabicPeriod"/>
            </a:pPr>
            <a:r>
              <a:rPr lang="en" sz="1150">
                <a:highlight>
                  <a:srgbClr val="F2F4F9"/>
                </a:highlight>
              </a:rPr>
              <a:t>Adding gender identity to the college’s nondiscrimination policy lets students know that the institution accepts all people regardless of how they identify on applications and other documents submitted to the college. </a:t>
            </a:r>
          </a:p>
          <a:p>
            <a:pPr marL="457200" lvl="0" indent="-301625" rtl="0">
              <a:spcBef>
                <a:spcPts val="0"/>
              </a:spcBef>
              <a:buSzPct val="95833"/>
              <a:buAutoNum type="arabicPeriod"/>
            </a:pPr>
            <a:r>
              <a:rPr lang="en" sz="1150">
                <a:highlight>
                  <a:srgbClr val="F2F4F9"/>
                </a:highlight>
              </a:rPr>
              <a:t>work with Student Activities, Greek Life, Athletics, and other campus departments to develop policies that ensure that transgender students can be part of gender-specific student groups, fraternities and sororities, and sports teams.</a:t>
            </a: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50">
              <a:highlight>
                <a:srgbClr val="F2F4F9"/>
              </a:highlight>
            </a:endParaRPr>
          </a:p>
          <a:p>
            <a:pPr marL="457200" lvl="0" indent="-301625" rtl="0">
              <a:spcBef>
                <a:spcPts val="0"/>
              </a:spcBef>
              <a:buSzPct val="95833"/>
              <a:buAutoNum type="arabicPeriod"/>
            </a:pPr>
            <a:r>
              <a:rPr lang="en" sz="1150">
                <a:highlight>
                  <a:srgbClr val="F2F4F9"/>
                </a:highlight>
              </a:rPr>
              <a:t>Software should allow students to use a name other than their legal name on their campus records, including campus ID cards and diploma, if possible. Students should also be able to change the gender marker on their records at their request. This should also include student’s pronoun preferences for course rosters in order to keep faculty informed. The information about these processes of changing names and gender should be easily accessible to students.</a:t>
            </a:r>
          </a:p>
          <a:p>
            <a:pPr marL="457200" lvl="0" indent="-301625" rtl="0">
              <a:spcBef>
                <a:spcPts val="0"/>
              </a:spcBef>
              <a:buSzPct val="95833"/>
              <a:buAutoNum type="arabicPeriod"/>
            </a:pPr>
            <a:r>
              <a:rPr lang="en" sz="1150">
                <a:highlight>
                  <a:srgbClr val="F2F4F9"/>
                </a:highlight>
              </a:rPr>
              <a:t>Any official college survey or form distributed to students and employees should have very inclusive options for gender identity. Preferably, students would be able to self-identify on forms. Additionally, any form or survey that does not necessarily need to know sex or gender identity should not ask about it.</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1625" rtl="0">
              <a:spcBef>
                <a:spcPts val="0"/>
              </a:spcBef>
              <a:buSzPct val="95833"/>
            </a:pPr>
            <a:r>
              <a:rPr lang="en" sz="1150">
                <a:highlight>
                  <a:srgbClr val="F2F4F9"/>
                </a:highlight>
              </a:rPr>
              <a:t>Safe Space was created to develop, enhance and maintain environments in workplaces, schools and other social settings that are culturally competent and supportive to LGBTQ (lesbian, gay, bisexual, transgender and queer/questioning) individuals, as well as straight, cisgender people who care about diversity, equality and inclusion. Utilizing this training Centrist College could start cultivating a more inclusive and accepting campus climate through educational programming. It also allows students to easily recognize faculty and staff that are welcoming to all students with the display of the Safe Space symbol on office and class doors.</a:t>
            </a:r>
          </a:p>
          <a:p>
            <a:pPr lvl="0" rtl="0">
              <a:spcBef>
                <a:spcPts val="0"/>
              </a:spcBef>
              <a:buNone/>
            </a:pPr>
            <a:endParaRPr sz="1150">
              <a:highlight>
                <a:srgbClr val="F2F4F9"/>
              </a:highlight>
            </a:endParaRPr>
          </a:p>
          <a:p>
            <a:pPr lvl="0" rtl="0">
              <a:spcBef>
                <a:spcPts val="0"/>
              </a:spcBef>
              <a:buNone/>
            </a:pPr>
            <a:endParaRPr sz="1150">
              <a:highlight>
                <a:srgbClr val="F2F4F9"/>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50">
              <a:highlight>
                <a:srgbClr val="F2F4F9"/>
              </a:highlight>
            </a:endParaRPr>
          </a:p>
          <a:p>
            <a:pPr marL="457200" lvl="0" indent="-301625" rtl="0">
              <a:spcBef>
                <a:spcPts val="0"/>
              </a:spcBef>
              <a:buSzPct val="95833"/>
            </a:pPr>
            <a:r>
              <a:rPr lang="en" sz="1150">
                <a:highlight>
                  <a:srgbClr val="F2F4F9"/>
                </a:highlight>
              </a:rPr>
              <a:t>Advocacy is a public way of showing that the college truly cares about being inclusive to all students. We will sponsor regular transgender-specific programs and include transgender-related events during LGBT pride weeks and awareness months. We will also work with Student Activities, Greek Life, Athletics, and other campus departments to develop policies that ensure that transgender students can be part of gender-specific student groups, fraternities and sororities, and sports teams.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
              <a:t>2015 was a big year in terms of student voice on college campuses. The University of Missouri is where the racial tension led to students taking a stance at the University and calling for change. Yale joined in the conversation and supported the University of Missouri’s lead. Students held the University accountable and caused change to happen. </a:t>
            </a:r>
          </a:p>
          <a:p>
            <a:pPr marL="457200" lvl="0" indent="-228600" rtl="0">
              <a:spcBef>
                <a:spcPts val="0"/>
              </a:spcBef>
              <a:buAutoNum type="arabicPeriod"/>
            </a:pPr>
            <a:r>
              <a:rPr lang="en"/>
              <a:t>Recently, there has been a rising concern for the needs of transgender students on college campuses. Many policies are being developed and there has been a rising transgender population in higher education as a whole. </a:t>
            </a:r>
          </a:p>
          <a:p>
            <a:pPr marL="457200" lvl="0" indent="-228600" rtl="0">
              <a:spcBef>
                <a:spcPts val="0"/>
              </a:spcBef>
              <a:buAutoNum type="arabicPeriod"/>
            </a:pPr>
            <a:r>
              <a:rPr lang="en"/>
              <a:t>Due to the tensions on campuses across the US and the rising concern to ensure transgender students are welcomed on campuses, action is needed at Centrist College. President Fogg has decided to be more proactive in the approach to ensure Centrist is inclusive for transgender students.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Font typeface="Arial"/>
              <a:buChar char="•"/>
            </a:pPr>
            <a:r>
              <a:rPr lang="en" dirty="0"/>
              <a:t>Most societies view gender as a binary </a:t>
            </a:r>
            <a:r>
              <a:rPr lang="en" dirty="0" smtClean="0"/>
              <a:t>concept</a:t>
            </a:r>
            <a:r>
              <a:rPr lang="en-US" dirty="0" smtClean="0"/>
              <a:t>.</a:t>
            </a:r>
            <a:r>
              <a:rPr lang="en-US" baseline="0" dirty="0" smtClean="0"/>
              <a:t> </a:t>
            </a:r>
            <a:r>
              <a:rPr lang="en" dirty="0" smtClean="0"/>
              <a:t>This </a:t>
            </a:r>
            <a:r>
              <a:rPr lang="en" dirty="0"/>
              <a:t>idea splits individuals into male and female categories</a:t>
            </a:r>
            <a:r>
              <a:rPr lang="en" dirty="0" smtClean="0"/>
              <a:t>.</a:t>
            </a:r>
            <a:r>
              <a:rPr lang="en-US" dirty="0" smtClean="0"/>
              <a:t> </a:t>
            </a:r>
            <a:r>
              <a:rPr lang="en" dirty="0" smtClean="0"/>
              <a:t>These </a:t>
            </a:r>
            <a:r>
              <a:rPr lang="en" dirty="0"/>
              <a:t>lead to expectations for behavior of a person who is perceived as male or female which includes attitudes, actions, and personality traits associated with a particular gender within society. </a:t>
            </a:r>
          </a:p>
          <a:p>
            <a:pPr marL="457200" lvl="0" indent="-228600" rtl="0">
              <a:spcBef>
                <a:spcPts val="0"/>
              </a:spcBef>
              <a:buFont typeface="Arial"/>
              <a:buChar char="•"/>
            </a:pPr>
            <a:r>
              <a:rPr lang="en" dirty="0"/>
              <a:t>This binary concept fails to see the variation that exists. It prevents any third or subsequent genders from being identified. Instead, it places roles into one of two categories: Male and Female, depending on biological sex.</a:t>
            </a:r>
          </a:p>
          <a:p>
            <a:pPr marL="457200" lvl="0" indent="-228600" rtl="0">
              <a:spcBef>
                <a:spcPts val="0"/>
              </a:spcBef>
              <a:buFont typeface="Arial"/>
              <a:buChar char="•"/>
            </a:pPr>
            <a:r>
              <a:rPr lang="en" dirty="0"/>
              <a:t>This model narrowly defines gender and presents many challenges for individuals who exist outside of these “norms.” </a:t>
            </a:r>
          </a:p>
          <a:p>
            <a:pPr marL="457200" lvl="0" indent="-228600" rtl="0">
              <a:spcBef>
                <a:spcPts val="0"/>
              </a:spcBef>
              <a:buFont typeface="Arial"/>
              <a:buChar char="•"/>
            </a:pPr>
            <a:r>
              <a:rPr lang="en" dirty="0"/>
              <a:t>As a college, we need to move away from this cut and dry male/female model towards a more inclusive one. </a:t>
            </a:r>
          </a:p>
          <a:p>
            <a:pPr marL="171450" lvl="0" indent="-171450">
              <a:spcBef>
                <a:spcPts val="0"/>
              </a:spcBef>
              <a:buFont typeface="Arial"/>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Font typeface="Arial"/>
              <a:buChar char="•"/>
            </a:pPr>
            <a:r>
              <a:rPr lang="en" dirty="0"/>
              <a:t>This new model holds: </a:t>
            </a:r>
            <a:endParaRPr lang="en-US" dirty="0" smtClean="0"/>
          </a:p>
          <a:p>
            <a:pPr marL="914400" lvl="1" indent="-228600" rtl="0">
              <a:spcBef>
                <a:spcPts val="0"/>
              </a:spcBef>
              <a:buFont typeface="Arial"/>
              <a:buChar char="•"/>
            </a:pPr>
            <a:r>
              <a:rPr lang="en" dirty="0" smtClean="0"/>
              <a:t>Gender </a:t>
            </a:r>
            <a:r>
              <a:rPr lang="en" dirty="0"/>
              <a:t>is not anatomical. </a:t>
            </a:r>
          </a:p>
          <a:p>
            <a:pPr marL="914400" lvl="1" indent="-228600" rtl="0">
              <a:spcBef>
                <a:spcPts val="0"/>
              </a:spcBef>
              <a:buFont typeface="Arial"/>
              <a:buChar char="•"/>
            </a:pPr>
            <a:r>
              <a:rPr lang="en" dirty="0"/>
              <a:t>Gender is fluid. </a:t>
            </a:r>
          </a:p>
          <a:p>
            <a:pPr marL="914400" lvl="1" indent="-228600" rtl="0">
              <a:spcBef>
                <a:spcPts val="0"/>
              </a:spcBef>
              <a:buFont typeface="Arial"/>
              <a:buChar char="•"/>
            </a:pPr>
            <a:r>
              <a:rPr lang="en" dirty="0"/>
              <a:t>It does not assume gender based on appearance, mannerisms, and cues.</a:t>
            </a:r>
          </a:p>
          <a:p>
            <a:pPr marL="457200" lvl="0" indent="-228600" rtl="0">
              <a:spcBef>
                <a:spcPts val="0"/>
              </a:spcBef>
              <a:buFont typeface="Arial"/>
              <a:buChar char="•"/>
            </a:pPr>
            <a:r>
              <a:rPr lang="en" dirty="0"/>
              <a:t>This model includes those who do not fit in the binary model shown previously. If we want to move towards being an inclusive college, we need to focus on the array of paths people take with relation to biological sex, gender expression, and sexual orientation. </a:t>
            </a:r>
          </a:p>
          <a:p>
            <a:pPr marL="171450" lvl="0" indent="-171450" rtl="0">
              <a:spcBef>
                <a:spcPts val="0"/>
              </a:spcBef>
              <a:buFont typeface="Arial"/>
              <a:buChar cha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sz="950" dirty="0" smtClean="0">
                <a:solidFill>
                  <a:srgbClr val="222222"/>
                </a:solidFill>
              </a:rPr>
              <a:t>This </a:t>
            </a:r>
            <a:r>
              <a:rPr lang="en" sz="950" dirty="0">
                <a:solidFill>
                  <a:srgbClr val="222222"/>
                </a:solidFill>
              </a:rPr>
              <a:t>presentation is only the beginning of an upcoming professional development series regarding LGBTQ issues, particularly involving transgender students. The series will include the following elements:</a:t>
            </a:r>
          </a:p>
          <a:p>
            <a:pPr lvl="0" rtl="0">
              <a:lnSpc>
                <a:spcPct val="115000"/>
              </a:lnSpc>
              <a:spcBef>
                <a:spcPts val="0"/>
              </a:spcBef>
              <a:buNone/>
            </a:pPr>
            <a:endParaRPr sz="950" dirty="0">
              <a:solidFill>
                <a:srgbClr val="222222"/>
              </a:solidFill>
            </a:endParaRPr>
          </a:p>
          <a:p>
            <a:pPr lvl="0" rtl="0">
              <a:lnSpc>
                <a:spcPct val="115000"/>
              </a:lnSpc>
              <a:spcBef>
                <a:spcPts val="0"/>
              </a:spcBef>
              <a:buNone/>
            </a:pPr>
            <a:r>
              <a:rPr lang="en" sz="950" b="1" u="sng" dirty="0">
                <a:solidFill>
                  <a:srgbClr val="222222"/>
                </a:solidFill>
              </a:rPr>
              <a:t>Informative Lectures: </a:t>
            </a:r>
            <a:r>
              <a:rPr lang="en" sz="950" dirty="0">
                <a:solidFill>
                  <a:srgbClr val="222222"/>
                </a:solidFill>
              </a:rPr>
              <a:t>Periodically lectures will be offered in order to keep a well-informed faculty and staff regarding LGBTQ topics. Potential lecture topics will include: what other schools are doing, challenges of transgender students, and current events of LGBTQ issues.</a:t>
            </a:r>
          </a:p>
          <a:p>
            <a:pPr lvl="0" rtl="0">
              <a:lnSpc>
                <a:spcPct val="115000"/>
              </a:lnSpc>
              <a:spcBef>
                <a:spcPts val="0"/>
              </a:spcBef>
              <a:buNone/>
            </a:pPr>
            <a:endParaRPr sz="950" dirty="0">
              <a:solidFill>
                <a:srgbClr val="222222"/>
              </a:solidFill>
            </a:endParaRPr>
          </a:p>
          <a:p>
            <a:pPr lvl="0" rtl="0">
              <a:lnSpc>
                <a:spcPct val="115000"/>
              </a:lnSpc>
              <a:spcBef>
                <a:spcPts val="0"/>
              </a:spcBef>
              <a:buNone/>
            </a:pPr>
            <a:r>
              <a:rPr lang="en" sz="950" b="1" u="sng" dirty="0">
                <a:solidFill>
                  <a:srgbClr val="222222"/>
                </a:solidFill>
              </a:rPr>
              <a:t>Sensitivity Training Modules:</a:t>
            </a:r>
            <a:r>
              <a:rPr lang="en" sz="950" dirty="0">
                <a:solidFill>
                  <a:srgbClr val="222222"/>
                </a:solidFill>
              </a:rPr>
              <a:t> There will be mandatory training modules for faculty and staff in order to create a more welcoming environment for transgender students. These modules will include Safe Space certification, a training that works to enhance the institutional environment to be culturally competent and supportive to LGBTQ</a:t>
            </a:r>
            <a:r>
              <a:rPr lang="en" sz="1150" dirty="0"/>
              <a:t>. </a:t>
            </a:r>
            <a:r>
              <a:rPr lang="en" sz="900" dirty="0"/>
              <a:t>It will allow students to easily recognize faculty and staff that are welcoming to all students with the display of the Safe Space symbol on office and class doors. Training modules will also include review of the institution’s anti-discrimination policy and how it applies to transgender students and employees.</a:t>
            </a:r>
          </a:p>
          <a:p>
            <a:pPr lvl="0" rtl="0">
              <a:lnSpc>
                <a:spcPct val="115000"/>
              </a:lnSpc>
              <a:spcBef>
                <a:spcPts val="0"/>
              </a:spcBef>
              <a:buNone/>
            </a:pPr>
            <a:endParaRPr sz="900" dirty="0"/>
          </a:p>
          <a:p>
            <a:pPr lvl="0" rtl="0">
              <a:lnSpc>
                <a:spcPct val="115000"/>
              </a:lnSpc>
              <a:spcBef>
                <a:spcPts val="0"/>
              </a:spcBef>
              <a:buNone/>
            </a:pPr>
            <a:r>
              <a:rPr lang="en" sz="900" b="1" u="sng" dirty="0"/>
              <a:t>Open Discussions: </a:t>
            </a:r>
            <a:r>
              <a:rPr lang="en" sz="900" dirty="0"/>
              <a:t>We will invite faculty and staff to come together in open discussions to discuss any issues or personal experiences that are of importance or that participants see fit. This will create a more inclusive and understanding environment.</a:t>
            </a:r>
          </a:p>
          <a:p>
            <a:pPr lvl="0" rtl="0">
              <a:spcBef>
                <a:spcPts val="0"/>
              </a:spcBef>
              <a:buNone/>
            </a:pPr>
            <a:endParaRPr sz="1150" dirty="0">
              <a:highlight>
                <a:srgbClr val="F2F4F9"/>
              </a:highlight>
            </a:endParaRPr>
          </a:p>
          <a:p>
            <a:pPr lvl="0">
              <a:lnSpc>
                <a:spcPct val="115000"/>
              </a:lnSpc>
              <a:spcBef>
                <a:spcPts val="0"/>
              </a:spcBef>
              <a:buNone/>
            </a:pPr>
            <a:endParaRPr sz="1150" dirty="0">
              <a:highlight>
                <a:srgbClr val="F2F4F9"/>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
              <a:t>Centrist College’s President Fogg is well-respected and has led Centrist well for 8 years. Leadership starts at the top. Fogg taking action sets the stage for other leaders at Centrist to take action as well. </a:t>
            </a:r>
          </a:p>
          <a:p>
            <a:pPr marL="457200" lvl="0" indent="-228600" rtl="0">
              <a:spcBef>
                <a:spcPts val="0"/>
              </a:spcBef>
              <a:buAutoNum type="arabicPeriod"/>
            </a:pPr>
            <a:r>
              <a:rPr lang="en"/>
              <a:t>There has not been a major uprising at Centrist, but the campus is being proactive instead of reactive. Thus, we will be prepared for any future occurrences. It is better to have knowledge before any major uprising. </a:t>
            </a:r>
          </a:p>
          <a:p>
            <a:pPr marL="457200" lvl="0" indent="-228600">
              <a:spcBef>
                <a:spcPts val="0"/>
              </a:spcBef>
              <a:buAutoNum type="arabicPeriod"/>
            </a:pPr>
            <a:r>
              <a:rPr lang="en"/>
              <a:t>Implementing a training for staff is a smart approach because this will set the stage for what type of college we want to become.We want to be a college of choice for all students and we want to lead others in the field. Staff need to develop their skills and approaches model the way for students. It is important for staff to be continuously learning and adding to their knowledge base to ensure the college is a welcoming place for all students.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u="sng"/>
              <a:t>Support Services</a:t>
            </a:r>
            <a:r>
              <a:rPr lang="en"/>
              <a:t> - Transgender students are generally lumped in services for LGB students → Problem: LGB identity issues are generally related to sexual orientation, as opposed to gender identity, the support in place may be insufficiently prepared to address the issues they frequently encounter.</a:t>
            </a:r>
          </a:p>
          <a:p>
            <a:pPr marL="457200" lvl="0" indent="-228600" rtl="0">
              <a:spcBef>
                <a:spcPts val="0"/>
              </a:spcBef>
              <a:buChar char="●"/>
            </a:pPr>
            <a:r>
              <a:rPr lang="en" u="sng"/>
              <a:t>Inclusive Policies</a:t>
            </a:r>
            <a:r>
              <a:rPr lang="en"/>
              <a:t> - Similarly, campus nondiscrimination policies typically protect students based upon sex and sexual orientation, but the rights of TG students are not necessarily covered under these policies.  Language to include gender identity in nondiscrimination policies would assist in protecting the TG population.</a:t>
            </a:r>
          </a:p>
          <a:p>
            <a:pPr marL="457200" lvl="0" indent="-298450" rtl="0">
              <a:lnSpc>
                <a:spcPct val="115000"/>
              </a:lnSpc>
              <a:spcBef>
                <a:spcPts val="0"/>
              </a:spcBef>
              <a:buSzPct val="100000"/>
              <a:buChar char="●"/>
            </a:pPr>
            <a:r>
              <a:rPr lang="en" u="sng"/>
              <a:t>Counseling and Health Care</a:t>
            </a:r>
            <a:r>
              <a:rPr lang="en"/>
              <a:t> – Among the barriers for TG students seeking these services are professionals that are unable to provide the support or to adequately address the needs.</a:t>
            </a:r>
          </a:p>
          <a:p>
            <a:pPr marL="914400" lvl="1" indent="-298450" rtl="0">
              <a:lnSpc>
                <a:spcPct val="115000"/>
              </a:lnSpc>
              <a:spcBef>
                <a:spcPts val="0"/>
              </a:spcBef>
              <a:buSzPct val="100000"/>
              <a:buChar char="○"/>
            </a:pPr>
            <a:r>
              <a:rPr lang="en"/>
              <a:t>Counseling (for support, not mental illness) – can be essential due to challenges with being TG that lead to violence, stress, depression, substance abuse, and self-harm.</a:t>
            </a:r>
          </a:p>
          <a:p>
            <a:pPr marL="914400" lvl="1" indent="-298450" rtl="0">
              <a:lnSpc>
                <a:spcPct val="115000"/>
              </a:lnSpc>
              <a:spcBef>
                <a:spcPts val="0"/>
              </a:spcBef>
              <a:buSzPct val="100000"/>
              <a:buChar char="○"/>
            </a:pPr>
            <a:r>
              <a:rPr lang="en"/>
              <a:t>Health Care – TG students interviewed felt that they often had to educate providers on their health related issues and coverage is frequently insufficient.  Providers must realize that a patient’s biological makeup and not physical appearance will dictate the services needed.  Health insurance plans must be more inclusive to include more services and providers need additional training and resources on TG related health issues.</a:t>
            </a:r>
          </a:p>
          <a:p>
            <a:pPr marL="457200" lvl="0" indent="-298450" rtl="0">
              <a:lnSpc>
                <a:spcPct val="115000"/>
              </a:lnSpc>
              <a:spcBef>
                <a:spcPts val="0"/>
              </a:spcBef>
              <a:buSzPct val="100000"/>
              <a:buChar char="●"/>
            </a:pPr>
            <a:r>
              <a:rPr lang="en" u="sng"/>
              <a:t>College Records and Documents</a:t>
            </a:r>
            <a:r>
              <a:rPr lang="en"/>
              <a:t> – Students who decide to transition to the opposite gender usually desire to have their name changed on official records and documents.  Procedures and policies for doing so vary greatly from institution to institution and state to state, and are sometimes altogether non-existent. Accurate records may also prevent discrimination when applying for a job, graduate school, or any other time a college document must be provided.  </a:t>
            </a:r>
          </a:p>
          <a:p>
            <a:pPr marL="457200" lvl="0" indent="-298450" rtl="0">
              <a:lnSpc>
                <a:spcPct val="115000"/>
              </a:lnSpc>
              <a:spcBef>
                <a:spcPts val="0"/>
              </a:spcBef>
              <a:buSzPct val="100000"/>
              <a:buChar char="●"/>
            </a:pPr>
            <a:r>
              <a:rPr lang="en" u="sng"/>
              <a:t>Campus Housing</a:t>
            </a:r>
            <a:r>
              <a:rPr lang="en"/>
              <a:t> – Traditional procedures for assigning rooms based upon gender fail to take into account the complexities and issues that are faced by the TG population, especially those students that are transitioning.  </a:t>
            </a:r>
          </a:p>
          <a:p>
            <a:pPr marL="457200" lvl="0" indent="-298450" rtl="0">
              <a:lnSpc>
                <a:spcPct val="115000"/>
              </a:lnSpc>
              <a:spcBef>
                <a:spcPts val="0"/>
              </a:spcBef>
              <a:buSzPct val="100000"/>
              <a:buChar char="●"/>
            </a:pPr>
            <a:r>
              <a:rPr lang="en" u="sng"/>
              <a:t>Bathrooms &amp; Locker Rooms</a:t>
            </a:r>
            <a:r>
              <a:rPr lang="en"/>
              <a:t> – Anecdotal and research evidence suggests that TG people are often faced with verbal and physical assaults, and at times arrested by police, when using gender specific facilities.  As a result, some TG’s travel long distances out of the way for gender neutral facilities.  In the case of locker rooms, this may discourage TG’s from engaging in physical activity, at a detriment to their health and well-being.  Creating private and secure gender-neutral bathrooms and locker rooms that are readily accessible is the best way to address this issue.</a:t>
            </a:r>
          </a:p>
          <a:p>
            <a:pPr lvl="0" rtl="0">
              <a:lnSpc>
                <a:spcPct val="115000"/>
              </a:lnSpc>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199"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3228375"/>
            <a:ext cx="7893000" cy="1274099"/>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699" cy="1538399"/>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6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199"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599"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199"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899"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899"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599"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199"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7999"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699" cy="665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699" cy="665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199"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199" cy="1421699"/>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599"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599"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0XXL33Z4vts" TargetMode="Externa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86713" y="2903211"/>
            <a:ext cx="7948579" cy="1085312"/>
          </a:xfrm>
          <a:prstGeom prst="rect">
            <a:avLst/>
          </a:prstGeom>
        </p:spPr>
        <p:txBody>
          <a:bodyPr lIns="91425" tIns="91425" rIns="91425" bIns="91425" anchor="b" anchorCtr="0">
            <a:noAutofit/>
          </a:bodyPr>
          <a:lstStyle/>
          <a:p>
            <a:pPr lvl="0" rtl="0">
              <a:spcBef>
                <a:spcPts val="0"/>
              </a:spcBef>
              <a:buNone/>
            </a:pPr>
            <a:r>
              <a:rPr lang="en" sz="3000" dirty="0">
                <a:solidFill>
                  <a:srgbClr val="DDF53D"/>
                </a:solidFill>
                <a:latin typeface="Arial"/>
                <a:ea typeface="Arial"/>
                <a:cs typeface="Arial"/>
                <a:sym typeface="Arial"/>
              </a:rPr>
              <a:t>Creating a More Inclusive College:</a:t>
            </a:r>
          </a:p>
          <a:p>
            <a:pPr lvl="0">
              <a:spcBef>
                <a:spcPts val="0"/>
              </a:spcBef>
              <a:buNone/>
            </a:pPr>
            <a:r>
              <a:rPr lang="en" sz="3000" dirty="0">
                <a:solidFill>
                  <a:srgbClr val="DDF53D"/>
                </a:solidFill>
                <a:latin typeface="Arial"/>
                <a:ea typeface="Arial"/>
                <a:cs typeface="Arial"/>
                <a:sym typeface="Arial"/>
              </a:rPr>
              <a:t>  Welcoming Transgender Students</a:t>
            </a:r>
          </a:p>
        </p:txBody>
      </p:sp>
      <p:cxnSp>
        <p:nvCxnSpPr>
          <p:cNvPr id="71" name="Shape 71"/>
          <p:cNvCxnSpPr/>
          <p:nvPr/>
        </p:nvCxnSpPr>
        <p:spPr>
          <a:xfrm>
            <a:off x="17975" y="5071575"/>
            <a:ext cx="9117899" cy="0"/>
          </a:xfrm>
          <a:prstGeom prst="straightConnector1">
            <a:avLst/>
          </a:prstGeom>
          <a:noFill/>
          <a:ln w="114300" cap="flat" cmpd="sng">
            <a:solidFill>
              <a:schemeClr val="accent6"/>
            </a:solidFill>
            <a:prstDash val="solid"/>
            <a:round/>
            <a:headEnd type="none" w="lg" len="lg"/>
            <a:tailEnd type="none" w="lg" len="lg"/>
          </a:ln>
        </p:spPr>
      </p:cxnSp>
      <p:pic>
        <p:nvPicPr>
          <p:cNvPr id="6" name="Shape 234"/>
          <p:cNvPicPr preferRelativeResize="0"/>
          <p:nvPr/>
        </p:nvPicPr>
        <p:blipFill>
          <a:blip r:embed="rId3">
            <a:alphaModFix/>
          </a:blip>
          <a:stretch>
            <a:fillRect/>
          </a:stretch>
        </p:blipFill>
        <p:spPr>
          <a:xfrm>
            <a:off x="630600" y="329310"/>
            <a:ext cx="6453972" cy="2493343"/>
          </a:xfrm>
          <a:prstGeom prst="rect">
            <a:avLst/>
          </a:prstGeom>
          <a:noFill/>
          <a:ln>
            <a:noFill/>
          </a:ln>
        </p:spPr>
      </p:pic>
      <p:sp>
        <p:nvSpPr>
          <p:cNvPr id="2" name="Subtitle 1"/>
          <p:cNvSpPr>
            <a:spLocks noGrp="1"/>
          </p:cNvSpPr>
          <p:nvPr>
            <p:ph type="subTitle" idx="1"/>
          </p:nvPr>
        </p:nvSpPr>
        <p:spPr>
          <a:xfrm>
            <a:off x="1006865" y="3602374"/>
            <a:ext cx="7893000" cy="1274099"/>
          </a:xfrm>
        </p:spPr>
        <p:txBody>
          <a:bodyPr/>
          <a:lstStyle/>
          <a:p>
            <a:r>
              <a:rPr lang="en-US" sz="1800" dirty="0" smtClean="0">
                <a:latin typeface="+mn-lt"/>
              </a:rPr>
              <a:t>Team Leader: Paton Roden </a:t>
            </a:r>
          </a:p>
          <a:p>
            <a:r>
              <a:rPr lang="en-US" sz="1800" dirty="0" smtClean="0">
                <a:latin typeface="+mn-lt"/>
              </a:rPr>
              <a:t>Team Members: </a:t>
            </a:r>
            <a:r>
              <a:rPr lang="en-US" sz="1800" dirty="0" err="1" smtClean="0">
                <a:latin typeface="+mn-lt"/>
              </a:rPr>
              <a:t>Kaci</a:t>
            </a:r>
            <a:r>
              <a:rPr lang="en-US" sz="1800" dirty="0" smtClean="0">
                <a:latin typeface="+mn-lt"/>
              </a:rPr>
              <a:t> Carter, Jen </a:t>
            </a:r>
            <a:r>
              <a:rPr lang="en-US" sz="1800" dirty="0" err="1" smtClean="0">
                <a:latin typeface="+mn-lt"/>
              </a:rPr>
              <a:t>Kau</a:t>
            </a:r>
            <a:r>
              <a:rPr lang="en-US" sz="1800" dirty="0" smtClean="0">
                <a:latin typeface="+mn-lt"/>
              </a:rPr>
              <a:t>, and </a:t>
            </a:r>
            <a:r>
              <a:rPr lang="en-US" sz="1800" dirty="0" err="1" smtClean="0">
                <a:latin typeface="+mn-lt"/>
              </a:rPr>
              <a:t>Yena</a:t>
            </a:r>
            <a:r>
              <a:rPr lang="en-US" sz="1800" dirty="0" smtClean="0">
                <a:latin typeface="+mn-lt"/>
              </a:rPr>
              <a:t> Kim </a:t>
            </a:r>
            <a:endParaRPr lang="en-US" sz="1800" dirty="0">
              <a:latin typeface="+mn-lt"/>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rtl="0">
              <a:spcBef>
                <a:spcPts val="0"/>
              </a:spcBef>
              <a:buNone/>
            </a:pPr>
            <a:r>
              <a:rPr lang="en">
                <a:latin typeface="Arial"/>
                <a:ea typeface="Arial"/>
                <a:cs typeface="Arial"/>
                <a:sym typeface="Arial"/>
              </a:rPr>
              <a:t>Areas for Improvement </a:t>
            </a:r>
          </a:p>
        </p:txBody>
      </p:sp>
      <p:graphicFrame>
        <p:nvGraphicFramePr>
          <p:cNvPr id="183" name="Shape 183"/>
          <p:cNvGraphicFramePr/>
          <p:nvPr/>
        </p:nvGraphicFramePr>
        <p:xfrm>
          <a:off x="273100" y="1281550"/>
          <a:ext cx="8597800" cy="3409050"/>
        </p:xfrm>
        <a:graphic>
          <a:graphicData uri="http://schemas.openxmlformats.org/drawingml/2006/table">
            <a:tbl>
              <a:tblPr>
                <a:noFill/>
                <a:tableStyleId>{94F1A7BE-6BA8-48BE-B1A1-2B517279811F}</a:tableStyleId>
              </a:tblPr>
              <a:tblGrid>
                <a:gridCol w="2201375"/>
                <a:gridCol w="6396425"/>
              </a:tblGrid>
              <a:tr h="1167900">
                <a:tc>
                  <a:txBody>
                    <a:bodyPr/>
                    <a:lstStyle/>
                    <a:p>
                      <a:pPr lvl="0" algn="ctr" rtl="0">
                        <a:spcBef>
                          <a:spcPts val="0"/>
                        </a:spcBef>
                        <a:buNone/>
                      </a:pPr>
                      <a:r>
                        <a:rPr lang="en" sz="1800">
                          <a:solidFill>
                            <a:srgbClr val="FFFFFF"/>
                          </a:solidFill>
                        </a:rPr>
                        <a:t>College Records and Documents</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rtl="0">
                        <a:spcBef>
                          <a:spcPts val="0"/>
                        </a:spcBef>
                        <a:buNone/>
                      </a:pPr>
                      <a:r>
                        <a:rPr lang="en">
                          <a:solidFill>
                            <a:srgbClr val="FFFFFF"/>
                          </a:solidFill>
                        </a:rPr>
                        <a:t>Procedures to change name and their gender can be very difficult and sometimes non-existent. Accurate records may also prevent discrimination when applying for a job, graduate school, or any other time a college document must be provided. </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r h="1120575">
                <a:tc>
                  <a:txBody>
                    <a:bodyPr/>
                    <a:lstStyle/>
                    <a:p>
                      <a:pPr lvl="0" algn="ctr" rtl="0">
                        <a:spcBef>
                          <a:spcPts val="0"/>
                        </a:spcBef>
                        <a:buNone/>
                      </a:pPr>
                      <a:r>
                        <a:rPr lang="en" sz="1800">
                          <a:solidFill>
                            <a:srgbClr val="FFFFFF"/>
                          </a:solidFill>
                        </a:rPr>
                        <a:t>Campus Housing </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rtl="0">
                        <a:spcBef>
                          <a:spcPts val="0"/>
                        </a:spcBef>
                        <a:buNone/>
                      </a:pPr>
                      <a:r>
                        <a:rPr lang="en">
                          <a:solidFill>
                            <a:srgbClr val="FFFFFF"/>
                          </a:solidFill>
                        </a:rPr>
                        <a:t>Traditional procedures for assigning rooms based on gender fail to take into account the complexities and issues that are faced by the transgender populations, especially those students that are transitioning.</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r h="1120575">
                <a:tc>
                  <a:txBody>
                    <a:bodyPr/>
                    <a:lstStyle/>
                    <a:p>
                      <a:pPr lvl="0" algn="ctr" rtl="0">
                        <a:spcBef>
                          <a:spcPts val="0"/>
                        </a:spcBef>
                        <a:buNone/>
                      </a:pPr>
                      <a:r>
                        <a:rPr lang="en" sz="1800">
                          <a:solidFill>
                            <a:srgbClr val="FFFFFF"/>
                          </a:solidFill>
                        </a:rPr>
                        <a:t>Bathrooms &amp; Locker Rooms</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rtl="0">
                        <a:spcBef>
                          <a:spcPts val="0"/>
                        </a:spcBef>
                        <a:buNone/>
                      </a:pPr>
                      <a:r>
                        <a:rPr lang="en">
                          <a:solidFill>
                            <a:srgbClr val="FFFFFF"/>
                          </a:solidFill>
                        </a:rPr>
                        <a:t>Transgender students are often faced with verbal and physical assaults, and at times arrested by police, when using gender specific facilities</a:t>
                      </a:r>
                    </a:p>
                    <a:p>
                      <a:pPr lvl="0" algn="ctr" rtl="0">
                        <a:spcBef>
                          <a:spcPts val="0"/>
                        </a:spcBef>
                        <a:buNone/>
                      </a:pPr>
                      <a:endParaRPr>
                        <a:solidFill>
                          <a:srgbClr val="FFFFFF"/>
                        </a:solidFill>
                      </a:endParaRP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20100" y="337625"/>
            <a:ext cx="8919000" cy="645000"/>
          </a:xfrm>
          <a:prstGeom prst="rect">
            <a:avLst/>
          </a:prstGeom>
        </p:spPr>
        <p:txBody>
          <a:bodyPr lIns="91425" tIns="91425" rIns="91425" bIns="91425" anchor="t" anchorCtr="0">
            <a:noAutofit/>
          </a:bodyPr>
          <a:lstStyle/>
          <a:p>
            <a:pPr lvl="0" rtl="0">
              <a:spcBef>
                <a:spcPts val="0"/>
              </a:spcBef>
              <a:buNone/>
            </a:pPr>
            <a:r>
              <a:rPr lang="en" sz="2400">
                <a:latin typeface="Arial"/>
                <a:ea typeface="Arial"/>
                <a:cs typeface="Arial"/>
                <a:sym typeface="Arial"/>
              </a:rPr>
              <a:t>Colleges and Transgender Students | NYS Exposed Education</a:t>
            </a:r>
          </a:p>
          <a:p>
            <a:pPr lvl="0">
              <a:spcBef>
                <a:spcPts val="0"/>
              </a:spcBef>
              <a:buNone/>
            </a:pPr>
            <a:endParaRPr sz="2400">
              <a:latin typeface="Arial"/>
              <a:ea typeface="Arial"/>
              <a:cs typeface="Arial"/>
              <a:sym typeface="Arial"/>
            </a:endParaRPr>
          </a:p>
        </p:txBody>
      </p:sp>
      <p:cxnSp>
        <p:nvCxnSpPr>
          <p:cNvPr id="190" name="Shape 190"/>
          <p:cNvCxnSpPr/>
          <p:nvPr/>
        </p:nvCxnSpPr>
        <p:spPr>
          <a:xfrm>
            <a:off x="17975" y="5071575"/>
            <a:ext cx="9117899" cy="0"/>
          </a:xfrm>
          <a:prstGeom prst="straightConnector1">
            <a:avLst/>
          </a:prstGeom>
          <a:noFill/>
          <a:ln w="114300" cap="flat" cmpd="sng">
            <a:solidFill>
              <a:schemeClr val="accent6"/>
            </a:solidFill>
            <a:prstDash val="solid"/>
            <a:round/>
            <a:headEnd type="none" w="lg" len="lg"/>
            <a:tailEnd type="none" w="lg" len="lg"/>
          </a:ln>
        </p:spPr>
      </p:cxnSp>
      <p:sp>
        <p:nvSpPr>
          <p:cNvPr id="2" name="TextBox 1"/>
          <p:cNvSpPr txBox="1"/>
          <p:nvPr/>
        </p:nvSpPr>
        <p:spPr>
          <a:xfrm>
            <a:off x="156775" y="1944495"/>
            <a:ext cx="4342715" cy="1200328"/>
          </a:xfrm>
          <a:prstGeom prst="rect">
            <a:avLst/>
          </a:prstGeom>
          <a:noFill/>
        </p:spPr>
        <p:txBody>
          <a:bodyPr wrap="square" rtlCol="0">
            <a:spAutoFit/>
          </a:bodyPr>
          <a:lstStyle/>
          <a:p>
            <a:r>
              <a:rPr lang="en-US" sz="2400" dirty="0" smtClean="0">
                <a:solidFill>
                  <a:srgbClr val="FFFFFF"/>
                </a:solidFill>
              </a:rPr>
              <a:t>Please follow link to watch video: </a:t>
            </a:r>
          </a:p>
          <a:p>
            <a:r>
              <a:rPr lang="en-US" sz="2400" dirty="0">
                <a:solidFill>
                  <a:srgbClr val="FFFFFF"/>
                </a:solidFill>
                <a:hlinkClick r:id="rId3"/>
              </a:rPr>
              <a:t>https://youtu.be/</a:t>
            </a:r>
            <a:r>
              <a:rPr lang="en-US" sz="2400" dirty="0" smtClean="0">
                <a:solidFill>
                  <a:srgbClr val="FFFFFF"/>
                </a:solidFill>
                <a:hlinkClick r:id="rId3"/>
              </a:rPr>
              <a:t>0XXL33Z4vts</a:t>
            </a:r>
            <a:r>
              <a:rPr lang="en-US" sz="2400" dirty="0" smtClean="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4797366" y="1944495"/>
            <a:ext cx="2957804" cy="1664805"/>
          </a:xfrm>
          <a:prstGeom prst="rect">
            <a:avLst/>
          </a:prstGeom>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Action Plan </a:t>
            </a:r>
          </a:p>
        </p:txBody>
      </p:sp>
      <p:sp>
        <p:nvSpPr>
          <p:cNvPr id="196" name="Shape 196"/>
          <p:cNvSpPr txBox="1">
            <a:spLocks noGrp="1"/>
          </p:cNvSpPr>
          <p:nvPr>
            <p:ph type="body" idx="1"/>
          </p:nvPr>
        </p:nvSpPr>
        <p:spPr>
          <a:xfrm>
            <a:off x="820800" y="1365150"/>
            <a:ext cx="8520599" cy="3150900"/>
          </a:xfrm>
          <a:prstGeom prst="rect">
            <a:avLst/>
          </a:prstGeom>
        </p:spPr>
        <p:txBody>
          <a:bodyPr lIns="91425" tIns="91425" rIns="91425" bIns="91425" anchor="t" anchorCtr="0">
            <a:noAutofit/>
          </a:bodyPr>
          <a:lstStyle/>
          <a:p>
            <a:pPr marL="0" lvl="0" indent="0" rtl="0">
              <a:spcBef>
                <a:spcPts val="0"/>
              </a:spcBef>
              <a:buNone/>
            </a:pPr>
            <a:endParaRPr/>
          </a:p>
          <a:p>
            <a:pPr lvl="0">
              <a:spcBef>
                <a:spcPts val="0"/>
              </a:spcBef>
              <a:buNone/>
            </a:pPr>
            <a:endParaRPr/>
          </a:p>
        </p:txBody>
      </p:sp>
      <p:pic>
        <p:nvPicPr>
          <p:cNvPr id="197" name="Shape 197"/>
          <p:cNvPicPr preferRelativeResize="0"/>
          <p:nvPr/>
        </p:nvPicPr>
        <p:blipFill rotWithShape="1">
          <a:blip r:embed="rId3">
            <a:alphaModFix/>
          </a:blip>
          <a:srcRect l="2190" t="21471" b="24538"/>
          <a:stretch/>
        </p:blipFill>
        <p:spPr>
          <a:xfrm>
            <a:off x="4421102" y="3212500"/>
            <a:ext cx="4411197" cy="1413514"/>
          </a:xfrm>
          <a:prstGeom prst="rect">
            <a:avLst/>
          </a:prstGeom>
          <a:noFill/>
          <a:ln>
            <a:noFill/>
          </a:ln>
        </p:spPr>
      </p:pic>
      <p:pic>
        <p:nvPicPr>
          <p:cNvPr id="198" name="Shape 198"/>
          <p:cNvPicPr preferRelativeResize="0"/>
          <p:nvPr/>
        </p:nvPicPr>
        <p:blipFill>
          <a:blip r:embed="rId4">
            <a:alphaModFix/>
          </a:blip>
          <a:stretch>
            <a:fillRect/>
          </a:stretch>
        </p:blipFill>
        <p:spPr>
          <a:xfrm>
            <a:off x="627725" y="0"/>
            <a:ext cx="7933825" cy="433787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Action Plan - Policy</a:t>
            </a:r>
          </a:p>
        </p:txBody>
      </p:sp>
      <p:graphicFrame>
        <p:nvGraphicFramePr>
          <p:cNvPr id="2" name="Diagram 1"/>
          <p:cNvGraphicFramePr/>
          <p:nvPr>
            <p:extLst>
              <p:ext uri="{D42A27DB-BD31-4B8C-83A1-F6EECF244321}">
                <p14:modId xmlns:p14="http://schemas.microsoft.com/office/powerpoint/2010/main" val="184867359"/>
              </p:ext>
            </p:extLst>
          </p:nvPr>
        </p:nvGraphicFramePr>
        <p:xfrm>
          <a:off x="311700" y="1536776"/>
          <a:ext cx="8520599" cy="3031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rtl="0">
              <a:spcBef>
                <a:spcPts val="0"/>
              </a:spcBef>
              <a:buNone/>
            </a:pPr>
            <a:r>
              <a:rPr lang="en">
                <a:latin typeface="Arial"/>
                <a:ea typeface="Arial"/>
                <a:cs typeface="Arial"/>
                <a:sym typeface="Arial"/>
              </a:rPr>
              <a:t>Action Plan - Policy</a:t>
            </a:r>
          </a:p>
        </p:txBody>
      </p:sp>
      <p:graphicFrame>
        <p:nvGraphicFramePr>
          <p:cNvPr id="2" name="Diagram 1"/>
          <p:cNvGraphicFramePr/>
          <p:nvPr>
            <p:extLst>
              <p:ext uri="{D42A27DB-BD31-4B8C-83A1-F6EECF244321}">
                <p14:modId xmlns:p14="http://schemas.microsoft.com/office/powerpoint/2010/main" val="120470623"/>
              </p:ext>
            </p:extLst>
          </p:nvPr>
        </p:nvGraphicFramePr>
        <p:xfrm>
          <a:off x="564396" y="1298425"/>
          <a:ext cx="8434586" cy="3550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Action Plan - Accommodating Facilities</a:t>
            </a:r>
          </a:p>
        </p:txBody>
      </p:sp>
      <p:graphicFrame>
        <p:nvGraphicFramePr>
          <p:cNvPr id="2" name="Diagram 1"/>
          <p:cNvGraphicFramePr/>
          <p:nvPr>
            <p:extLst>
              <p:ext uri="{D42A27DB-BD31-4B8C-83A1-F6EECF244321}">
                <p14:modId xmlns:p14="http://schemas.microsoft.com/office/powerpoint/2010/main" val="1256037368"/>
              </p:ext>
            </p:extLst>
          </p:nvPr>
        </p:nvGraphicFramePr>
        <p:xfrm>
          <a:off x="141100" y="1254512"/>
          <a:ext cx="8691200" cy="370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Action Plan - Support Services</a:t>
            </a:r>
          </a:p>
        </p:txBody>
      </p:sp>
      <p:graphicFrame>
        <p:nvGraphicFramePr>
          <p:cNvPr id="2" name="Diagram 1"/>
          <p:cNvGraphicFramePr/>
          <p:nvPr>
            <p:extLst>
              <p:ext uri="{D42A27DB-BD31-4B8C-83A1-F6EECF244321}">
                <p14:modId xmlns:p14="http://schemas.microsoft.com/office/powerpoint/2010/main" val="3009201847"/>
              </p:ext>
            </p:extLst>
          </p:nvPr>
        </p:nvGraphicFramePr>
        <p:xfrm>
          <a:off x="217634" y="1684383"/>
          <a:ext cx="8520599" cy="315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rtl="0">
              <a:spcBef>
                <a:spcPts val="0"/>
              </a:spcBef>
              <a:buNone/>
            </a:pPr>
            <a:r>
              <a:rPr lang="en">
                <a:latin typeface="Arial"/>
                <a:ea typeface="Arial"/>
                <a:cs typeface="Arial"/>
                <a:sym typeface="Arial"/>
              </a:rPr>
              <a:t>Action Plan - Support Services</a:t>
            </a:r>
          </a:p>
        </p:txBody>
      </p:sp>
      <p:graphicFrame>
        <p:nvGraphicFramePr>
          <p:cNvPr id="2" name="Diagram 1"/>
          <p:cNvGraphicFramePr/>
          <p:nvPr>
            <p:extLst>
              <p:ext uri="{D42A27DB-BD31-4B8C-83A1-F6EECF244321}">
                <p14:modId xmlns:p14="http://schemas.microsoft.com/office/powerpoint/2010/main" val="1151116017"/>
              </p:ext>
            </p:extLst>
          </p:nvPr>
        </p:nvGraphicFramePr>
        <p:xfrm>
          <a:off x="311700" y="1417800"/>
          <a:ext cx="8520599" cy="349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Works Cited </a:t>
            </a:r>
          </a:p>
        </p:txBody>
      </p:sp>
      <p:sp>
        <p:nvSpPr>
          <p:cNvPr id="241" name="Shape 241"/>
          <p:cNvSpPr txBox="1">
            <a:spLocks noGrp="1"/>
          </p:cNvSpPr>
          <p:nvPr>
            <p:ph type="body" idx="1"/>
          </p:nvPr>
        </p:nvSpPr>
        <p:spPr>
          <a:xfrm>
            <a:off x="136150" y="1400250"/>
            <a:ext cx="8520599" cy="3150900"/>
          </a:xfrm>
          <a:prstGeom prst="rect">
            <a:avLst/>
          </a:prstGeom>
        </p:spPr>
        <p:txBody>
          <a:bodyPr lIns="91425" tIns="91425" rIns="91425" bIns="91425" anchor="t" anchorCtr="0">
            <a:noAutofit/>
          </a:bodyPr>
          <a:lstStyle/>
          <a:p>
            <a:pPr lvl="0" rtl="0">
              <a:spcBef>
                <a:spcPts val="0"/>
              </a:spcBef>
              <a:buNone/>
            </a:pPr>
            <a:r>
              <a:rPr lang="en" sz="1400"/>
              <a:t>Bee</a:t>
            </a:r>
            <a:r>
              <a:rPr lang="en" sz="1400">
                <a:latin typeface="Arial"/>
                <a:ea typeface="Arial"/>
                <a:cs typeface="Arial"/>
                <a:sym typeface="Arial"/>
              </a:rPr>
              <a:t>myn, B., Curtis, B., Davis, M., &amp; Tubbs, N. J. (2005). Transgender issues on college campuses. </a:t>
            </a:r>
            <a:r>
              <a:rPr lang="en" sz="1400" i="1">
                <a:latin typeface="Arial"/>
                <a:ea typeface="Arial"/>
                <a:cs typeface="Arial"/>
                <a:sym typeface="Arial"/>
              </a:rPr>
              <a:t>New directions for student services, 111</a:t>
            </a:r>
            <a:r>
              <a:rPr lang="en" sz="1400">
                <a:latin typeface="Arial"/>
                <a:ea typeface="Arial"/>
                <a:cs typeface="Arial"/>
                <a:sym typeface="Arial"/>
              </a:rPr>
              <a:t>, 49-60.</a:t>
            </a:r>
          </a:p>
          <a:p>
            <a:pPr lvl="0" rtl="0">
              <a:spcBef>
                <a:spcPts val="0"/>
              </a:spcBef>
              <a:buNone/>
            </a:pPr>
            <a:r>
              <a:rPr lang="en" sz="1400">
                <a:latin typeface="Arial"/>
                <a:ea typeface="Arial"/>
                <a:cs typeface="Arial"/>
                <a:sym typeface="Arial"/>
              </a:rPr>
              <a:t>Consortium’s Trans* Policy Work Group. (2014). </a:t>
            </a:r>
            <a:r>
              <a:rPr lang="en" sz="1400" i="1">
                <a:latin typeface="Arial"/>
                <a:ea typeface="Arial"/>
                <a:cs typeface="Arial"/>
                <a:sym typeface="Arial"/>
              </a:rPr>
              <a:t>Suggested best practices for supporting trans* students</a:t>
            </a:r>
            <a:r>
              <a:rPr lang="en" sz="1400">
                <a:latin typeface="Arial"/>
                <a:ea typeface="Arial"/>
                <a:cs typeface="Arial"/>
                <a:sym typeface="Arial"/>
              </a:rPr>
              <a:t>. Retrieved from http://www.lgbtcampus.org/suggested-best-practices-for-supporting-trans--students </a:t>
            </a:r>
          </a:p>
          <a:p>
            <a:pPr lvl="0" rtl="0">
              <a:spcBef>
                <a:spcPts val="0"/>
              </a:spcBef>
              <a:buNone/>
            </a:pPr>
            <a:r>
              <a:rPr lang="en" sz="1400">
                <a:latin typeface="Arial"/>
                <a:ea typeface="Arial"/>
                <a:cs typeface="Arial"/>
                <a:sym typeface="Arial"/>
              </a:rPr>
              <a:t> Gender Models [Digital image]. (n.d.). Retrieved February 26, 2016, from www.massresistance.org </a:t>
            </a:r>
          </a:p>
          <a:p>
            <a:pPr lvl="0">
              <a:spcBef>
                <a:spcPts val="0"/>
              </a:spcBef>
              <a:buNone/>
            </a:pPr>
            <a:r>
              <a:rPr lang="en" sz="1400">
                <a:latin typeface="Arial"/>
                <a:ea typeface="Arial"/>
                <a:cs typeface="Arial"/>
                <a:sym typeface="Arial"/>
              </a:rPr>
              <a:t>Schneider, F. (2015). Where do we belong? Addressing the needs of transgender students in higher education. T</a:t>
            </a:r>
            <a:r>
              <a:rPr lang="en" sz="1400" i="1">
                <a:latin typeface="Arial"/>
                <a:ea typeface="Arial"/>
                <a:cs typeface="Arial"/>
                <a:sym typeface="Arial"/>
              </a:rPr>
              <a:t>he Vermont Connection</a:t>
            </a:r>
            <a:r>
              <a:rPr lang="en" sz="1400">
                <a:latin typeface="Arial"/>
                <a:ea typeface="Arial"/>
                <a:cs typeface="Arial"/>
                <a:sym typeface="Arial"/>
              </a:rPr>
              <a:t>, </a:t>
            </a:r>
            <a:r>
              <a:rPr lang="en" sz="1400" i="1">
                <a:latin typeface="Arial"/>
                <a:ea typeface="Arial"/>
                <a:cs typeface="Arial"/>
                <a:sym typeface="Arial"/>
              </a:rPr>
              <a:t>31</a:t>
            </a:r>
            <a:r>
              <a:rPr lang="en" sz="1400">
                <a:latin typeface="Arial"/>
                <a:ea typeface="Arial"/>
                <a:cs typeface="Arial"/>
                <a:sym typeface="Arial"/>
              </a:rPr>
              <a:t>(1), 11.</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Review of Current Events </a:t>
            </a:r>
          </a:p>
        </p:txBody>
      </p:sp>
      <p:sp>
        <p:nvSpPr>
          <p:cNvPr id="77" name="Shape 77"/>
          <p:cNvSpPr txBox="1">
            <a:spLocks noGrp="1"/>
          </p:cNvSpPr>
          <p:nvPr>
            <p:ph type="body" idx="1"/>
          </p:nvPr>
        </p:nvSpPr>
        <p:spPr>
          <a:xfrm>
            <a:off x="844741" y="1268628"/>
            <a:ext cx="8520599" cy="3746391"/>
          </a:xfrm>
          <a:prstGeom prst="rect">
            <a:avLst/>
          </a:prstGeom>
        </p:spPr>
        <p:txBody>
          <a:bodyPr lIns="91425" tIns="91425" rIns="91425" bIns="91425" anchor="t" anchorCtr="0">
            <a:noAutofit/>
          </a:bodyPr>
          <a:lstStyle/>
          <a:p>
            <a:pPr marL="457200" lvl="0" indent="-228600" rtl="0">
              <a:lnSpc>
                <a:spcPct val="100000"/>
              </a:lnSpc>
              <a:spcBef>
                <a:spcPts val="0"/>
              </a:spcBef>
              <a:buFont typeface="Arial"/>
              <a:buChar char="❖"/>
            </a:pPr>
            <a:r>
              <a:rPr lang="en" sz="1500" dirty="0">
                <a:latin typeface="Arial"/>
                <a:ea typeface="Arial"/>
                <a:cs typeface="Arial"/>
                <a:sym typeface="Arial"/>
              </a:rPr>
              <a:t>2015 Brought College Campus Tensions</a:t>
            </a:r>
          </a:p>
          <a:p>
            <a:pPr marL="914400" lvl="1" indent="-342900" rtl="0">
              <a:lnSpc>
                <a:spcPct val="100000"/>
              </a:lnSpc>
              <a:spcBef>
                <a:spcPts val="0"/>
              </a:spcBef>
              <a:buSzPct val="100000"/>
              <a:buFont typeface="Arial"/>
              <a:buChar char="➢"/>
            </a:pPr>
            <a:r>
              <a:rPr lang="en" sz="1500" dirty="0">
                <a:latin typeface="Arial"/>
                <a:ea typeface="Arial"/>
                <a:cs typeface="Arial"/>
                <a:sym typeface="Arial"/>
              </a:rPr>
              <a:t>University of Missouri </a:t>
            </a:r>
          </a:p>
          <a:p>
            <a:pPr marL="914400" lvl="1" indent="-342900" rtl="0">
              <a:lnSpc>
                <a:spcPct val="100000"/>
              </a:lnSpc>
              <a:spcBef>
                <a:spcPts val="0"/>
              </a:spcBef>
              <a:buSzPct val="100000"/>
              <a:buFont typeface="Arial"/>
              <a:buChar char="➢"/>
            </a:pPr>
            <a:r>
              <a:rPr lang="en" sz="1500" dirty="0">
                <a:latin typeface="Arial"/>
                <a:ea typeface="Arial"/>
                <a:cs typeface="Arial"/>
                <a:sym typeface="Arial"/>
              </a:rPr>
              <a:t>Yale University </a:t>
            </a:r>
          </a:p>
          <a:p>
            <a:pPr marL="914400" lvl="1" indent="-342900" rtl="0">
              <a:lnSpc>
                <a:spcPct val="100000"/>
              </a:lnSpc>
              <a:spcBef>
                <a:spcPts val="0"/>
              </a:spcBef>
              <a:buSzPct val="100000"/>
              <a:buFont typeface="Arial"/>
              <a:buChar char="➢"/>
            </a:pPr>
            <a:r>
              <a:rPr lang="en" sz="1500" dirty="0">
                <a:latin typeface="Arial"/>
                <a:ea typeface="Arial"/>
                <a:cs typeface="Arial"/>
                <a:sym typeface="Arial"/>
              </a:rPr>
              <a:t>Many Others</a:t>
            </a:r>
          </a:p>
          <a:p>
            <a:pPr marL="457200" lvl="0" indent="-228600" rtl="0">
              <a:lnSpc>
                <a:spcPct val="100000"/>
              </a:lnSpc>
              <a:spcBef>
                <a:spcPts val="0"/>
              </a:spcBef>
              <a:buFont typeface="Arial"/>
              <a:buChar char="❖"/>
            </a:pPr>
            <a:r>
              <a:rPr lang="en" sz="1500" dirty="0">
                <a:latin typeface="Arial"/>
                <a:ea typeface="Arial"/>
                <a:cs typeface="Arial"/>
                <a:sym typeface="Arial"/>
              </a:rPr>
              <a:t>Transgender Student Inclusion </a:t>
            </a:r>
          </a:p>
          <a:p>
            <a:pPr marL="914400" lvl="1" indent="-342900" rtl="0">
              <a:lnSpc>
                <a:spcPct val="100000"/>
              </a:lnSpc>
              <a:spcBef>
                <a:spcPts val="0"/>
              </a:spcBef>
              <a:buSzPct val="100000"/>
              <a:buFont typeface="Arial"/>
              <a:buChar char="➢"/>
            </a:pPr>
            <a:r>
              <a:rPr lang="en" sz="1500" dirty="0">
                <a:latin typeface="Arial"/>
                <a:ea typeface="Arial"/>
                <a:cs typeface="Arial"/>
                <a:sym typeface="Arial"/>
              </a:rPr>
              <a:t>Policies </a:t>
            </a:r>
          </a:p>
          <a:p>
            <a:pPr marL="914400" lvl="1" indent="-342900" rtl="0">
              <a:lnSpc>
                <a:spcPct val="100000"/>
              </a:lnSpc>
              <a:spcBef>
                <a:spcPts val="0"/>
              </a:spcBef>
              <a:buSzPct val="100000"/>
              <a:buFont typeface="Arial"/>
              <a:buChar char="➢"/>
            </a:pPr>
            <a:r>
              <a:rPr lang="en" sz="1500" dirty="0">
                <a:latin typeface="Arial"/>
                <a:ea typeface="Arial"/>
                <a:cs typeface="Arial"/>
                <a:sym typeface="Arial"/>
              </a:rPr>
              <a:t>Increased Attention </a:t>
            </a:r>
          </a:p>
          <a:p>
            <a:pPr marL="457200" lvl="0" indent="-228600">
              <a:lnSpc>
                <a:spcPct val="100000"/>
              </a:lnSpc>
              <a:spcBef>
                <a:spcPts val="0"/>
              </a:spcBef>
              <a:buFont typeface="Arial"/>
              <a:buChar char="❖"/>
            </a:pPr>
            <a:r>
              <a:rPr lang="en" sz="1500" dirty="0">
                <a:latin typeface="Arial"/>
                <a:ea typeface="Arial"/>
                <a:cs typeface="Arial"/>
                <a:sym typeface="Arial"/>
              </a:rPr>
              <a:t>A Need to be Inclusive </a:t>
            </a:r>
          </a:p>
        </p:txBody>
      </p:sp>
      <p:pic>
        <p:nvPicPr>
          <p:cNvPr id="78" name="Shape 78"/>
          <p:cNvPicPr preferRelativeResize="0"/>
          <p:nvPr/>
        </p:nvPicPr>
        <p:blipFill>
          <a:blip r:embed="rId3">
            <a:alphaModFix/>
          </a:blip>
          <a:stretch>
            <a:fillRect/>
          </a:stretch>
        </p:blipFill>
        <p:spPr>
          <a:xfrm>
            <a:off x="5424473" y="2072154"/>
            <a:ext cx="2702331" cy="1926603"/>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15300"/>
            <a:ext cx="8520599" cy="7776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Transgender Definitions  </a:t>
            </a:r>
          </a:p>
        </p:txBody>
      </p:sp>
      <p:graphicFrame>
        <p:nvGraphicFramePr>
          <p:cNvPr id="4" name="Diagram 3"/>
          <p:cNvGraphicFramePr/>
          <p:nvPr>
            <p:extLst>
              <p:ext uri="{D42A27DB-BD31-4B8C-83A1-F6EECF244321}">
                <p14:modId xmlns:p14="http://schemas.microsoft.com/office/powerpoint/2010/main" val="2758807642"/>
              </p:ext>
            </p:extLst>
          </p:nvPr>
        </p:nvGraphicFramePr>
        <p:xfrm>
          <a:off x="928768" y="1025466"/>
          <a:ext cx="7903531" cy="392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rtl="0">
              <a:spcBef>
                <a:spcPts val="0"/>
              </a:spcBef>
              <a:buNone/>
            </a:pPr>
            <a:r>
              <a:rPr lang="en" dirty="0">
                <a:latin typeface="Arial"/>
                <a:ea typeface="Arial"/>
                <a:cs typeface="Arial"/>
                <a:sym typeface="Arial"/>
              </a:rPr>
              <a:t>Traditional Binary Gender Model</a:t>
            </a:r>
          </a:p>
          <a:p>
            <a:pPr lvl="0">
              <a:spcBef>
                <a:spcPts val="0"/>
              </a:spcBef>
              <a:buNone/>
            </a:pPr>
            <a:endParaRPr dirty="0"/>
          </a:p>
        </p:txBody>
      </p:sp>
      <p:grpSp>
        <p:nvGrpSpPr>
          <p:cNvPr id="91" name="Shape 91"/>
          <p:cNvGrpSpPr/>
          <p:nvPr/>
        </p:nvGrpSpPr>
        <p:grpSpPr>
          <a:xfrm>
            <a:off x="3921700" y="1152449"/>
            <a:ext cx="2115299" cy="3836987"/>
            <a:chOff x="3224000" y="1092787"/>
            <a:chExt cx="2115299" cy="3836987"/>
          </a:xfrm>
        </p:grpSpPr>
        <p:sp>
          <p:nvSpPr>
            <p:cNvPr id="92" name="Shape 92"/>
            <p:cNvSpPr txBox="1"/>
            <p:nvPr/>
          </p:nvSpPr>
          <p:spPr>
            <a:xfrm>
              <a:off x="3492800" y="1092787"/>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Male</a:t>
              </a:r>
            </a:p>
          </p:txBody>
        </p:sp>
        <p:sp>
          <p:nvSpPr>
            <p:cNvPr id="93" name="Shape 93"/>
            <p:cNvSpPr txBox="1"/>
            <p:nvPr/>
          </p:nvSpPr>
          <p:spPr>
            <a:xfrm>
              <a:off x="3224000" y="2609825"/>
              <a:ext cx="2115299"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Masculine</a:t>
              </a:r>
            </a:p>
          </p:txBody>
        </p:sp>
        <p:sp>
          <p:nvSpPr>
            <p:cNvPr id="94" name="Shape 94"/>
            <p:cNvSpPr txBox="1"/>
            <p:nvPr/>
          </p:nvSpPr>
          <p:spPr>
            <a:xfrm>
              <a:off x="3224000" y="3936475"/>
              <a:ext cx="2115299" cy="9932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Attracted </a:t>
              </a:r>
            </a:p>
            <a:p>
              <a:pPr lvl="0" algn="ctr" rtl="0">
                <a:spcBef>
                  <a:spcPts val="0"/>
                </a:spcBef>
                <a:buNone/>
              </a:pPr>
              <a:r>
                <a:rPr lang="en" sz="2000">
                  <a:solidFill>
                    <a:srgbClr val="FFFF00"/>
                  </a:solidFill>
                </a:rPr>
                <a:t>to Women</a:t>
              </a:r>
            </a:p>
          </p:txBody>
        </p:sp>
        <p:cxnSp>
          <p:nvCxnSpPr>
            <p:cNvPr id="95" name="Shape 95"/>
            <p:cNvCxnSpPr>
              <a:stCxn id="92" idx="2"/>
              <a:endCxn id="93" idx="0"/>
            </p:cNvCxnSpPr>
            <p:nvPr/>
          </p:nvCxnSpPr>
          <p:spPr>
            <a:xfrm>
              <a:off x="4281650" y="1585687"/>
              <a:ext cx="0" cy="1024200"/>
            </a:xfrm>
            <a:prstGeom prst="straightConnector1">
              <a:avLst/>
            </a:prstGeom>
            <a:noFill/>
            <a:ln w="28575" cap="flat" cmpd="sng">
              <a:solidFill>
                <a:srgbClr val="FFFF00"/>
              </a:solidFill>
              <a:prstDash val="solid"/>
              <a:round/>
              <a:headEnd type="none" w="lg" len="lg"/>
              <a:tailEnd type="triangle" w="lg" len="lg"/>
            </a:ln>
          </p:spPr>
        </p:cxnSp>
        <p:cxnSp>
          <p:nvCxnSpPr>
            <p:cNvPr id="96" name="Shape 96"/>
            <p:cNvCxnSpPr>
              <a:stCxn id="93" idx="2"/>
              <a:endCxn id="94" idx="0"/>
            </p:cNvCxnSpPr>
            <p:nvPr/>
          </p:nvCxnSpPr>
          <p:spPr>
            <a:xfrm>
              <a:off x="4281650" y="3102724"/>
              <a:ext cx="0" cy="833700"/>
            </a:xfrm>
            <a:prstGeom prst="straightConnector1">
              <a:avLst/>
            </a:prstGeom>
            <a:noFill/>
            <a:ln w="28575" cap="flat" cmpd="sng">
              <a:solidFill>
                <a:srgbClr val="FFFF00"/>
              </a:solidFill>
              <a:prstDash val="solid"/>
              <a:round/>
              <a:headEnd type="none" w="lg" len="lg"/>
              <a:tailEnd type="triangle" w="lg" len="lg"/>
            </a:ln>
          </p:spPr>
        </p:cxnSp>
      </p:grpSp>
      <p:grpSp>
        <p:nvGrpSpPr>
          <p:cNvPr id="97" name="Shape 97"/>
          <p:cNvGrpSpPr/>
          <p:nvPr/>
        </p:nvGrpSpPr>
        <p:grpSpPr>
          <a:xfrm>
            <a:off x="6465800" y="1151530"/>
            <a:ext cx="2115299" cy="3836987"/>
            <a:chOff x="6170000" y="1092787"/>
            <a:chExt cx="2115299" cy="3836987"/>
          </a:xfrm>
        </p:grpSpPr>
        <p:sp>
          <p:nvSpPr>
            <p:cNvPr id="98" name="Shape 98"/>
            <p:cNvSpPr txBox="1"/>
            <p:nvPr/>
          </p:nvSpPr>
          <p:spPr>
            <a:xfrm>
              <a:off x="6438800" y="1092787"/>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Female</a:t>
              </a:r>
            </a:p>
          </p:txBody>
        </p:sp>
        <p:sp>
          <p:nvSpPr>
            <p:cNvPr id="99" name="Shape 99"/>
            <p:cNvSpPr txBox="1"/>
            <p:nvPr/>
          </p:nvSpPr>
          <p:spPr>
            <a:xfrm>
              <a:off x="6170000" y="2609825"/>
              <a:ext cx="2115299"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Feminine</a:t>
              </a:r>
            </a:p>
          </p:txBody>
        </p:sp>
        <p:sp>
          <p:nvSpPr>
            <p:cNvPr id="100" name="Shape 100"/>
            <p:cNvSpPr txBox="1"/>
            <p:nvPr/>
          </p:nvSpPr>
          <p:spPr>
            <a:xfrm>
              <a:off x="6170000" y="3936475"/>
              <a:ext cx="2115299" cy="9932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Attracted </a:t>
              </a:r>
            </a:p>
            <a:p>
              <a:pPr lvl="0" algn="ctr" rtl="0">
                <a:spcBef>
                  <a:spcPts val="0"/>
                </a:spcBef>
                <a:buNone/>
              </a:pPr>
              <a:r>
                <a:rPr lang="en" sz="2000">
                  <a:solidFill>
                    <a:srgbClr val="FFFF00"/>
                  </a:solidFill>
                </a:rPr>
                <a:t>to Men</a:t>
              </a:r>
            </a:p>
          </p:txBody>
        </p:sp>
        <p:cxnSp>
          <p:nvCxnSpPr>
            <p:cNvPr id="101" name="Shape 101"/>
            <p:cNvCxnSpPr>
              <a:stCxn id="98" idx="2"/>
              <a:endCxn id="99" idx="0"/>
            </p:cNvCxnSpPr>
            <p:nvPr/>
          </p:nvCxnSpPr>
          <p:spPr>
            <a:xfrm>
              <a:off x="7227650" y="1585687"/>
              <a:ext cx="0" cy="1024200"/>
            </a:xfrm>
            <a:prstGeom prst="straightConnector1">
              <a:avLst/>
            </a:prstGeom>
            <a:noFill/>
            <a:ln w="28575" cap="flat" cmpd="sng">
              <a:solidFill>
                <a:srgbClr val="FFFF00"/>
              </a:solidFill>
              <a:prstDash val="solid"/>
              <a:round/>
              <a:headEnd type="none" w="lg" len="lg"/>
              <a:tailEnd type="triangle" w="lg" len="lg"/>
            </a:ln>
          </p:spPr>
        </p:cxnSp>
        <p:cxnSp>
          <p:nvCxnSpPr>
            <p:cNvPr id="102" name="Shape 102"/>
            <p:cNvCxnSpPr>
              <a:stCxn id="99" idx="2"/>
              <a:endCxn id="100" idx="0"/>
            </p:cNvCxnSpPr>
            <p:nvPr/>
          </p:nvCxnSpPr>
          <p:spPr>
            <a:xfrm>
              <a:off x="7227650" y="3102724"/>
              <a:ext cx="0" cy="833700"/>
            </a:xfrm>
            <a:prstGeom prst="straightConnector1">
              <a:avLst/>
            </a:prstGeom>
            <a:noFill/>
            <a:ln w="28575" cap="flat" cmpd="sng">
              <a:solidFill>
                <a:srgbClr val="FFFF00"/>
              </a:solidFill>
              <a:prstDash val="solid"/>
              <a:round/>
              <a:headEnd type="none" w="lg" len="lg"/>
              <a:tailEnd type="triangle" w="lg" len="lg"/>
            </a:ln>
          </p:spPr>
        </p:cxnSp>
      </p:grpSp>
      <p:sp>
        <p:nvSpPr>
          <p:cNvPr id="103" name="Shape 103"/>
          <p:cNvSpPr txBox="1"/>
          <p:nvPr/>
        </p:nvSpPr>
        <p:spPr>
          <a:xfrm>
            <a:off x="437575" y="4124736"/>
            <a:ext cx="2301000" cy="492899"/>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FFFF00"/>
                </a:solidFill>
              </a:rPr>
              <a:t>Sexual Orientation</a:t>
            </a:r>
          </a:p>
        </p:txBody>
      </p:sp>
      <p:sp>
        <p:nvSpPr>
          <p:cNvPr id="104" name="Shape 104"/>
          <p:cNvSpPr txBox="1"/>
          <p:nvPr/>
        </p:nvSpPr>
        <p:spPr>
          <a:xfrm>
            <a:off x="311700" y="2697298"/>
            <a:ext cx="3181200" cy="1024199"/>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FFFF00"/>
                </a:solidFill>
              </a:rPr>
              <a:t>Gender Expression</a:t>
            </a:r>
          </a:p>
          <a:p>
            <a:pPr lvl="0" rtl="0">
              <a:spcBef>
                <a:spcPts val="0"/>
              </a:spcBef>
              <a:buNone/>
            </a:pPr>
            <a:r>
              <a:rPr lang="en" dirty="0">
                <a:solidFill>
                  <a:srgbClr val="FFFF00"/>
                </a:solidFill>
              </a:rPr>
              <a:t>	</a:t>
            </a:r>
            <a:r>
              <a:rPr lang="en" i="1" dirty="0">
                <a:solidFill>
                  <a:srgbClr val="FFFF00"/>
                </a:solidFill>
              </a:rPr>
              <a:t>Dress, Posture,</a:t>
            </a:r>
          </a:p>
          <a:p>
            <a:pPr lvl="0" rtl="0">
              <a:spcBef>
                <a:spcPts val="0"/>
              </a:spcBef>
              <a:buNone/>
            </a:pPr>
            <a:r>
              <a:rPr lang="en" i="1" dirty="0">
                <a:solidFill>
                  <a:srgbClr val="FFFF00"/>
                </a:solidFill>
              </a:rPr>
              <a:t>	Roles, Identity</a:t>
            </a:r>
          </a:p>
        </p:txBody>
      </p:sp>
      <p:sp>
        <p:nvSpPr>
          <p:cNvPr id="105" name="Shape 105"/>
          <p:cNvSpPr txBox="1"/>
          <p:nvPr/>
        </p:nvSpPr>
        <p:spPr>
          <a:xfrm>
            <a:off x="437575" y="1167374"/>
            <a:ext cx="3181200" cy="1024199"/>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FFFF00"/>
                </a:solidFill>
              </a:rPr>
              <a:t>Biological Sex</a:t>
            </a:r>
          </a:p>
          <a:p>
            <a:pPr lvl="0" rtl="0">
              <a:spcBef>
                <a:spcPts val="0"/>
              </a:spcBef>
              <a:buNone/>
            </a:pPr>
            <a:r>
              <a:rPr lang="en" dirty="0">
                <a:solidFill>
                  <a:srgbClr val="FFFF00"/>
                </a:solidFill>
              </a:rPr>
              <a:t>	</a:t>
            </a:r>
            <a:r>
              <a:rPr lang="en" i="1" dirty="0">
                <a:solidFill>
                  <a:srgbClr val="FFFF00"/>
                </a:solidFill>
              </a:rPr>
              <a:t>Hormones,</a:t>
            </a:r>
          </a:p>
          <a:p>
            <a:pPr lvl="0" rtl="0">
              <a:spcBef>
                <a:spcPts val="0"/>
              </a:spcBef>
              <a:buNone/>
            </a:pPr>
            <a:r>
              <a:rPr lang="en" i="1" dirty="0">
                <a:solidFill>
                  <a:srgbClr val="FFFF00"/>
                </a:solidFill>
              </a:rPr>
              <a:t>	Genitalia</a:t>
            </a:r>
          </a:p>
          <a:p>
            <a:pPr lvl="0" rtl="0">
              <a:spcBef>
                <a:spcPts val="0"/>
              </a:spcBef>
              <a:buNone/>
            </a:pPr>
            <a:r>
              <a:rPr lang="en" i="1" dirty="0">
                <a:solidFill>
                  <a:srgbClr val="FFFF00"/>
                </a:solidFill>
              </a:rPr>
              <a:t>	Secondary sex </a:t>
            </a:r>
            <a:r>
              <a:rPr lang="en-US" i="1" dirty="0" smtClean="0">
                <a:solidFill>
                  <a:srgbClr val="FFFF00"/>
                </a:solidFill>
              </a:rPr>
              <a:t>	</a:t>
            </a:r>
            <a:r>
              <a:rPr lang="en" i="1" dirty="0" smtClean="0">
                <a:solidFill>
                  <a:srgbClr val="FFFF00"/>
                </a:solidFill>
              </a:rPr>
              <a:t>characteristics</a:t>
            </a:r>
            <a:endParaRPr lang="en" i="1" dirty="0">
              <a:solidFill>
                <a:srgbClr val="FFFF00"/>
              </a:solidFill>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rtl="0">
              <a:spcBef>
                <a:spcPts val="0"/>
              </a:spcBef>
              <a:buNone/>
            </a:pPr>
            <a:r>
              <a:rPr lang="en">
                <a:latin typeface="Arial"/>
                <a:ea typeface="Arial"/>
                <a:cs typeface="Arial"/>
                <a:sym typeface="Arial"/>
              </a:rPr>
              <a:t>Revolutionary Inclusive Gender Model</a:t>
            </a:r>
          </a:p>
        </p:txBody>
      </p:sp>
      <p:grpSp>
        <p:nvGrpSpPr>
          <p:cNvPr id="111" name="Shape 111"/>
          <p:cNvGrpSpPr/>
          <p:nvPr/>
        </p:nvGrpSpPr>
        <p:grpSpPr>
          <a:xfrm>
            <a:off x="311700" y="1133875"/>
            <a:ext cx="3181200" cy="3545699"/>
            <a:chOff x="311700" y="1133875"/>
            <a:chExt cx="3181200" cy="3545699"/>
          </a:xfrm>
        </p:grpSpPr>
        <p:sp>
          <p:nvSpPr>
            <p:cNvPr id="112" name="Shape 112"/>
            <p:cNvSpPr txBox="1"/>
            <p:nvPr/>
          </p:nvSpPr>
          <p:spPr>
            <a:xfrm>
              <a:off x="311700" y="1133875"/>
              <a:ext cx="3181200" cy="1024199"/>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FFFF00"/>
                  </a:solidFill>
                </a:rPr>
                <a:t>Biological Sex</a:t>
              </a:r>
            </a:p>
            <a:p>
              <a:pPr lvl="0" rtl="0">
                <a:spcBef>
                  <a:spcPts val="0"/>
                </a:spcBef>
                <a:buNone/>
              </a:pPr>
              <a:r>
                <a:rPr lang="en" dirty="0">
                  <a:solidFill>
                    <a:srgbClr val="FFFF00"/>
                  </a:solidFill>
                </a:rPr>
                <a:t>	</a:t>
              </a:r>
              <a:r>
                <a:rPr lang="en" i="1" dirty="0">
                  <a:solidFill>
                    <a:srgbClr val="FFFF00"/>
                  </a:solidFill>
                </a:rPr>
                <a:t>Hormones,</a:t>
              </a:r>
            </a:p>
            <a:p>
              <a:pPr lvl="0" rtl="0">
                <a:spcBef>
                  <a:spcPts val="0"/>
                </a:spcBef>
                <a:buNone/>
              </a:pPr>
              <a:r>
                <a:rPr lang="en" i="1" dirty="0">
                  <a:solidFill>
                    <a:srgbClr val="FFFF00"/>
                  </a:solidFill>
                </a:rPr>
                <a:t>	Genitalia</a:t>
              </a:r>
            </a:p>
            <a:p>
              <a:pPr lvl="0" rtl="0">
                <a:spcBef>
                  <a:spcPts val="0"/>
                </a:spcBef>
                <a:buNone/>
              </a:pPr>
              <a:r>
                <a:rPr lang="en" i="1" dirty="0">
                  <a:solidFill>
                    <a:srgbClr val="FFFF00"/>
                  </a:solidFill>
                </a:rPr>
                <a:t>	Secondary sex </a:t>
              </a:r>
              <a:r>
                <a:rPr lang="en-US" i="1" dirty="0" smtClean="0">
                  <a:solidFill>
                    <a:srgbClr val="FFFF00"/>
                  </a:solidFill>
                </a:rPr>
                <a:t>	</a:t>
              </a:r>
              <a:r>
                <a:rPr lang="en" i="1" dirty="0" smtClean="0">
                  <a:solidFill>
                    <a:srgbClr val="FFFF00"/>
                  </a:solidFill>
                </a:rPr>
                <a:t>characteristics</a:t>
              </a:r>
              <a:endParaRPr lang="en" i="1" dirty="0">
                <a:solidFill>
                  <a:srgbClr val="FFFF00"/>
                </a:solidFill>
              </a:endParaRPr>
            </a:p>
          </p:txBody>
        </p:sp>
        <p:sp>
          <p:nvSpPr>
            <p:cNvPr id="113" name="Shape 113"/>
            <p:cNvSpPr txBox="1"/>
            <p:nvPr/>
          </p:nvSpPr>
          <p:spPr>
            <a:xfrm>
              <a:off x="311700" y="2535175"/>
              <a:ext cx="3181200" cy="1024199"/>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FFFF00"/>
                  </a:solidFill>
                </a:rPr>
                <a:t>Gender Expression</a:t>
              </a:r>
            </a:p>
            <a:p>
              <a:pPr lvl="0" rtl="0">
                <a:spcBef>
                  <a:spcPts val="0"/>
                </a:spcBef>
                <a:buNone/>
              </a:pPr>
              <a:r>
                <a:rPr lang="en">
                  <a:solidFill>
                    <a:srgbClr val="FFFF00"/>
                  </a:solidFill>
                </a:rPr>
                <a:t>	</a:t>
              </a:r>
              <a:r>
                <a:rPr lang="en" i="1">
                  <a:solidFill>
                    <a:srgbClr val="FFFF00"/>
                  </a:solidFill>
                </a:rPr>
                <a:t>Dress, Posture,</a:t>
              </a:r>
            </a:p>
            <a:p>
              <a:pPr lvl="0" rtl="0">
                <a:spcBef>
                  <a:spcPts val="0"/>
                </a:spcBef>
                <a:buNone/>
              </a:pPr>
              <a:r>
                <a:rPr lang="en" i="1">
                  <a:solidFill>
                    <a:srgbClr val="FFFF00"/>
                  </a:solidFill>
                </a:rPr>
                <a:t>	Roles, Identity</a:t>
              </a:r>
            </a:p>
          </p:txBody>
        </p:sp>
        <p:sp>
          <p:nvSpPr>
            <p:cNvPr id="114" name="Shape 114"/>
            <p:cNvSpPr txBox="1"/>
            <p:nvPr/>
          </p:nvSpPr>
          <p:spPr>
            <a:xfrm>
              <a:off x="410300" y="4186675"/>
              <a:ext cx="2301000" cy="492899"/>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FFFF00"/>
                  </a:solidFill>
                </a:rPr>
                <a:t>Sexual Orientation</a:t>
              </a:r>
            </a:p>
          </p:txBody>
        </p:sp>
      </p:grpSp>
      <p:sp>
        <p:nvSpPr>
          <p:cNvPr id="115" name="Shape 115"/>
          <p:cNvSpPr txBox="1"/>
          <p:nvPr/>
        </p:nvSpPr>
        <p:spPr>
          <a:xfrm>
            <a:off x="3673575" y="1133862"/>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Male</a:t>
            </a:r>
          </a:p>
        </p:txBody>
      </p:sp>
      <p:sp>
        <p:nvSpPr>
          <p:cNvPr id="116" name="Shape 116"/>
          <p:cNvSpPr txBox="1"/>
          <p:nvPr/>
        </p:nvSpPr>
        <p:spPr>
          <a:xfrm>
            <a:off x="5426050" y="1133875"/>
            <a:ext cx="17748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Intersexual</a:t>
            </a:r>
          </a:p>
        </p:txBody>
      </p:sp>
      <p:sp>
        <p:nvSpPr>
          <p:cNvPr id="117" name="Shape 117"/>
          <p:cNvSpPr txBox="1"/>
          <p:nvPr/>
        </p:nvSpPr>
        <p:spPr>
          <a:xfrm>
            <a:off x="7375625" y="1133862"/>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Female</a:t>
            </a:r>
          </a:p>
        </p:txBody>
      </p:sp>
      <p:sp>
        <p:nvSpPr>
          <p:cNvPr id="118" name="Shape 118"/>
          <p:cNvSpPr txBox="1"/>
          <p:nvPr/>
        </p:nvSpPr>
        <p:spPr>
          <a:xfrm>
            <a:off x="3783150" y="2528812"/>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Masculine</a:t>
            </a:r>
          </a:p>
        </p:txBody>
      </p:sp>
      <p:sp>
        <p:nvSpPr>
          <p:cNvPr id="119" name="Shape 119"/>
          <p:cNvSpPr txBox="1"/>
          <p:nvPr/>
        </p:nvSpPr>
        <p:spPr>
          <a:xfrm>
            <a:off x="5426050" y="2528825"/>
            <a:ext cx="17748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Androgynous</a:t>
            </a:r>
          </a:p>
        </p:txBody>
      </p:sp>
      <p:sp>
        <p:nvSpPr>
          <p:cNvPr id="120" name="Shape 120"/>
          <p:cNvSpPr txBox="1"/>
          <p:nvPr/>
        </p:nvSpPr>
        <p:spPr>
          <a:xfrm>
            <a:off x="7493675" y="2528825"/>
            <a:ext cx="13416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Feminine</a:t>
            </a:r>
          </a:p>
        </p:txBody>
      </p:sp>
      <p:sp>
        <p:nvSpPr>
          <p:cNvPr id="121" name="Shape 121"/>
          <p:cNvSpPr txBox="1"/>
          <p:nvPr/>
        </p:nvSpPr>
        <p:spPr>
          <a:xfrm>
            <a:off x="2916725" y="4186662"/>
            <a:ext cx="15777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Women</a:t>
            </a:r>
          </a:p>
        </p:txBody>
      </p:sp>
      <p:sp>
        <p:nvSpPr>
          <p:cNvPr id="122" name="Shape 122"/>
          <p:cNvSpPr txBox="1"/>
          <p:nvPr/>
        </p:nvSpPr>
        <p:spPr>
          <a:xfrm>
            <a:off x="4322050" y="4186675"/>
            <a:ext cx="11040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Men</a:t>
            </a:r>
          </a:p>
        </p:txBody>
      </p:sp>
      <p:sp>
        <p:nvSpPr>
          <p:cNvPr id="123" name="Shape 123"/>
          <p:cNvSpPr txBox="1"/>
          <p:nvPr/>
        </p:nvSpPr>
        <p:spPr>
          <a:xfrm>
            <a:off x="7954025" y="4186675"/>
            <a:ext cx="999299"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Other</a:t>
            </a:r>
          </a:p>
        </p:txBody>
      </p:sp>
      <p:sp>
        <p:nvSpPr>
          <p:cNvPr id="124" name="Shape 124"/>
          <p:cNvSpPr txBox="1"/>
          <p:nvPr/>
        </p:nvSpPr>
        <p:spPr>
          <a:xfrm>
            <a:off x="5489737" y="4186675"/>
            <a:ext cx="999299"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Both</a:t>
            </a:r>
          </a:p>
        </p:txBody>
      </p:sp>
      <p:sp>
        <p:nvSpPr>
          <p:cNvPr id="125" name="Shape 125"/>
          <p:cNvSpPr txBox="1"/>
          <p:nvPr/>
        </p:nvSpPr>
        <p:spPr>
          <a:xfrm>
            <a:off x="6599637" y="4186675"/>
            <a:ext cx="1243800" cy="492899"/>
          </a:xfrm>
          <a:prstGeom prst="rect">
            <a:avLst/>
          </a:prstGeom>
          <a:noFill/>
          <a:ln>
            <a:noFill/>
          </a:ln>
        </p:spPr>
        <p:txBody>
          <a:bodyPr lIns="91425" tIns="91425" rIns="91425" bIns="91425" anchor="ctr" anchorCtr="0">
            <a:noAutofit/>
          </a:bodyPr>
          <a:lstStyle/>
          <a:p>
            <a:pPr lvl="0" algn="ctr" rtl="0">
              <a:spcBef>
                <a:spcPts val="0"/>
              </a:spcBef>
              <a:buNone/>
            </a:pPr>
            <a:r>
              <a:rPr lang="en" sz="2000">
                <a:solidFill>
                  <a:srgbClr val="FFFF00"/>
                </a:solidFill>
              </a:rPr>
              <a:t>Neither</a:t>
            </a:r>
          </a:p>
        </p:txBody>
      </p:sp>
      <p:cxnSp>
        <p:nvCxnSpPr>
          <p:cNvPr id="126" name="Shape 126"/>
          <p:cNvCxnSpPr/>
          <p:nvPr/>
        </p:nvCxnSpPr>
        <p:spPr>
          <a:xfrm>
            <a:off x="3673600" y="1528187"/>
            <a:ext cx="5279699" cy="0"/>
          </a:xfrm>
          <a:prstGeom prst="straightConnector1">
            <a:avLst/>
          </a:prstGeom>
          <a:noFill/>
          <a:ln w="28575" cap="flat" cmpd="sng">
            <a:solidFill>
              <a:srgbClr val="FFFF00"/>
            </a:solidFill>
            <a:prstDash val="solid"/>
            <a:round/>
            <a:headEnd type="triangle" w="lg" len="lg"/>
            <a:tailEnd type="triangle" w="lg" len="lg"/>
          </a:ln>
        </p:spPr>
      </p:cxnSp>
      <p:cxnSp>
        <p:nvCxnSpPr>
          <p:cNvPr id="127" name="Shape 127"/>
          <p:cNvCxnSpPr/>
          <p:nvPr/>
        </p:nvCxnSpPr>
        <p:spPr>
          <a:xfrm>
            <a:off x="3673600" y="2962337"/>
            <a:ext cx="5279699" cy="0"/>
          </a:xfrm>
          <a:prstGeom prst="straightConnector1">
            <a:avLst/>
          </a:prstGeom>
          <a:noFill/>
          <a:ln w="28575" cap="flat" cmpd="sng">
            <a:solidFill>
              <a:srgbClr val="FFFF00"/>
            </a:solidFill>
            <a:prstDash val="solid"/>
            <a:round/>
            <a:headEnd type="triangle" w="lg" len="lg"/>
            <a:tailEnd type="triangle" w="lg" len="lg"/>
          </a:ln>
        </p:spPr>
      </p:cxnSp>
      <p:cxnSp>
        <p:nvCxnSpPr>
          <p:cNvPr id="128" name="Shape 128"/>
          <p:cNvCxnSpPr/>
          <p:nvPr/>
        </p:nvCxnSpPr>
        <p:spPr>
          <a:xfrm>
            <a:off x="2971100" y="4679562"/>
            <a:ext cx="6036600" cy="0"/>
          </a:xfrm>
          <a:prstGeom prst="straightConnector1">
            <a:avLst/>
          </a:prstGeom>
          <a:noFill/>
          <a:ln w="28575" cap="flat" cmpd="sng">
            <a:solidFill>
              <a:srgbClr val="FFFF00"/>
            </a:solidFill>
            <a:prstDash val="solid"/>
            <a:round/>
            <a:headEnd type="triangle" w="lg" len="lg"/>
            <a:tailEnd type="triangle" w="lg" len="lg"/>
          </a:ln>
        </p:spPr>
      </p:cxnSp>
      <p:cxnSp>
        <p:nvCxnSpPr>
          <p:cNvPr id="129" name="Shape 129"/>
          <p:cNvCxnSpPr>
            <a:stCxn id="115" idx="2"/>
            <a:endCxn id="118" idx="0"/>
          </p:cNvCxnSpPr>
          <p:nvPr/>
        </p:nvCxnSpPr>
        <p:spPr>
          <a:xfrm>
            <a:off x="4462425" y="1626762"/>
            <a:ext cx="109500" cy="902100"/>
          </a:xfrm>
          <a:prstGeom prst="straightConnector1">
            <a:avLst/>
          </a:prstGeom>
          <a:noFill/>
          <a:ln w="9525" cap="flat" cmpd="sng">
            <a:solidFill>
              <a:srgbClr val="FFFF00"/>
            </a:solidFill>
            <a:prstDash val="solid"/>
            <a:round/>
            <a:headEnd type="none" w="lg" len="lg"/>
            <a:tailEnd type="triangle" w="lg" len="lg"/>
          </a:ln>
        </p:spPr>
      </p:cxnSp>
      <p:cxnSp>
        <p:nvCxnSpPr>
          <p:cNvPr id="130" name="Shape 130"/>
          <p:cNvCxnSpPr>
            <a:stCxn id="118" idx="2"/>
            <a:endCxn id="121" idx="0"/>
          </p:cNvCxnSpPr>
          <p:nvPr/>
        </p:nvCxnSpPr>
        <p:spPr>
          <a:xfrm flipH="1">
            <a:off x="3705600" y="3021712"/>
            <a:ext cx="866400" cy="1164900"/>
          </a:xfrm>
          <a:prstGeom prst="straightConnector1">
            <a:avLst/>
          </a:prstGeom>
          <a:noFill/>
          <a:ln w="9525" cap="flat" cmpd="sng">
            <a:solidFill>
              <a:srgbClr val="FFFF00"/>
            </a:solidFill>
            <a:prstDash val="solid"/>
            <a:round/>
            <a:headEnd type="none" w="lg" len="lg"/>
            <a:tailEnd type="triangle" w="lg" len="lg"/>
          </a:ln>
        </p:spPr>
      </p:cxnSp>
      <p:cxnSp>
        <p:nvCxnSpPr>
          <p:cNvPr id="131" name="Shape 131"/>
          <p:cNvCxnSpPr>
            <a:stCxn id="116" idx="2"/>
            <a:endCxn id="119" idx="0"/>
          </p:cNvCxnSpPr>
          <p:nvPr/>
        </p:nvCxnSpPr>
        <p:spPr>
          <a:xfrm>
            <a:off x="6313450" y="1626774"/>
            <a:ext cx="0" cy="902100"/>
          </a:xfrm>
          <a:prstGeom prst="straightConnector1">
            <a:avLst/>
          </a:prstGeom>
          <a:noFill/>
          <a:ln w="9525" cap="flat" cmpd="sng">
            <a:solidFill>
              <a:srgbClr val="FFFF00"/>
            </a:solidFill>
            <a:prstDash val="solid"/>
            <a:round/>
            <a:headEnd type="none" w="lg" len="lg"/>
            <a:tailEnd type="triangle" w="lg" len="lg"/>
          </a:ln>
        </p:spPr>
      </p:cxnSp>
      <p:cxnSp>
        <p:nvCxnSpPr>
          <p:cNvPr id="132" name="Shape 132"/>
          <p:cNvCxnSpPr>
            <a:stCxn id="119" idx="2"/>
            <a:endCxn id="121" idx="0"/>
          </p:cNvCxnSpPr>
          <p:nvPr/>
        </p:nvCxnSpPr>
        <p:spPr>
          <a:xfrm flipH="1">
            <a:off x="3705550" y="3021724"/>
            <a:ext cx="2607900" cy="1164900"/>
          </a:xfrm>
          <a:prstGeom prst="straightConnector1">
            <a:avLst/>
          </a:prstGeom>
          <a:noFill/>
          <a:ln w="9525" cap="flat" cmpd="sng">
            <a:solidFill>
              <a:srgbClr val="FFFF00"/>
            </a:solidFill>
            <a:prstDash val="solid"/>
            <a:round/>
            <a:headEnd type="none" w="lg" len="lg"/>
            <a:tailEnd type="triangle" w="lg" len="lg"/>
          </a:ln>
        </p:spPr>
      </p:cxnSp>
      <p:cxnSp>
        <p:nvCxnSpPr>
          <p:cNvPr id="133" name="Shape 133"/>
          <p:cNvCxnSpPr>
            <a:stCxn id="115" idx="2"/>
            <a:endCxn id="119" idx="0"/>
          </p:cNvCxnSpPr>
          <p:nvPr/>
        </p:nvCxnSpPr>
        <p:spPr>
          <a:xfrm>
            <a:off x="4462425" y="1626762"/>
            <a:ext cx="1851000" cy="902100"/>
          </a:xfrm>
          <a:prstGeom prst="straightConnector1">
            <a:avLst/>
          </a:prstGeom>
          <a:noFill/>
          <a:ln w="9525" cap="flat" cmpd="sng">
            <a:solidFill>
              <a:srgbClr val="FFFF00"/>
            </a:solidFill>
            <a:prstDash val="solid"/>
            <a:round/>
            <a:headEnd type="none" w="lg" len="lg"/>
            <a:tailEnd type="triangle" w="lg" len="lg"/>
          </a:ln>
        </p:spPr>
      </p:cxnSp>
      <p:cxnSp>
        <p:nvCxnSpPr>
          <p:cNvPr id="134" name="Shape 134"/>
          <p:cNvCxnSpPr>
            <a:endCxn id="120" idx="0"/>
          </p:cNvCxnSpPr>
          <p:nvPr/>
        </p:nvCxnSpPr>
        <p:spPr>
          <a:xfrm>
            <a:off x="4469674" y="1643225"/>
            <a:ext cx="3694800" cy="885600"/>
          </a:xfrm>
          <a:prstGeom prst="straightConnector1">
            <a:avLst/>
          </a:prstGeom>
          <a:noFill/>
          <a:ln w="9525" cap="flat" cmpd="sng">
            <a:solidFill>
              <a:srgbClr val="FFFF00"/>
            </a:solidFill>
            <a:prstDash val="solid"/>
            <a:round/>
            <a:headEnd type="none" w="lg" len="lg"/>
            <a:tailEnd type="triangle" w="lg" len="lg"/>
          </a:ln>
        </p:spPr>
      </p:cxnSp>
      <p:cxnSp>
        <p:nvCxnSpPr>
          <p:cNvPr id="135" name="Shape 135"/>
          <p:cNvCxnSpPr>
            <a:endCxn id="118" idx="0"/>
          </p:cNvCxnSpPr>
          <p:nvPr/>
        </p:nvCxnSpPr>
        <p:spPr>
          <a:xfrm flipH="1">
            <a:off x="4571999" y="1659712"/>
            <a:ext cx="1721700" cy="869100"/>
          </a:xfrm>
          <a:prstGeom prst="straightConnector1">
            <a:avLst/>
          </a:prstGeom>
          <a:noFill/>
          <a:ln w="9525" cap="flat" cmpd="sng">
            <a:solidFill>
              <a:srgbClr val="FFFF00"/>
            </a:solidFill>
            <a:prstDash val="solid"/>
            <a:round/>
            <a:headEnd type="none" w="lg" len="lg"/>
            <a:tailEnd type="triangle" w="lg" len="lg"/>
          </a:ln>
        </p:spPr>
      </p:cxnSp>
      <p:cxnSp>
        <p:nvCxnSpPr>
          <p:cNvPr id="136" name="Shape 136"/>
          <p:cNvCxnSpPr>
            <a:stCxn id="116" idx="2"/>
            <a:endCxn id="120" idx="0"/>
          </p:cNvCxnSpPr>
          <p:nvPr/>
        </p:nvCxnSpPr>
        <p:spPr>
          <a:xfrm>
            <a:off x="6313450" y="1626774"/>
            <a:ext cx="1851000" cy="902100"/>
          </a:xfrm>
          <a:prstGeom prst="straightConnector1">
            <a:avLst/>
          </a:prstGeom>
          <a:noFill/>
          <a:ln w="9525" cap="flat" cmpd="sng">
            <a:solidFill>
              <a:srgbClr val="FFFF00"/>
            </a:solidFill>
            <a:prstDash val="solid"/>
            <a:round/>
            <a:headEnd type="none" w="lg" len="lg"/>
            <a:tailEnd type="triangle" w="lg" len="lg"/>
          </a:ln>
        </p:spPr>
      </p:cxnSp>
      <p:cxnSp>
        <p:nvCxnSpPr>
          <p:cNvPr id="137" name="Shape 137"/>
          <p:cNvCxnSpPr>
            <a:stCxn id="117" idx="2"/>
            <a:endCxn id="118" idx="0"/>
          </p:cNvCxnSpPr>
          <p:nvPr/>
        </p:nvCxnSpPr>
        <p:spPr>
          <a:xfrm flipH="1">
            <a:off x="4571975" y="1626762"/>
            <a:ext cx="3592500" cy="902100"/>
          </a:xfrm>
          <a:prstGeom prst="straightConnector1">
            <a:avLst/>
          </a:prstGeom>
          <a:noFill/>
          <a:ln w="9525" cap="flat" cmpd="sng">
            <a:solidFill>
              <a:srgbClr val="FFFF00"/>
            </a:solidFill>
            <a:prstDash val="solid"/>
            <a:round/>
            <a:headEnd type="none" w="lg" len="lg"/>
            <a:tailEnd type="triangle" w="lg" len="lg"/>
          </a:ln>
        </p:spPr>
      </p:cxnSp>
      <p:cxnSp>
        <p:nvCxnSpPr>
          <p:cNvPr id="138" name="Shape 138"/>
          <p:cNvCxnSpPr>
            <a:stCxn id="117" idx="2"/>
            <a:endCxn id="119" idx="0"/>
          </p:cNvCxnSpPr>
          <p:nvPr/>
        </p:nvCxnSpPr>
        <p:spPr>
          <a:xfrm flipH="1">
            <a:off x="6313475" y="1626762"/>
            <a:ext cx="1851000" cy="902100"/>
          </a:xfrm>
          <a:prstGeom prst="straightConnector1">
            <a:avLst/>
          </a:prstGeom>
          <a:noFill/>
          <a:ln w="9525" cap="flat" cmpd="sng">
            <a:solidFill>
              <a:srgbClr val="FFFF00"/>
            </a:solidFill>
            <a:prstDash val="solid"/>
            <a:round/>
            <a:headEnd type="none" w="lg" len="lg"/>
            <a:tailEnd type="triangle" w="lg" len="lg"/>
          </a:ln>
        </p:spPr>
      </p:cxnSp>
      <p:cxnSp>
        <p:nvCxnSpPr>
          <p:cNvPr id="139" name="Shape 139"/>
          <p:cNvCxnSpPr>
            <a:stCxn id="117" idx="2"/>
            <a:endCxn id="120" idx="0"/>
          </p:cNvCxnSpPr>
          <p:nvPr/>
        </p:nvCxnSpPr>
        <p:spPr>
          <a:xfrm>
            <a:off x="8164475" y="1626762"/>
            <a:ext cx="0" cy="902100"/>
          </a:xfrm>
          <a:prstGeom prst="straightConnector1">
            <a:avLst/>
          </a:prstGeom>
          <a:noFill/>
          <a:ln w="9525" cap="flat" cmpd="sng">
            <a:solidFill>
              <a:srgbClr val="FFFF00"/>
            </a:solidFill>
            <a:prstDash val="solid"/>
            <a:round/>
            <a:headEnd type="none" w="lg" len="lg"/>
            <a:tailEnd type="triangle" w="lg" len="lg"/>
          </a:ln>
        </p:spPr>
      </p:cxnSp>
      <p:cxnSp>
        <p:nvCxnSpPr>
          <p:cNvPr id="140" name="Shape 140"/>
          <p:cNvCxnSpPr>
            <a:stCxn id="118" idx="2"/>
            <a:endCxn id="122" idx="0"/>
          </p:cNvCxnSpPr>
          <p:nvPr/>
        </p:nvCxnSpPr>
        <p:spPr>
          <a:xfrm>
            <a:off x="4572000" y="3021712"/>
            <a:ext cx="302100" cy="1164900"/>
          </a:xfrm>
          <a:prstGeom prst="straightConnector1">
            <a:avLst/>
          </a:prstGeom>
          <a:noFill/>
          <a:ln w="9525" cap="flat" cmpd="sng">
            <a:solidFill>
              <a:srgbClr val="FFFF00"/>
            </a:solidFill>
            <a:prstDash val="solid"/>
            <a:round/>
            <a:headEnd type="none" w="lg" len="lg"/>
            <a:tailEnd type="triangle" w="lg" len="lg"/>
          </a:ln>
        </p:spPr>
      </p:cxnSp>
      <p:cxnSp>
        <p:nvCxnSpPr>
          <p:cNvPr id="141" name="Shape 141"/>
          <p:cNvCxnSpPr>
            <a:stCxn id="118" idx="2"/>
            <a:endCxn id="124" idx="0"/>
          </p:cNvCxnSpPr>
          <p:nvPr/>
        </p:nvCxnSpPr>
        <p:spPr>
          <a:xfrm>
            <a:off x="4572000" y="3021712"/>
            <a:ext cx="1417500" cy="1164900"/>
          </a:xfrm>
          <a:prstGeom prst="straightConnector1">
            <a:avLst/>
          </a:prstGeom>
          <a:noFill/>
          <a:ln w="9525" cap="flat" cmpd="sng">
            <a:solidFill>
              <a:srgbClr val="FFFF00"/>
            </a:solidFill>
            <a:prstDash val="solid"/>
            <a:round/>
            <a:headEnd type="none" w="lg" len="lg"/>
            <a:tailEnd type="triangle" w="lg" len="lg"/>
          </a:ln>
        </p:spPr>
      </p:cxnSp>
      <p:cxnSp>
        <p:nvCxnSpPr>
          <p:cNvPr id="142" name="Shape 142"/>
          <p:cNvCxnSpPr>
            <a:stCxn id="118" idx="2"/>
            <a:endCxn id="125" idx="0"/>
          </p:cNvCxnSpPr>
          <p:nvPr/>
        </p:nvCxnSpPr>
        <p:spPr>
          <a:xfrm>
            <a:off x="4572000" y="3021712"/>
            <a:ext cx="2649600" cy="1164900"/>
          </a:xfrm>
          <a:prstGeom prst="straightConnector1">
            <a:avLst/>
          </a:prstGeom>
          <a:noFill/>
          <a:ln w="9525" cap="flat" cmpd="sng">
            <a:solidFill>
              <a:srgbClr val="FFFF00"/>
            </a:solidFill>
            <a:prstDash val="solid"/>
            <a:round/>
            <a:headEnd type="none" w="lg" len="lg"/>
            <a:tailEnd type="triangle" w="lg" len="lg"/>
          </a:ln>
        </p:spPr>
      </p:cxnSp>
      <p:cxnSp>
        <p:nvCxnSpPr>
          <p:cNvPr id="143" name="Shape 143"/>
          <p:cNvCxnSpPr>
            <a:stCxn id="118" idx="2"/>
            <a:endCxn id="123" idx="0"/>
          </p:cNvCxnSpPr>
          <p:nvPr/>
        </p:nvCxnSpPr>
        <p:spPr>
          <a:xfrm>
            <a:off x="4572000" y="3021712"/>
            <a:ext cx="3881700" cy="1164900"/>
          </a:xfrm>
          <a:prstGeom prst="straightConnector1">
            <a:avLst/>
          </a:prstGeom>
          <a:noFill/>
          <a:ln w="9525" cap="flat" cmpd="sng">
            <a:solidFill>
              <a:srgbClr val="FFFF00"/>
            </a:solidFill>
            <a:prstDash val="solid"/>
            <a:round/>
            <a:headEnd type="none" w="lg" len="lg"/>
            <a:tailEnd type="triangle" w="lg" len="lg"/>
          </a:ln>
        </p:spPr>
      </p:cxnSp>
      <p:cxnSp>
        <p:nvCxnSpPr>
          <p:cNvPr id="144" name="Shape 144"/>
          <p:cNvCxnSpPr>
            <a:stCxn id="119" idx="2"/>
            <a:endCxn id="122" idx="0"/>
          </p:cNvCxnSpPr>
          <p:nvPr/>
        </p:nvCxnSpPr>
        <p:spPr>
          <a:xfrm flipH="1">
            <a:off x="4874050" y="3021724"/>
            <a:ext cx="1439400" cy="1164900"/>
          </a:xfrm>
          <a:prstGeom prst="straightConnector1">
            <a:avLst/>
          </a:prstGeom>
          <a:noFill/>
          <a:ln w="9525" cap="flat" cmpd="sng">
            <a:solidFill>
              <a:srgbClr val="FFFF00"/>
            </a:solidFill>
            <a:prstDash val="solid"/>
            <a:round/>
            <a:headEnd type="none" w="lg" len="lg"/>
            <a:tailEnd type="triangle" w="lg" len="lg"/>
          </a:ln>
        </p:spPr>
      </p:cxnSp>
      <p:cxnSp>
        <p:nvCxnSpPr>
          <p:cNvPr id="145" name="Shape 145"/>
          <p:cNvCxnSpPr>
            <a:stCxn id="119" idx="2"/>
            <a:endCxn id="124" idx="0"/>
          </p:cNvCxnSpPr>
          <p:nvPr/>
        </p:nvCxnSpPr>
        <p:spPr>
          <a:xfrm flipH="1">
            <a:off x="5989450" y="3021724"/>
            <a:ext cx="324000" cy="1164900"/>
          </a:xfrm>
          <a:prstGeom prst="straightConnector1">
            <a:avLst/>
          </a:prstGeom>
          <a:noFill/>
          <a:ln w="9525" cap="flat" cmpd="sng">
            <a:solidFill>
              <a:srgbClr val="FFFF00"/>
            </a:solidFill>
            <a:prstDash val="solid"/>
            <a:round/>
            <a:headEnd type="none" w="lg" len="lg"/>
            <a:tailEnd type="triangle" w="lg" len="lg"/>
          </a:ln>
        </p:spPr>
      </p:cxnSp>
      <p:cxnSp>
        <p:nvCxnSpPr>
          <p:cNvPr id="146" name="Shape 146"/>
          <p:cNvCxnSpPr>
            <a:stCxn id="119" idx="2"/>
            <a:endCxn id="125" idx="0"/>
          </p:cNvCxnSpPr>
          <p:nvPr/>
        </p:nvCxnSpPr>
        <p:spPr>
          <a:xfrm>
            <a:off x="6313450" y="3021724"/>
            <a:ext cx="908100" cy="1164900"/>
          </a:xfrm>
          <a:prstGeom prst="straightConnector1">
            <a:avLst/>
          </a:prstGeom>
          <a:noFill/>
          <a:ln w="9525" cap="flat" cmpd="sng">
            <a:solidFill>
              <a:srgbClr val="FFFF00"/>
            </a:solidFill>
            <a:prstDash val="solid"/>
            <a:round/>
            <a:headEnd type="none" w="lg" len="lg"/>
            <a:tailEnd type="triangle" w="lg" len="lg"/>
          </a:ln>
        </p:spPr>
      </p:cxnSp>
      <p:cxnSp>
        <p:nvCxnSpPr>
          <p:cNvPr id="147" name="Shape 147"/>
          <p:cNvCxnSpPr>
            <a:stCxn id="119" idx="2"/>
            <a:endCxn id="123" idx="0"/>
          </p:cNvCxnSpPr>
          <p:nvPr/>
        </p:nvCxnSpPr>
        <p:spPr>
          <a:xfrm>
            <a:off x="6313450" y="3021724"/>
            <a:ext cx="2140200" cy="1164900"/>
          </a:xfrm>
          <a:prstGeom prst="straightConnector1">
            <a:avLst/>
          </a:prstGeom>
          <a:noFill/>
          <a:ln w="9525" cap="flat" cmpd="sng">
            <a:solidFill>
              <a:srgbClr val="FFFF00"/>
            </a:solidFill>
            <a:prstDash val="solid"/>
            <a:round/>
            <a:headEnd type="none" w="lg" len="lg"/>
            <a:tailEnd type="triangle" w="lg" len="lg"/>
          </a:ln>
        </p:spPr>
      </p:cxnSp>
      <p:cxnSp>
        <p:nvCxnSpPr>
          <p:cNvPr id="148" name="Shape 148"/>
          <p:cNvCxnSpPr>
            <a:stCxn id="120" idx="2"/>
            <a:endCxn id="121" idx="0"/>
          </p:cNvCxnSpPr>
          <p:nvPr/>
        </p:nvCxnSpPr>
        <p:spPr>
          <a:xfrm flipH="1">
            <a:off x="3705575" y="3021724"/>
            <a:ext cx="4458900" cy="1164900"/>
          </a:xfrm>
          <a:prstGeom prst="straightConnector1">
            <a:avLst/>
          </a:prstGeom>
          <a:noFill/>
          <a:ln w="9525" cap="flat" cmpd="sng">
            <a:solidFill>
              <a:srgbClr val="FFFF00"/>
            </a:solidFill>
            <a:prstDash val="solid"/>
            <a:round/>
            <a:headEnd type="none" w="lg" len="lg"/>
            <a:tailEnd type="triangle" w="lg" len="lg"/>
          </a:ln>
        </p:spPr>
      </p:cxnSp>
      <p:cxnSp>
        <p:nvCxnSpPr>
          <p:cNvPr id="149" name="Shape 149"/>
          <p:cNvCxnSpPr>
            <a:stCxn id="120" idx="2"/>
            <a:endCxn id="122" idx="0"/>
          </p:cNvCxnSpPr>
          <p:nvPr/>
        </p:nvCxnSpPr>
        <p:spPr>
          <a:xfrm flipH="1">
            <a:off x="4874075" y="3021724"/>
            <a:ext cx="3290400" cy="1164900"/>
          </a:xfrm>
          <a:prstGeom prst="straightConnector1">
            <a:avLst/>
          </a:prstGeom>
          <a:noFill/>
          <a:ln w="9525" cap="flat" cmpd="sng">
            <a:solidFill>
              <a:srgbClr val="FFFF00"/>
            </a:solidFill>
            <a:prstDash val="solid"/>
            <a:round/>
            <a:headEnd type="none" w="lg" len="lg"/>
            <a:tailEnd type="triangle" w="lg" len="lg"/>
          </a:ln>
        </p:spPr>
      </p:cxnSp>
      <p:cxnSp>
        <p:nvCxnSpPr>
          <p:cNvPr id="150" name="Shape 150"/>
          <p:cNvCxnSpPr>
            <a:stCxn id="120" idx="2"/>
            <a:endCxn id="124" idx="0"/>
          </p:cNvCxnSpPr>
          <p:nvPr/>
        </p:nvCxnSpPr>
        <p:spPr>
          <a:xfrm flipH="1">
            <a:off x="5989475" y="3021724"/>
            <a:ext cx="2175000" cy="1164900"/>
          </a:xfrm>
          <a:prstGeom prst="straightConnector1">
            <a:avLst/>
          </a:prstGeom>
          <a:noFill/>
          <a:ln w="9525" cap="flat" cmpd="sng">
            <a:solidFill>
              <a:srgbClr val="FFFF00"/>
            </a:solidFill>
            <a:prstDash val="solid"/>
            <a:round/>
            <a:headEnd type="none" w="lg" len="lg"/>
            <a:tailEnd type="triangle" w="lg" len="lg"/>
          </a:ln>
        </p:spPr>
      </p:cxnSp>
      <p:cxnSp>
        <p:nvCxnSpPr>
          <p:cNvPr id="151" name="Shape 151"/>
          <p:cNvCxnSpPr>
            <a:stCxn id="120" idx="2"/>
            <a:endCxn id="125" idx="0"/>
          </p:cNvCxnSpPr>
          <p:nvPr/>
        </p:nvCxnSpPr>
        <p:spPr>
          <a:xfrm flipH="1">
            <a:off x="7221575" y="3021724"/>
            <a:ext cx="942900" cy="1164900"/>
          </a:xfrm>
          <a:prstGeom prst="straightConnector1">
            <a:avLst/>
          </a:prstGeom>
          <a:noFill/>
          <a:ln w="9525" cap="flat" cmpd="sng">
            <a:solidFill>
              <a:srgbClr val="FFFF00"/>
            </a:solidFill>
            <a:prstDash val="solid"/>
            <a:round/>
            <a:headEnd type="none" w="lg" len="lg"/>
            <a:tailEnd type="triangle" w="lg" len="lg"/>
          </a:ln>
        </p:spPr>
      </p:cxnSp>
      <p:cxnSp>
        <p:nvCxnSpPr>
          <p:cNvPr id="152" name="Shape 152"/>
          <p:cNvCxnSpPr>
            <a:stCxn id="120" idx="2"/>
            <a:endCxn id="123" idx="0"/>
          </p:cNvCxnSpPr>
          <p:nvPr/>
        </p:nvCxnSpPr>
        <p:spPr>
          <a:xfrm>
            <a:off x="8164475" y="3021724"/>
            <a:ext cx="289200" cy="1164900"/>
          </a:xfrm>
          <a:prstGeom prst="straightConnector1">
            <a:avLst/>
          </a:prstGeom>
          <a:noFill/>
          <a:ln w="9525" cap="flat" cmpd="sng">
            <a:solidFill>
              <a:srgbClr val="FFFF00"/>
            </a:solidFill>
            <a:prstDash val="solid"/>
            <a:round/>
            <a:headEnd type="none" w="lg" len="lg"/>
            <a:tailEnd type="triangle" w="lg" len="lg"/>
          </a:ln>
        </p:spPr>
      </p:cxnSp>
      <p:cxnSp>
        <p:nvCxnSpPr>
          <p:cNvPr id="153" name="Shape 153"/>
          <p:cNvCxnSpPr/>
          <p:nvPr/>
        </p:nvCxnSpPr>
        <p:spPr>
          <a:xfrm>
            <a:off x="17975" y="5071575"/>
            <a:ext cx="9117899" cy="0"/>
          </a:xfrm>
          <a:prstGeom prst="straightConnector1">
            <a:avLst/>
          </a:prstGeom>
          <a:noFill/>
          <a:ln w="114300" cap="flat" cmpd="sng">
            <a:solidFill>
              <a:schemeClr val="accent6"/>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Transgender Issues on College Campuses </a:t>
            </a:r>
          </a:p>
        </p:txBody>
      </p:sp>
      <p:graphicFrame>
        <p:nvGraphicFramePr>
          <p:cNvPr id="2" name="Diagram 1"/>
          <p:cNvGraphicFramePr/>
          <p:nvPr>
            <p:extLst>
              <p:ext uri="{D42A27DB-BD31-4B8C-83A1-F6EECF244321}">
                <p14:modId xmlns:p14="http://schemas.microsoft.com/office/powerpoint/2010/main" val="1047166439"/>
              </p:ext>
            </p:extLst>
          </p:nvPr>
        </p:nvGraphicFramePr>
        <p:xfrm>
          <a:off x="311700" y="1417800"/>
          <a:ext cx="8520599" cy="315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Professional Development Series </a:t>
            </a:r>
          </a:p>
        </p:txBody>
      </p:sp>
      <p:graphicFrame>
        <p:nvGraphicFramePr>
          <p:cNvPr id="2" name="Diagram 1"/>
          <p:cNvGraphicFramePr/>
          <p:nvPr>
            <p:extLst>
              <p:ext uri="{D42A27DB-BD31-4B8C-83A1-F6EECF244321}">
                <p14:modId xmlns:p14="http://schemas.microsoft.com/office/powerpoint/2010/main" val="1499035260"/>
              </p:ext>
            </p:extLst>
          </p:nvPr>
        </p:nvGraphicFramePr>
        <p:xfrm>
          <a:off x="405768" y="1144741"/>
          <a:ext cx="8738232" cy="3710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64275" y="356350"/>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What is Centrist College doing well?  </a:t>
            </a:r>
          </a:p>
        </p:txBody>
      </p:sp>
      <p:pic>
        <p:nvPicPr>
          <p:cNvPr id="171" name="Shape 171"/>
          <p:cNvPicPr preferRelativeResize="0"/>
          <p:nvPr/>
        </p:nvPicPr>
        <p:blipFill>
          <a:blip r:embed="rId3">
            <a:alphaModFix/>
          </a:blip>
          <a:stretch>
            <a:fillRect/>
          </a:stretch>
        </p:blipFill>
        <p:spPr>
          <a:xfrm>
            <a:off x="656949" y="1219575"/>
            <a:ext cx="6413050" cy="374945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72725"/>
            <a:ext cx="8520599" cy="645000"/>
          </a:xfrm>
          <a:prstGeom prst="rect">
            <a:avLst/>
          </a:prstGeom>
        </p:spPr>
        <p:txBody>
          <a:bodyPr lIns="91425" tIns="91425" rIns="91425" bIns="91425" anchor="t" anchorCtr="0">
            <a:noAutofit/>
          </a:bodyPr>
          <a:lstStyle/>
          <a:p>
            <a:pPr lvl="0">
              <a:spcBef>
                <a:spcPts val="0"/>
              </a:spcBef>
              <a:buNone/>
            </a:pPr>
            <a:r>
              <a:rPr lang="en">
                <a:latin typeface="Arial"/>
                <a:ea typeface="Arial"/>
                <a:cs typeface="Arial"/>
                <a:sym typeface="Arial"/>
              </a:rPr>
              <a:t>Areas for Improvement </a:t>
            </a:r>
          </a:p>
        </p:txBody>
      </p:sp>
      <p:graphicFrame>
        <p:nvGraphicFramePr>
          <p:cNvPr id="177" name="Shape 177"/>
          <p:cNvGraphicFramePr/>
          <p:nvPr/>
        </p:nvGraphicFramePr>
        <p:xfrm>
          <a:off x="273100" y="1281550"/>
          <a:ext cx="8597800" cy="3665725"/>
        </p:xfrm>
        <a:graphic>
          <a:graphicData uri="http://schemas.openxmlformats.org/drawingml/2006/table">
            <a:tbl>
              <a:tblPr>
                <a:noFill/>
                <a:tableStyleId>{94F1A7BE-6BA8-48BE-B1A1-2B517279811F}</a:tableStyleId>
              </a:tblPr>
              <a:tblGrid>
                <a:gridCol w="2201375"/>
                <a:gridCol w="6396425"/>
              </a:tblGrid>
              <a:tr h="726700">
                <a:tc>
                  <a:txBody>
                    <a:bodyPr/>
                    <a:lstStyle/>
                    <a:p>
                      <a:pPr lvl="0" algn="ctr">
                        <a:spcBef>
                          <a:spcPts val="0"/>
                        </a:spcBef>
                        <a:buNone/>
                      </a:pPr>
                      <a:r>
                        <a:rPr lang="en" sz="1800">
                          <a:solidFill>
                            <a:srgbClr val="FFFFFF"/>
                          </a:solidFill>
                        </a:rPr>
                        <a:t>Support Services</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a:spcBef>
                          <a:spcPts val="0"/>
                        </a:spcBef>
                        <a:buNone/>
                      </a:pPr>
                      <a:r>
                        <a:rPr lang="en">
                          <a:solidFill>
                            <a:srgbClr val="FFFFFF"/>
                          </a:solidFill>
                        </a:rPr>
                        <a:t>Current services are geared towards LGB students whose issues issues are generally related to sexual orientation not gender identity issues </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r h="979675">
                <a:tc>
                  <a:txBody>
                    <a:bodyPr/>
                    <a:lstStyle/>
                    <a:p>
                      <a:pPr lvl="0" algn="ctr">
                        <a:spcBef>
                          <a:spcPts val="0"/>
                        </a:spcBef>
                        <a:buNone/>
                      </a:pPr>
                      <a:r>
                        <a:rPr lang="en" sz="1800">
                          <a:solidFill>
                            <a:srgbClr val="FFFFFF"/>
                          </a:solidFill>
                        </a:rPr>
                        <a:t>Inclusive Policies </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a:spcBef>
                          <a:spcPts val="0"/>
                        </a:spcBef>
                        <a:buNone/>
                      </a:pPr>
                      <a:r>
                        <a:rPr lang="en">
                          <a:solidFill>
                            <a:srgbClr val="FFFFFF"/>
                          </a:solidFill>
                        </a:rPr>
                        <a:t>Campus nondiscrimination policies typically protect students based upon sex and sexual orientation, but the rights of transgender students are not necessarily covered under these policies</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r h="979675">
                <a:tc>
                  <a:txBody>
                    <a:bodyPr/>
                    <a:lstStyle/>
                    <a:p>
                      <a:pPr lvl="0" algn="ctr">
                        <a:spcBef>
                          <a:spcPts val="0"/>
                        </a:spcBef>
                        <a:buNone/>
                      </a:pPr>
                      <a:r>
                        <a:rPr lang="en" sz="1800">
                          <a:solidFill>
                            <a:srgbClr val="FFFFFF"/>
                          </a:solidFill>
                        </a:rPr>
                        <a:t>Counseling</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rtl="0">
                        <a:spcBef>
                          <a:spcPts val="0"/>
                        </a:spcBef>
                        <a:buNone/>
                      </a:pPr>
                      <a:r>
                        <a:rPr lang="en">
                          <a:solidFill>
                            <a:srgbClr val="FFFFFF"/>
                          </a:solidFill>
                        </a:rPr>
                        <a:t>Counseling support can be essential due to challenges with being TG that lead to violence, stress, depression, substance abuse, and self-harm.</a:t>
                      </a:r>
                    </a:p>
                    <a:p>
                      <a:pPr lvl="0" algn="ctr">
                        <a:spcBef>
                          <a:spcPts val="0"/>
                        </a:spcBef>
                        <a:buNone/>
                      </a:pPr>
                      <a:endParaRPr>
                        <a:solidFill>
                          <a:srgbClr val="FFFFFF"/>
                        </a:solidFill>
                      </a:endParaRP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r h="979675">
                <a:tc>
                  <a:txBody>
                    <a:bodyPr/>
                    <a:lstStyle/>
                    <a:p>
                      <a:pPr lvl="0" algn="ctr">
                        <a:spcBef>
                          <a:spcPts val="0"/>
                        </a:spcBef>
                        <a:buNone/>
                      </a:pPr>
                      <a:r>
                        <a:rPr lang="en" sz="1800">
                          <a:solidFill>
                            <a:srgbClr val="FFFFFF"/>
                          </a:solidFill>
                        </a:rPr>
                        <a:t>Health Care</a:t>
                      </a: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c>
                  <a:txBody>
                    <a:bodyPr/>
                    <a:lstStyle/>
                    <a:p>
                      <a:pPr lvl="0" algn="ctr" rtl="0">
                        <a:spcBef>
                          <a:spcPts val="0"/>
                        </a:spcBef>
                        <a:buNone/>
                      </a:pPr>
                      <a:r>
                        <a:rPr lang="en">
                          <a:solidFill>
                            <a:srgbClr val="FFFFFF"/>
                          </a:solidFill>
                        </a:rPr>
                        <a:t>Health insurance coverage is frequently insufficient and more services and providers need additional training and resources on TG related health issues.</a:t>
                      </a:r>
                    </a:p>
                    <a:p>
                      <a:pPr lvl="0" algn="ctr">
                        <a:spcBef>
                          <a:spcPts val="0"/>
                        </a:spcBef>
                        <a:buNone/>
                      </a:pPr>
                      <a:endParaRPr>
                        <a:solidFill>
                          <a:srgbClr val="FFFFFF"/>
                        </a:solidFill>
                      </a:endParaRPr>
                    </a:p>
                  </a:txBody>
                  <a:tcPr marL="91425" marR="91425" marT="91425" marB="9142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sld>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3312</Words>
  <Application>Microsoft Macintosh PowerPoint</Application>
  <PresentationFormat>On-screen Show (16:9)</PresentationFormat>
  <Paragraphs>183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blue-gold</vt:lpstr>
      <vt:lpstr>Creating a More Inclusive College:   Welcoming Transgender Students</vt:lpstr>
      <vt:lpstr>Review of Current Events </vt:lpstr>
      <vt:lpstr>Transgender Definitions  </vt:lpstr>
      <vt:lpstr>Traditional Binary Gender Model </vt:lpstr>
      <vt:lpstr>Revolutionary Inclusive Gender Model</vt:lpstr>
      <vt:lpstr>Transgender Issues on College Campuses </vt:lpstr>
      <vt:lpstr>Professional Development Series </vt:lpstr>
      <vt:lpstr>What is Centrist College doing well?  </vt:lpstr>
      <vt:lpstr>Areas for Improvement </vt:lpstr>
      <vt:lpstr>Areas for Improvement </vt:lpstr>
      <vt:lpstr>Colleges and Transgender Students | NYS Exposed Education </vt:lpstr>
      <vt:lpstr>Action Plan </vt:lpstr>
      <vt:lpstr>Action Plan - Policy</vt:lpstr>
      <vt:lpstr>Action Plan - Policy</vt:lpstr>
      <vt:lpstr>Action Plan - Accommodating Facilities</vt:lpstr>
      <vt:lpstr>Action Plan - Support Services</vt:lpstr>
      <vt:lpstr>Action Plan - Support Services</vt:lpstr>
      <vt:lpstr>Works Cited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More Inclusive College:   Welcoming Transgender Students</dc:title>
  <cp:lastModifiedBy>Christy Roden</cp:lastModifiedBy>
  <cp:revision>9</cp:revision>
  <dcterms:modified xsi:type="dcterms:W3CDTF">2016-02-26T21:44:01Z</dcterms:modified>
</cp:coreProperties>
</file>