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3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33064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://www.studentaffairs.pitt.edu/lgbtqia/transgender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s://www.health.arizona.edu/transgender-benefits" TargetMode="External"/><Relationship Id="rId5" Type="http://schemas.openxmlformats.org/officeDocument/2006/relationships/hyperlink" Target="http://transhealth.ucsf.edu/trans?page=home-00-00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://www.wpath.org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Relationship Id="rId3" Type="http://schemas.openxmlformats.org/officeDocument/2006/relationships/hyperlink" Target="http://www.augsburg.edu/about/mission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ffingtonpost.com/2015/05/18/trans-friendly-colleges_n_7287702.html" TargetMode="External"/><Relationship Id="rId4" Type="http://schemas.openxmlformats.org/officeDocument/2006/relationships/hyperlink" Target="http://www.activeminds.org/transgender-college-student-mental-health" TargetMode="External"/><Relationship Id="rId5" Type="http://schemas.openxmlformats.org/officeDocument/2006/relationships/hyperlink" Target="http://forge-forward.org/wp-content/docs/FAQ-10-2012-rates-of-violence.pdf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stormer.com/wp-content/uploads/2015/04/gender-neutral-bathrooms.jpg" TargetMode="External"/><Relationship Id="rId4" Type="http://schemas.openxmlformats.org/officeDocument/2006/relationships/hyperlink" Target="http://www.umass.edu/stonewall/transguide/" TargetMode="External"/><Relationship Id="rId5" Type="http://schemas.openxmlformats.org/officeDocument/2006/relationships/hyperlink" Target="https://depts.washington.edu/qcenter/wordpress/frequently-used-resources/gender-neutral-bathrooms/" TargetMode="External"/><Relationship Id="rId6" Type="http://schemas.openxmlformats.org/officeDocument/2006/relationships/hyperlink" Target="http://amplifyyourvoice.org/youthresource/youthresource-genderneutralfaq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s://www.campuspride.org/tpc/gender-inclusive-housing/" TargetMode="External"/><Relationship Id="rId5" Type="http://schemas.openxmlformats.org/officeDocument/2006/relationships/hyperlink" Target="http://housing.illinois.edu/living-options/special-options/gender-inclusive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://www.umass.edu/campusrec/intramurals/participantsguide/index.html%23III" TargetMode="External"/><Relationship Id="rId5" Type="http://schemas.openxmlformats.org/officeDocument/2006/relationships/hyperlink" Target="http://web.mit.edu/trans/lockerroom.html" TargetMode="External"/><Relationship Id="rId6" Type="http://schemas.openxmlformats.org/officeDocument/2006/relationships/hyperlink" Target="http://web.mit.edu/trans/lockerprivacy.html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gbtcampus.org/" TargetMode="External"/><Relationship Id="rId4" Type="http://schemas.openxmlformats.org/officeDocument/2006/relationships/hyperlink" Target="https://www.campuspride.org/resources/transgender-membership-in-fraternities-sororities-and-title-ix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Photo: http://inthereddest.com/?p=3015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Best practices taken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http://www.lgbtcampus.org/</a:t>
            </a:r>
          </a:p>
          <a:p>
            <a:pPr lv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http://www.studentaffairs.pitt.edu/lgbtqia/transgender</a:t>
            </a: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Best practices taken from: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http://www.lgbtcampus.org/</a:t>
            </a:r>
            <a:r>
              <a:rPr lang="en" dirty="0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 dirty="0"/>
              <a:t>1</a:t>
            </a:r>
            <a:r>
              <a:rPr lang="en" dirty="0"/>
              <a:t>For example, see University of Arizona’s Transgender Health Benefits website: </a:t>
            </a:r>
            <a:r>
              <a:rPr lang="en" u="sng" dirty="0">
                <a:solidFill>
                  <a:schemeClr val="hlink"/>
                </a:solidFill>
                <a:hlinkClick r:id="rId4"/>
              </a:rPr>
              <a:t>https://www.health.arizona.edu/transgender-benefits</a:t>
            </a:r>
            <a:r>
              <a:rPr lang="en" dirty="0"/>
              <a:t> 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r>
              <a:rPr lang="en" dirty="0"/>
              <a:t>For more information, see The Center of Excellence for Transgender Health: </a:t>
            </a:r>
            <a:r>
              <a:rPr lang="en" u="sng" dirty="0">
                <a:solidFill>
                  <a:schemeClr val="hlink"/>
                </a:solidFill>
                <a:hlinkClick r:id="rId5"/>
              </a:rPr>
              <a:t>http://transhealth.ucsf.edu/trans?page=home-00-00</a:t>
            </a:r>
            <a:r>
              <a:rPr lang="en" dirty="0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Best practices taken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http://www.lgbtcampus.org/</a:t>
            </a:r>
          </a:p>
          <a:p>
            <a:pPr lv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/>
              <a:t>For more information on this process, see: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http://www.wpath.org/</a:t>
            </a: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/>
              <a:t>Rankin &amp; Associates </a:t>
            </a:r>
            <a:r>
              <a:rPr lang="en" sz="1050" b="1">
                <a:highlight>
                  <a:srgbClr val="FFFFFF"/>
                </a:highlight>
              </a:rPr>
              <a:t>rankin</a:t>
            </a:r>
            <a:r>
              <a:rPr lang="en" sz="1050">
                <a:highlight>
                  <a:srgbClr val="FFFFFF"/>
                </a:highlight>
              </a:rPr>
              <a:t>-consulting.com/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Photo</a:t>
            </a:r>
            <a:r>
              <a:rPr lang="en-US" baseline="0" dirty="0" smtClean="0"/>
              <a:t> taken from: http://</a:t>
            </a:r>
            <a:r>
              <a:rPr lang="en-US" baseline="0" dirty="0" err="1" smtClean="0"/>
              <a:t>www.warnerpacific.edu</a:t>
            </a:r>
            <a:r>
              <a:rPr lang="en-US" baseline="0" dirty="0" smtClean="0"/>
              <a:t>/about/diversity/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/>
              <a:t>Mission statement created by combining mission statements from two mid-sized institutions. Colleges used: Augsburg College (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http://www.augsburg.edu/about/mission/</a:t>
            </a:r>
            <a:r>
              <a:rPr lang="en"/>
              <a:t>) and Carleton College (https://apps.carleton.edu/visitors/mission/)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http://www.huffingtonpost.com/2015/05/18/trans-friendly-colleges_n_7287702.html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2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http://www.activeminds.org/transgender-college-student-mental-health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3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http://forge-forward.org/wp-content/docs/FAQ-10-2012-rates-of-violence.pdf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4</a:t>
            </a:r>
            <a:r>
              <a:rPr lang="en"/>
              <a:t>http://www.iamsafezone.com/resources/Ally_Handouts_Article_On_the_margins_McKinney.pdf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Photo: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http://www.infostormer.com/wp-content/uploads/2015/04/gender-neutral-bathrooms.jpg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/>
              <a:t>UMass Amherst Transguide (website):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http://www.umass.edu/stonewall/transguide/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2</a:t>
            </a:r>
            <a:r>
              <a:rPr lang="en"/>
              <a:t>University of Washington Gender Neutral Restroom map: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https://depts.washington.edu/qcenter/wordpress/frequently-used-resources/gender-neutral-bathrooms/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Further information on gender-inclusive bathrooms: </a:t>
            </a:r>
            <a:r>
              <a:rPr lang="en" u="sng">
                <a:solidFill>
                  <a:schemeClr val="hlink"/>
                </a:solidFill>
                <a:hlinkClick r:id="rId6"/>
              </a:rPr>
              <a:t>http://amplifyyourvoice.org/youthresource/youthresource-genderneutralfaq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Best practices taken from: http://www.lgbtcampus.org/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Best practices taken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http://www.lgbtcampus.org/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aseline="30000"/>
              <a:t>1</a:t>
            </a:r>
            <a:r>
              <a:rPr lang="en" u="sng">
                <a:solidFill>
                  <a:schemeClr val="accent5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4"/>
              </a:rPr>
              <a:t>https://www.campuspride.org/tpc/gender-inclusive-housing/</a:t>
            </a:r>
            <a:r>
              <a:rPr lang="en">
                <a:solidFill>
                  <a:srgbClr val="43434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br>
              <a:rPr lang="en">
                <a:solidFill>
                  <a:srgbClr val="434343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" baseline="30000">
                <a:solidFill>
                  <a:srgbClr val="43434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</a:t>
            </a:r>
            <a:r>
              <a:rPr lang="en">
                <a:solidFill>
                  <a:srgbClr val="43434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 example, see: University of Illinois at Urbana Champaign, gender-inclusive housing options:  </a:t>
            </a:r>
            <a:r>
              <a:rPr lang="en" sz="1200" u="sng">
                <a:solidFill>
                  <a:schemeClr val="accent5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5"/>
              </a:rPr>
              <a:t>http://housing.illinois.edu/living-options/special-options/gender-inclusive</a:t>
            </a:r>
            <a:r>
              <a:rPr lang="en" sz="1200">
                <a:solidFill>
                  <a:srgbClr val="43434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Best practices taken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http://www.lgbtcampus.org/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http://www.umass.edu/campusrec/intramurals/participantsguide/index.html#III</a:t>
            </a: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2</a:t>
            </a:r>
            <a:r>
              <a:rPr lang="en"/>
              <a:t>For example, see: 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http://web.mit.edu/trans/lockerroom.html</a:t>
            </a:r>
          </a:p>
          <a:p>
            <a:pPr lvl="0">
              <a:spcBef>
                <a:spcPts val="0"/>
              </a:spcBef>
              <a:buNone/>
            </a:pPr>
            <a:r>
              <a:rPr lang="en" baseline="30000"/>
              <a:t>3</a:t>
            </a:r>
            <a:r>
              <a:rPr lang="en"/>
              <a:t>For example, see:  </a:t>
            </a:r>
            <a:r>
              <a:rPr lang="en" u="sng">
                <a:solidFill>
                  <a:schemeClr val="hlink"/>
                </a:solidFill>
                <a:hlinkClick r:id="rId6"/>
              </a:rPr>
              <a:t>http://web.mit.edu/trans/lockerprivacy.html</a:t>
            </a:r>
            <a:r>
              <a:rPr lang="en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Best practices taken from: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http://www.lgbtcampus.org/</a:t>
            </a:r>
          </a:p>
          <a:p>
            <a:pPr lvl="0" rtl="0">
              <a:spcBef>
                <a:spcPts val="0"/>
              </a:spcBef>
              <a:buNone/>
            </a:pPr>
            <a:r>
              <a:rPr lang="en" baseline="30000"/>
              <a:t>1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https://www.campuspride.org/resources/transgender-membership-in-fraternities-sororities-and-title-ix/</a:t>
            </a:r>
          </a:p>
          <a:p>
            <a:pPr lvl="0">
              <a:spcBef>
                <a:spcPts val="0"/>
              </a:spcBef>
              <a:buNone/>
            </a:pPr>
            <a:r>
              <a:rPr lang="en" baseline="30000"/>
              <a:t>2</a:t>
            </a:r>
            <a:r>
              <a:rPr lang="en"/>
              <a:t>News article: Missouri State University’s Xi Omicron Iota sorority opens doors to transgender students- http://www.news-leader.com/story/news/education/2015/09/08/msu-sorority-opens-doors-transgender-women/71902506/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743000"/>
            <a:ext cx="8520599" cy="200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2845181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80700" y="2651100"/>
            <a:ext cx="8982599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636800" y="80700"/>
            <a:ext cx="4426499" cy="49820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199" cy="15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Source Sans Pro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"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Supporting Transgender Students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Emily Horton, Alaina Desalvo, and Addy Irvine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University of Minnesota - Twin Cities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8037" y="2806625"/>
            <a:ext cx="4199375" cy="2099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26517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Best Practices: Campus Conduct Offices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019100"/>
            <a:ext cx="8520599" cy="3980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700" dirty="0">
                <a:solidFill>
                  <a:srgbClr val="434343"/>
                </a:solidFill>
              </a:rPr>
              <a:t>Accessible web page that explains the college’s policies related to gender identity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Provides contact information for an official who is the designated point person on these policies</a:t>
            </a:r>
          </a:p>
          <a:p>
            <a:pPr marL="457200" lvl="0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700" dirty="0">
                <a:solidFill>
                  <a:srgbClr val="434343"/>
                </a:solidFill>
              </a:rPr>
              <a:t>Develop and publicize trans-supportive policy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Include policy that addresses acts of harassment, discrimination, and violence towards trans students in accordance with campus judicial policies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University of Pittsburgh’s University Statement (on Campus Conduct site): “ ...the University prohibits and will not engage in discrimination or harassment on the basis of race, color, religion, national origin, ancestry, sex, age, marital status, familial status, sexual orientation, </a:t>
            </a:r>
            <a:r>
              <a:rPr lang="en" sz="1700" b="1" dirty="0">
                <a:solidFill>
                  <a:srgbClr val="434343"/>
                </a:solidFill>
              </a:rPr>
              <a:t>gender identity and expression </a:t>
            </a:r>
            <a:r>
              <a:rPr lang="en" sz="1700" dirty="0">
                <a:solidFill>
                  <a:srgbClr val="434343"/>
                </a:solidFill>
              </a:rPr>
              <a:t>[emphasis added], genetic information, disability, or status as a veteran.”</a:t>
            </a:r>
            <a:r>
              <a:rPr lang="en" sz="1700" baseline="30000" dirty="0">
                <a:solidFill>
                  <a:srgbClr val="434343"/>
                </a:solidFill>
              </a:rPr>
              <a:t>1</a:t>
            </a:r>
          </a:p>
          <a:p>
            <a:pPr marL="457200" lvl="0" indent="-32385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700" dirty="0">
                <a:solidFill>
                  <a:srgbClr val="434343"/>
                </a:solidFill>
              </a:rPr>
              <a:t>Encourage Student Life staff to hold trans awareness and education programs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191800" y="145300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Best Practices: Campus Health Centers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191800" y="768700"/>
            <a:ext cx="8952300" cy="418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Equitable process for hiring and retaining </a:t>
            </a:r>
            <a:r>
              <a:rPr lang="en" sz="1500" dirty="0" smtClean="0">
                <a:solidFill>
                  <a:srgbClr val="434343"/>
                </a:solidFill>
              </a:rPr>
              <a:t>trans</a:t>
            </a:r>
            <a:r>
              <a:rPr lang="en-US" sz="1500" dirty="0" smtClean="0">
                <a:solidFill>
                  <a:srgbClr val="434343"/>
                </a:solidFill>
              </a:rPr>
              <a:t>-</a:t>
            </a:r>
            <a:r>
              <a:rPr lang="en" sz="1500" dirty="0" smtClean="0">
                <a:solidFill>
                  <a:srgbClr val="434343"/>
                </a:solidFill>
              </a:rPr>
              <a:t>identified </a:t>
            </a:r>
            <a:r>
              <a:rPr lang="en" sz="1500" dirty="0">
                <a:solidFill>
                  <a:srgbClr val="434343"/>
                </a:solidFill>
              </a:rPr>
              <a:t>and </a:t>
            </a:r>
            <a:r>
              <a:rPr lang="en" sz="1500" dirty="0" smtClean="0">
                <a:solidFill>
                  <a:srgbClr val="434343"/>
                </a:solidFill>
              </a:rPr>
              <a:t>trans-knowledgeable</a:t>
            </a:r>
            <a:r>
              <a:rPr lang="en-US" sz="1500" dirty="0" smtClean="0">
                <a:solidFill>
                  <a:srgbClr val="434343"/>
                </a:solidFill>
              </a:rPr>
              <a:t> </a:t>
            </a:r>
            <a:r>
              <a:rPr lang="en" sz="1500" dirty="0" smtClean="0">
                <a:solidFill>
                  <a:srgbClr val="434343"/>
                </a:solidFill>
              </a:rPr>
              <a:t>staff </a:t>
            </a:r>
            <a:endParaRPr lang="en-US" sz="1500" dirty="0" smtClean="0">
              <a:solidFill>
                <a:srgbClr val="434343"/>
              </a:solidFill>
            </a:endParaRP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 smtClean="0">
                <a:solidFill>
                  <a:srgbClr val="434343"/>
                </a:solidFill>
              </a:rPr>
              <a:t>Clearly </a:t>
            </a:r>
            <a:r>
              <a:rPr lang="en" sz="1500" dirty="0">
                <a:solidFill>
                  <a:srgbClr val="434343"/>
                </a:solidFill>
              </a:rPr>
              <a:t>identify trans-inclusive health care providers </a:t>
            </a: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Allow students to self-identify their gender on all healthcare forms (i.e. Gender Identity _______)</a:t>
            </a: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Allow students to indicate their chosen name on the Health Center’s intake form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500" dirty="0">
                <a:solidFill>
                  <a:srgbClr val="434343"/>
                </a:solidFill>
              </a:rPr>
              <a:t>Prescriptions and referrals are to be written using the student’s chosen name </a:t>
            </a: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Cover hormones and gender-affirming surgeries </a:t>
            </a:r>
            <a:r>
              <a:rPr lang="en" sz="1500" dirty="0" smtClean="0">
                <a:solidFill>
                  <a:srgbClr val="434343"/>
                </a:solidFill>
              </a:rPr>
              <a:t>under </a:t>
            </a:r>
            <a:r>
              <a:rPr lang="en" sz="1500" dirty="0">
                <a:solidFill>
                  <a:srgbClr val="434343"/>
                </a:solidFill>
              </a:rPr>
              <a:t>student health insurance</a:t>
            </a:r>
          </a:p>
          <a:p>
            <a:pPr marL="457200" lvl="0" indent="-317500" rtl="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Train practitioners so that they can assist in hormone treatment, write prescriptions for hormones, and monitor hormone levels for transitioning students </a:t>
            </a: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 smtClean="0">
                <a:solidFill>
                  <a:srgbClr val="434343"/>
                </a:solidFill>
                <a:highlight>
                  <a:srgbClr val="FFFFFF"/>
                </a:highlight>
              </a:rPr>
              <a:t>Publicize </a:t>
            </a:r>
            <a:r>
              <a:rPr lang="en" sz="1500" dirty="0">
                <a:solidFill>
                  <a:srgbClr val="434343"/>
                </a:solidFill>
                <a:highlight>
                  <a:srgbClr val="FFFFFF"/>
                </a:highlight>
              </a:rPr>
              <a:t>information on trans health on the Health Center webpage</a:t>
            </a:r>
            <a:r>
              <a:rPr lang="en" sz="1500" baseline="30000" dirty="0">
                <a:solidFill>
                  <a:srgbClr val="434343"/>
                </a:solidFill>
                <a:highlight>
                  <a:srgbClr val="FFFFFF"/>
                </a:highlight>
              </a:rPr>
              <a:t>1</a:t>
            </a:r>
          </a:p>
          <a:p>
            <a:pPr marL="457200" lvl="0" indent="-3175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Appoint patient advocate to Health Center to assist trans students and/or provide support for trans students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500" dirty="0">
                <a:solidFill>
                  <a:srgbClr val="434343"/>
                </a:solidFill>
              </a:rPr>
              <a:t>Patient advocate will walk students through reporting process if they feel mistreated or have any concerns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51750" y="2172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Best Practices: Campus Counseling Centers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11700" y="840625"/>
            <a:ext cx="8520599" cy="408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Equitable process for hiring and retaining trans identified and trans-knowledgeable Campus Counseling staff members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All counseling staff members must attend a trans ally training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Allow students to indicate their chosen name on the Counseling Center’s intake form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Develop and publicize a list of area therapists who can provide trans-supportive gender therapy for students who are transitioning or struggling with their gender identity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Cover all required therapy sessions for students who are transitioning under student health insurance</a:t>
            </a:r>
            <a:r>
              <a:rPr lang="en" sz="1600" baseline="30000" dirty="0">
                <a:solidFill>
                  <a:srgbClr val="434343"/>
                </a:solidFill>
              </a:rPr>
              <a:t>1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Have at least one therapist at the Counseling Center who specializes in supporting trans students</a:t>
            </a:r>
          </a:p>
          <a:p>
            <a:pPr marL="914400" lvl="1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600" dirty="0">
                <a:solidFill>
                  <a:srgbClr val="434343"/>
                </a:solidFill>
              </a:rPr>
              <a:t>Make sure they have proper training and can assist in writing letters for transitioning students to access hormones</a:t>
            </a:r>
          </a:p>
          <a:p>
            <a:pPr marL="457200" lvl="0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600" dirty="0">
                <a:solidFill>
                  <a:srgbClr val="434343"/>
                </a:solidFill>
              </a:rPr>
              <a:t>Create a trans-led peer support group for trans and gender-nonconforming students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11700" y="166776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Next Steps 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11700" y="913133"/>
            <a:ext cx="8520599" cy="406254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700" dirty="0">
                <a:solidFill>
                  <a:srgbClr val="434343"/>
                </a:solidFill>
              </a:rPr>
              <a:t>How can Centrist College realistically implement these best practices?</a:t>
            </a:r>
          </a:p>
          <a:p>
            <a:pPr marL="914400" lvl="1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Identify areas where you can affect change</a:t>
            </a:r>
          </a:p>
          <a:p>
            <a:pPr marL="914400" lvl="1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Include key stakeholders and allies in making the change</a:t>
            </a:r>
          </a:p>
          <a:p>
            <a:pPr marL="914400" lvl="1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Recruit trans students who can provide insight to the culture and needs of the students for whom these initiatives would affect</a:t>
            </a:r>
          </a:p>
          <a:p>
            <a:pPr marL="1371600" lvl="2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700" dirty="0">
                <a:solidFill>
                  <a:srgbClr val="434343"/>
                </a:solidFill>
              </a:rPr>
              <a:t>Include transgender students in every step of planning and implementation</a:t>
            </a:r>
          </a:p>
          <a:p>
            <a:pPr marL="914400" lvl="1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Set a defined plan for implementation that includes specific, measureable, attainable, relevant, and timely goals</a:t>
            </a:r>
          </a:p>
          <a:p>
            <a:pPr marL="1371600" lvl="2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700" dirty="0">
                <a:solidFill>
                  <a:srgbClr val="434343"/>
                </a:solidFill>
              </a:rPr>
              <a:t>One example: By the start of the next fall semester, 75% incoming students will receive trans ally 101 training as part of their orientation.</a:t>
            </a:r>
          </a:p>
          <a:p>
            <a:pPr marL="914400" lvl="1" indent="-33655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700" dirty="0">
                <a:solidFill>
                  <a:srgbClr val="434343"/>
                </a:solidFill>
              </a:rPr>
              <a:t>Educate and encourage buy-in from the campus community</a:t>
            </a:r>
          </a:p>
          <a:p>
            <a:pPr marL="457200" lvl="0" indent="0" rtl="0">
              <a:lnSpc>
                <a:spcPct val="70000"/>
              </a:lnSpc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330883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Identifying Stakeholders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11700" y="993879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You’ll need to include key stakeholders on the planning and implementation of any best practices that impact other areas of campus.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Stakeholders may include: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Faculty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Office of General Counsel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Registrar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Cisgender students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Other departments in student/academic affairs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Alumni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Community members</a:t>
            </a:r>
          </a:p>
          <a:p>
            <a:pPr marL="914400" lvl="1" indent="-2286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Trans Student Advisory Group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311700" y="175700"/>
            <a:ext cx="8520599" cy="89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Recommendation: Trans Student Advisory Group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311700" y="1294875"/>
            <a:ext cx="8520599" cy="327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>
                <a:solidFill>
                  <a:srgbClr val="434343"/>
                </a:solidFill>
              </a:rPr>
              <a:t>With the help of the LGBT Resource Center, recruit students for a transgender student advisory committee.</a:t>
            </a:r>
          </a:p>
          <a:p>
            <a:pPr marL="457200" lvl="0" indent="-228600" rtl="0"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>
                <a:solidFill>
                  <a:srgbClr val="434343"/>
                </a:solidFill>
              </a:rPr>
              <a:t>They will be crucial members of the team in identifying what they want to see on campus to support them.</a:t>
            </a:r>
          </a:p>
          <a:p>
            <a:pPr marL="457200" lvl="0" indent="-228600" rtl="0"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>
                <a:solidFill>
                  <a:srgbClr val="434343"/>
                </a:solidFill>
              </a:rPr>
              <a:t>Call on the advisory group often during conceptualization, planning, and implementation of any of the best practices.</a:t>
            </a:r>
          </a:p>
          <a:p>
            <a:pPr marL="457200" lvl="0" indent="-228600"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>
                <a:solidFill>
                  <a:srgbClr val="434343"/>
                </a:solidFill>
              </a:rPr>
              <a:t>Ensure alignment of the policy with their needs.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273812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Recommendation: Create Working Groups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00" y="922540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30200" rtl="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Once you’ve identified an area for change and key stakeholders and allies, recruit members for a working group that will propose and implement the change.</a:t>
            </a:r>
          </a:p>
          <a:p>
            <a:pPr marL="914400" lvl="1" indent="-330200" rtl="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Membership may include you, your departmental staff, stakeholders, and students.</a:t>
            </a:r>
          </a:p>
          <a:p>
            <a:pPr marL="914400" lvl="1" indent="-330200" rtl="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Their charge will be to set the specific goals of the project, propose the change to the President, and implement the change</a:t>
            </a:r>
          </a:p>
          <a:p>
            <a:pPr marL="914400" lvl="1" indent="-3302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They will also be responsible for:</a:t>
            </a:r>
          </a:p>
          <a:p>
            <a:pPr marL="1371600" lvl="2" indent="-330200" rtl="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500" dirty="0">
                <a:solidFill>
                  <a:srgbClr val="434343"/>
                </a:solidFill>
              </a:rPr>
              <a:t>Seeking out evaluation and assessment resources and developing the evaluation plan</a:t>
            </a:r>
          </a:p>
          <a:p>
            <a:pPr marL="1371600" lvl="2" indent="-3302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500" dirty="0">
                <a:solidFill>
                  <a:srgbClr val="434343"/>
                </a:solidFill>
              </a:rPr>
              <a:t>Setting the timeline</a:t>
            </a:r>
          </a:p>
          <a:p>
            <a:pPr marL="1371600" lvl="2" indent="-3302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500" dirty="0">
                <a:solidFill>
                  <a:srgbClr val="434343"/>
                </a:solidFill>
              </a:rPr>
              <a:t>Educating the campus community</a:t>
            </a:r>
          </a:p>
          <a:p>
            <a:pPr marL="1371600" lvl="2" indent="-3302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500" dirty="0">
                <a:solidFill>
                  <a:srgbClr val="434343"/>
                </a:solidFill>
              </a:rPr>
              <a:t>Implementation</a:t>
            </a:r>
          </a:p>
          <a:p>
            <a:pPr marL="1371600" lvl="2" indent="-33020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■"/>
            </a:pPr>
            <a:r>
              <a:rPr lang="en" sz="1500" dirty="0">
                <a:solidFill>
                  <a:srgbClr val="434343"/>
                </a:solidFill>
              </a:rPr>
              <a:t>Assessment and evaluation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11700" y="27717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Assessment, Evaluation, and Follow-Up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311700" y="900575"/>
            <a:ext cx="8520599" cy="393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700" dirty="0" smtClean="0">
                <a:solidFill>
                  <a:srgbClr val="434343"/>
                </a:solidFill>
              </a:rPr>
              <a:t>Assessment, evaluation, and follow-up are KEY to success.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700" dirty="0" smtClean="0">
                <a:solidFill>
                  <a:srgbClr val="434343"/>
                </a:solidFill>
              </a:rPr>
              <a:t>Consider assessment and evaluation from the beginning of the conceptualization phase.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700" dirty="0" smtClean="0">
                <a:solidFill>
                  <a:srgbClr val="434343"/>
                </a:solidFill>
              </a:rPr>
              <a:t>If </a:t>
            </a:r>
            <a:r>
              <a:rPr lang="en" sz="1700" dirty="0">
                <a:solidFill>
                  <a:srgbClr val="434343"/>
                </a:solidFill>
              </a:rPr>
              <a:t>assessment and evaluation is underdeveloped in your department, seek assistance across departments, from community members, or from consultants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700" dirty="0">
                <a:solidFill>
                  <a:srgbClr val="434343"/>
                </a:solidFill>
              </a:rPr>
              <a:t>Example: Susan Rankin, a well-known researcher in LGBT issues on college campuses, with other associates has a consulting firm, Rankin &amp; Associates Consulting, that can assist in developing comprehensive institutional assessments</a:t>
            </a:r>
            <a:r>
              <a:rPr lang="en" sz="1700" baseline="30000" dirty="0">
                <a:solidFill>
                  <a:srgbClr val="434343"/>
                </a:solidFill>
              </a:rPr>
              <a:t>1</a:t>
            </a:r>
            <a:r>
              <a:rPr lang="en" sz="1700" dirty="0">
                <a:solidFill>
                  <a:srgbClr val="434343"/>
                </a:solidFill>
              </a:rPr>
              <a:t> </a:t>
            </a: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700" dirty="0">
                <a:solidFill>
                  <a:srgbClr val="434343"/>
                </a:solidFill>
              </a:rPr>
              <a:t>Follow-up: Senior staff should meet with the working group bi-monthly (recommended) to get updates on progress to report to the President. </a:t>
            </a:r>
          </a:p>
          <a:p>
            <a:pPr marL="914400" lvl="1" indent="-228600">
              <a:lnSpc>
                <a:spcPct val="9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700" dirty="0">
                <a:solidFill>
                  <a:srgbClr val="434343"/>
                </a:solidFill>
              </a:rPr>
              <a:t>Report to stakeholders and the campus community the results of implementation (from assessment and evaluation data)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Remember...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  <a:highlight>
                  <a:srgbClr val="FFFFFF"/>
                </a:highlight>
              </a:rPr>
              <a:t>In order to stay true to our institutional mission and values, we MUST work towards creating an inclusive environment for transgender students.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434343"/>
                </a:solidFill>
                <a:highlight>
                  <a:srgbClr val="FFFFFF"/>
                </a:highlight>
              </a:rPr>
              <a:t>Thank you!</a:t>
            </a:r>
          </a:p>
          <a:p>
            <a:pPr lvl="0">
              <a:spcBef>
                <a:spcPts val="0"/>
              </a:spcBef>
              <a:buNone/>
            </a:pPr>
            <a:endParaRPr sz="3600">
              <a:solidFill>
                <a:srgbClr val="434343"/>
              </a:solidFill>
              <a:highlight>
                <a:srgbClr val="FFFFFF"/>
              </a:highlight>
            </a:endParaRPr>
          </a:p>
        </p:txBody>
      </p:sp>
      <p:pic>
        <p:nvPicPr>
          <p:cNvPr id="165" name="Shape 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9775" y="2005905"/>
            <a:ext cx="4887024" cy="2932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Why is this important at Centrist College?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068425"/>
            <a:ext cx="8520599" cy="378127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Diverse student body of over 7,000 students located in a vibrant urban area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Leader among our peers in diversity and equity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Historic commitment to social justice </a:t>
            </a:r>
          </a:p>
          <a:p>
            <a:pPr marL="914400" lvl="1" indent="-228600">
              <a:lnSpc>
                <a:spcPct val="15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Centrist College mission statement: “The mission of Centrist College is to provide an exceptional undergraduate education.</a:t>
            </a:r>
            <a:r>
              <a:rPr lang="en" dirty="0">
                <a:solidFill>
                  <a:srgbClr val="434343"/>
                </a:solidFill>
                <a:highlight>
                  <a:srgbClr val="FFFFFF"/>
                </a:highlight>
              </a:rPr>
              <a:t> In pursuit of this, the College is devoted to academic excellence, extensive international engagements, and fostering </a:t>
            </a:r>
            <a:r>
              <a:rPr lang="en" dirty="0">
                <a:solidFill>
                  <a:srgbClr val="404040"/>
                </a:solidFill>
                <a:highlight>
                  <a:srgbClr val="FFFFFF"/>
                </a:highlight>
              </a:rPr>
              <a:t>an engaged community that is </a:t>
            </a:r>
            <a:r>
              <a:rPr lang="en" b="1" dirty="0">
                <a:solidFill>
                  <a:srgbClr val="404040"/>
                </a:solidFill>
                <a:highlight>
                  <a:srgbClr val="FFFFFF"/>
                </a:highlight>
              </a:rPr>
              <a:t>committed to intentional diversity and social justice</a:t>
            </a:r>
            <a:r>
              <a:rPr lang="en" dirty="0">
                <a:solidFill>
                  <a:srgbClr val="404040"/>
                </a:solidFill>
                <a:highlight>
                  <a:srgbClr val="FFFFFF"/>
                </a:highlight>
              </a:rPr>
              <a:t>”</a:t>
            </a:r>
            <a:r>
              <a:rPr lang="en" baseline="30000" dirty="0">
                <a:solidFill>
                  <a:srgbClr val="404040"/>
                </a:solidFill>
                <a:highlight>
                  <a:srgbClr val="FFFFFF"/>
                </a:highlight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Who are transgender students?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142125" y="1068425"/>
            <a:ext cx="8520599" cy="371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600" dirty="0">
                <a:solidFill>
                  <a:srgbClr val="434343"/>
                </a:solidFill>
              </a:rPr>
              <a:t>“Transgender” is generally used by students who identify as a gender other than the one they were </a:t>
            </a:r>
            <a:r>
              <a:rPr lang="en" sz="1600" dirty="0" smtClean="0">
                <a:solidFill>
                  <a:srgbClr val="434343"/>
                </a:solidFill>
              </a:rPr>
              <a:t>given </a:t>
            </a:r>
            <a:r>
              <a:rPr lang="en" sz="1600" dirty="0">
                <a:solidFill>
                  <a:srgbClr val="434343"/>
                </a:solidFill>
              </a:rPr>
              <a:t>at birth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600" dirty="0">
                <a:solidFill>
                  <a:srgbClr val="434343"/>
                </a:solidFill>
              </a:rPr>
              <a:t>Transgender people: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are more likely to be harassed, isolated and drop out of school</a:t>
            </a:r>
            <a:r>
              <a:rPr lang="en" sz="1600" baseline="30000" dirty="0">
                <a:solidFill>
                  <a:srgbClr val="434343"/>
                </a:solidFill>
              </a:rPr>
              <a:t>1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are more likely to suffer from depression, anxiety and eating disorders</a:t>
            </a:r>
            <a:r>
              <a:rPr lang="en" sz="1600" baseline="30000" dirty="0">
                <a:solidFill>
                  <a:srgbClr val="434343"/>
                </a:solidFill>
              </a:rPr>
              <a:t>2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are more likely to be sexually assaulted</a:t>
            </a:r>
            <a:r>
              <a:rPr lang="en" sz="1600" baseline="30000" dirty="0">
                <a:solidFill>
                  <a:srgbClr val="434343"/>
                </a:solidFill>
              </a:rPr>
              <a:t>3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sz="1600" dirty="0">
                <a:solidFill>
                  <a:srgbClr val="434343"/>
                </a:solidFill>
              </a:rPr>
              <a:t>Transgender students 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report being denied on-campus housing and scholarships</a:t>
            </a:r>
            <a:r>
              <a:rPr lang="en" sz="1600" baseline="30000" dirty="0">
                <a:solidFill>
                  <a:srgbClr val="434343"/>
                </a:solidFill>
              </a:rPr>
              <a:t>1</a:t>
            </a:r>
            <a:r>
              <a:rPr lang="en" sz="1600" dirty="0">
                <a:solidFill>
                  <a:srgbClr val="434343"/>
                </a:solidFill>
              </a:rPr>
              <a:t> 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feel that faculty and staff are not meeting their needs</a:t>
            </a:r>
            <a:r>
              <a:rPr lang="en" sz="1600" baseline="30000" dirty="0">
                <a:solidFill>
                  <a:srgbClr val="434343"/>
                </a:solidFill>
              </a:rPr>
              <a:t>4</a:t>
            </a:r>
          </a:p>
          <a:p>
            <a:pPr marL="914400" lvl="1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600" dirty="0">
                <a:solidFill>
                  <a:srgbClr val="434343"/>
                </a:solidFill>
              </a:rPr>
              <a:t>are less likely to use campus resources</a:t>
            </a:r>
            <a:r>
              <a:rPr lang="en" sz="1600" baseline="30000" dirty="0">
                <a:solidFill>
                  <a:srgbClr val="434343"/>
                </a:solidFill>
              </a:rPr>
              <a:t>4</a:t>
            </a:r>
          </a:p>
          <a:p>
            <a:pPr marL="0" lvl="0" indent="0" rtl="0">
              <a:lnSpc>
                <a:spcPct val="70000"/>
              </a:lnSpc>
              <a:spcBef>
                <a:spcPts val="0"/>
              </a:spcBef>
              <a:buNone/>
            </a:pPr>
            <a:endParaRPr sz="1400" dirty="0">
              <a:solidFill>
                <a:srgbClr val="434343"/>
              </a:solidFill>
            </a:endParaRPr>
          </a:p>
          <a:p>
            <a:pPr lvl="0">
              <a:lnSpc>
                <a:spcPct val="70000"/>
              </a:lnSpc>
              <a:spcBef>
                <a:spcPts val="0"/>
              </a:spcBef>
              <a:buNone/>
            </a:pPr>
            <a:endParaRPr sz="1400" dirty="0">
              <a:solidFill>
                <a:srgbClr val="43434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is Centrist College doing well?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Commitment to transgender inclusivity  by senior staff 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800" dirty="0">
                <a:solidFill>
                  <a:srgbClr val="434343"/>
                </a:solidFill>
              </a:rPr>
              <a:t>Because YOU are here!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Some gender inclusive restrooms available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sz="1800" dirty="0">
                <a:solidFill>
                  <a:srgbClr val="434343"/>
                </a:solidFill>
              </a:rPr>
              <a:t>3 single stall, lockable bathrooms without gendered signage are available on campus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LGBT Resource Center offers Transgender Ally 101 training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LGBT Resource Center distributes information on community resources for transgender students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247467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Campus-Wide Best Practices	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870867"/>
            <a:ext cx="8832300" cy="240893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Mandatory for all staff  to complete trans ally training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Clearly publicize all information that would be helpful, supportive or relevant to trans students on the university website</a:t>
            </a:r>
            <a:r>
              <a:rPr lang="en" baseline="30000" dirty="0">
                <a:solidFill>
                  <a:srgbClr val="434343"/>
                </a:solidFill>
              </a:rPr>
              <a:t>1</a:t>
            </a:r>
          </a:p>
          <a:p>
            <a:pPr marL="457200" lvl="0" indent="-2286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Create gender-inclusive </a:t>
            </a:r>
            <a:r>
              <a:rPr lang="en" dirty="0" smtClean="0">
                <a:solidFill>
                  <a:srgbClr val="434343"/>
                </a:solidFill>
              </a:rPr>
              <a:t>bathrooms</a:t>
            </a:r>
            <a:r>
              <a:rPr lang="en-US" dirty="0" smtClean="0">
                <a:solidFill>
                  <a:srgbClr val="434343"/>
                </a:solidFill>
              </a:rPr>
              <a:t> </a:t>
            </a:r>
            <a:r>
              <a:rPr lang="en" dirty="0" smtClean="0">
                <a:solidFill>
                  <a:srgbClr val="434343"/>
                </a:solidFill>
              </a:rPr>
              <a:t>in </a:t>
            </a:r>
            <a:r>
              <a:rPr lang="en" dirty="0">
                <a:solidFill>
                  <a:srgbClr val="434343"/>
                </a:solidFill>
              </a:rPr>
              <a:t>every building and dormitory on campus </a:t>
            </a:r>
          </a:p>
          <a:p>
            <a:pPr marL="914400" lvl="1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600" dirty="0">
                <a:solidFill>
                  <a:srgbClr val="434343"/>
                </a:solidFill>
              </a:rPr>
              <a:t>Avoid using stick-figures to depict gender on bathroom door</a:t>
            </a:r>
          </a:p>
          <a:p>
            <a:pPr marL="914400" lvl="1" indent="-330200" rtl="0">
              <a:lnSpc>
                <a:spcPct val="8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600" dirty="0">
                <a:solidFill>
                  <a:srgbClr val="434343"/>
                </a:solidFill>
              </a:rPr>
              <a:t>Create an accessible map and list of gender-neutral bathroom locations on campus both available on print and on university website</a:t>
            </a:r>
            <a:r>
              <a:rPr lang="en" sz="1600" baseline="30000" dirty="0">
                <a:solidFill>
                  <a:srgbClr val="434343"/>
                </a:solidFill>
              </a:rPr>
              <a:t>2</a:t>
            </a:r>
          </a:p>
          <a:p>
            <a:pPr marL="457200" lvl="0" indent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949" y="3600524"/>
            <a:ext cx="2233125" cy="148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6622" y="3279800"/>
            <a:ext cx="2415175" cy="1810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316616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Best Practices: Campus Records 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008147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Allow students to use chosen name on registration documents, campus ID card, diplomas, etc. 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Critically examine all campus records to determine whether asking for sex and/or gender markers are necessary on all forms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Allow students to change gender marker on all records and documents by request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Enable students to self-identify gender on forms (i.e. Gender Identity: _____ )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Enable registration options to indicate pronoun use as reported by student (i.e. Pronouns: ________) 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➢"/>
            </a:pPr>
            <a:r>
              <a:rPr lang="en" dirty="0">
                <a:solidFill>
                  <a:srgbClr val="434343"/>
                </a:solidFill>
              </a:rPr>
              <a:t>Pronouns should appear on course and grade rosters in addition to advisor lists</a:t>
            </a:r>
          </a:p>
          <a:p>
            <a:pPr marL="45720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2292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Best Practices: Campus Housing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0" y="852625"/>
            <a:ext cx="9143999" cy="3980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Create a fair and equitable hiring, training and retainment process for trans-identified Residential Life staff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Develop trans-supportive housing policies, including but not limited to:</a:t>
            </a:r>
          </a:p>
          <a:p>
            <a:pPr marL="914400" lvl="1" indent="-3429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 dirty="0">
                <a:solidFill>
                  <a:srgbClr val="434343"/>
                </a:solidFill>
              </a:rPr>
              <a:t>Recognize and respect the stated gender identity of the student</a:t>
            </a:r>
          </a:p>
          <a:p>
            <a:pPr marL="914400" lvl="1" indent="-3429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 dirty="0">
                <a:solidFill>
                  <a:srgbClr val="434343"/>
                </a:solidFill>
              </a:rPr>
              <a:t>Trans students are safely and comfortably  housed in keeping with their gender identity</a:t>
            </a:r>
          </a:p>
          <a:p>
            <a:pPr marL="914400" lvl="1" indent="-342900" rtl="0">
              <a:lnSpc>
                <a:spcPct val="6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 dirty="0">
                <a:solidFill>
                  <a:srgbClr val="434343"/>
                </a:solidFill>
              </a:rPr>
              <a:t>Include “gender-identity” in general housing nondiscriminatory policy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Establish gender-inclusive housing</a:t>
            </a:r>
            <a:r>
              <a:rPr lang="en" baseline="30000" dirty="0">
                <a:solidFill>
                  <a:srgbClr val="434343"/>
                </a:solidFill>
              </a:rPr>
              <a:t>1</a:t>
            </a:r>
          </a:p>
          <a:p>
            <a:pPr marL="914400" lvl="1" indent="-3429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 dirty="0">
                <a:solidFill>
                  <a:srgbClr val="434343"/>
                </a:solidFill>
              </a:rPr>
              <a:t>For all students, including first-year and returning students</a:t>
            </a:r>
          </a:p>
          <a:p>
            <a:pPr marL="914400" lvl="1" indent="-3429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 dirty="0">
                <a:solidFill>
                  <a:srgbClr val="434343"/>
                </a:solidFill>
              </a:rPr>
              <a:t>Separate from LGBTQ housing for transgender student who may not be ‘out’ to parents and/or want to live in housing different area</a:t>
            </a:r>
            <a:r>
              <a:rPr lang="en" sz="1800" baseline="30000" dirty="0">
                <a:solidFill>
                  <a:srgbClr val="434343"/>
                </a:solidFill>
              </a:rPr>
              <a:t>2</a:t>
            </a:r>
          </a:p>
          <a:p>
            <a:pPr marL="457200" lvl="0" indent="-22860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Char char="❖"/>
            </a:pPr>
            <a:r>
              <a:rPr lang="en" dirty="0">
                <a:solidFill>
                  <a:srgbClr val="434343"/>
                </a:solidFill>
              </a:rPr>
              <a:t>Establish gender-neutral bathrooms and private showers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31875" y="359675"/>
            <a:ext cx="9011999" cy="66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Best Practices: Athletics &amp; Locker Rooms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023800"/>
            <a:ext cx="8520599" cy="390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2000" dirty="0">
                <a:solidFill>
                  <a:srgbClr val="434343"/>
                </a:solidFill>
              </a:rPr>
              <a:t>Develop a policy for trans students to compete in intramural sports</a:t>
            </a:r>
          </a:p>
          <a:p>
            <a:pPr marL="914400" lvl="1" indent="-355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2000" dirty="0">
                <a:solidFill>
                  <a:srgbClr val="434343"/>
                </a:solidFill>
              </a:rPr>
              <a:t>UMASS Amherst policy: “When an activity makes a gender designation, an individual who has transitioned to a different gender can participate in the division of the individual’s current gender. If an individual is in the process of transitioning to a different  gender, participation in a particular gender-designated  activity will be handled on a case-by-case basis.”</a:t>
            </a:r>
            <a:r>
              <a:rPr lang="en" sz="2000" baseline="30000" dirty="0">
                <a:solidFill>
                  <a:srgbClr val="434343"/>
                </a:solidFill>
              </a:rPr>
              <a:t>1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2000" dirty="0" smtClean="0">
                <a:solidFill>
                  <a:srgbClr val="434343"/>
                </a:solidFill>
              </a:rPr>
              <a:t>Off</a:t>
            </a:r>
            <a:r>
              <a:rPr lang="en" sz="2000" dirty="0" smtClean="0">
                <a:solidFill>
                  <a:srgbClr val="434343"/>
                </a:solidFill>
                <a:highlight>
                  <a:srgbClr val="FFFFFF"/>
                </a:highlight>
              </a:rPr>
              <a:t>er lockable single-user changing rooms and showers</a:t>
            </a:r>
            <a:r>
              <a:rPr lang="en" sz="2000" baseline="30000" dirty="0" smtClean="0">
                <a:solidFill>
                  <a:srgbClr val="434343"/>
                </a:solidFill>
                <a:highlight>
                  <a:srgbClr val="FFFFFF"/>
                </a:highlight>
              </a:rPr>
              <a:t>2</a:t>
            </a:r>
            <a:r>
              <a:rPr lang="en-US" sz="2000" baseline="30000" dirty="0" smtClean="0">
                <a:solidFill>
                  <a:srgbClr val="434343"/>
                </a:solidFill>
                <a:highlight>
                  <a:srgbClr val="FFFFFF"/>
                </a:highlight>
              </a:rPr>
              <a:t> </a:t>
            </a:r>
            <a:endParaRPr lang="en-US" sz="2000" dirty="0">
              <a:highlight>
                <a:srgbClr val="FFFFFF"/>
              </a:highlight>
            </a:endParaRPr>
          </a:p>
          <a:p>
            <a:pPr marL="457200" lvl="8" indent="-355600">
              <a:lnSpc>
                <a:spcPct val="100000"/>
              </a:lnSpc>
              <a:buClr>
                <a:srgbClr val="434343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434343"/>
                </a:solidFill>
                <a:highlight>
                  <a:srgbClr val="FFFFFF"/>
                </a:highlight>
              </a:rPr>
              <a:t>Make an online list of locker room privacy options</a:t>
            </a:r>
            <a:r>
              <a:rPr lang="en" sz="2000" baseline="30000" dirty="0">
                <a:solidFill>
                  <a:srgbClr val="434343"/>
                </a:solidFill>
                <a:highlight>
                  <a:srgbClr val="FFFFFF"/>
                </a:highlight>
              </a:rPr>
              <a:t>3</a:t>
            </a:r>
            <a:r>
              <a:rPr lang="en" sz="2000" dirty="0">
                <a:solidFill>
                  <a:srgbClr val="434343"/>
                </a:solidFill>
                <a:highlight>
                  <a:srgbClr val="FFFFFF"/>
                </a:highlight>
              </a:rPr>
              <a:t> </a:t>
            </a:r>
          </a:p>
          <a:p>
            <a:pPr marL="457200" lvl="8" indent="-355600">
              <a:lnSpc>
                <a:spcPct val="100000"/>
              </a:lnSpc>
              <a:buClr>
                <a:srgbClr val="434343"/>
              </a:buClr>
              <a:buSzPct val="100000"/>
              <a:buFont typeface="Wingdings" charset="2"/>
              <a:buChar char="v"/>
            </a:pPr>
            <a:endParaRPr lang="en-US" sz="1600" baseline="30000" dirty="0">
              <a:solidFill>
                <a:srgbClr val="43434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205225"/>
            <a:ext cx="8520599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Best Practices: Fraternities and Sororities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828625"/>
            <a:ext cx="8520599" cy="4111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2385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Enable all students to self-identify their gender on fraternity and sorority recruitment applications/paperwork (i.e. Gender Identity ________) </a:t>
            </a:r>
          </a:p>
          <a:p>
            <a:pPr marL="457200" lvl="0" indent="-32385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Develop and publicize trans-supportive fraternity and sorority policy which includes that the college will always respect and recognize the stated gender identity of students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Include “gender identity” in fraternity/sorority nondiscrimination policy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Include policy that addresses acts of harassment, discrimination, and violence towards trans students</a:t>
            </a:r>
          </a:p>
          <a:p>
            <a:pPr marL="914400" lvl="1" indent="-323850" rtl="0">
              <a:lnSpc>
                <a:spcPct val="7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500" dirty="0">
                <a:solidFill>
                  <a:srgbClr val="434343"/>
                </a:solidFill>
              </a:rPr>
              <a:t>Title IX and fraternity/sorority policies: “Because Title IX preserves their ability to define their membership, fraternal organizations are empowered to address the inclusion of transgender members. For most, membership in a fraternity or sorority begins at initiation, the requirements of which are set forth in an organization’s inter/national bylaws and governing documents. These documents also control an organization’s single-sex status. Fraternal organizations should use these governing documents to clarify how transgender persons may participate in all levels of membership.”</a:t>
            </a:r>
            <a:r>
              <a:rPr lang="en" sz="1500" baseline="30000" dirty="0">
                <a:solidFill>
                  <a:srgbClr val="434343"/>
                </a:solidFill>
              </a:rPr>
              <a:t>1</a:t>
            </a:r>
          </a:p>
          <a:p>
            <a:pPr marL="457200" lvl="0" indent="-323850" rtl="0">
              <a:lnSpc>
                <a:spcPct val="100000"/>
              </a:lnSpc>
              <a:spcBef>
                <a:spcPts val="0"/>
              </a:spcBef>
              <a:buClr>
                <a:srgbClr val="434343"/>
              </a:buClr>
              <a:buSzPct val="100000"/>
              <a:buChar char="❖"/>
            </a:pPr>
            <a:r>
              <a:rPr lang="en" sz="1500" dirty="0">
                <a:solidFill>
                  <a:srgbClr val="434343"/>
                </a:solidFill>
              </a:rPr>
              <a:t>Encourage fraternities and sororities to hold trans awareness programs with their membership</a:t>
            </a:r>
            <a:r>
              <a:rPr lang="en" sz="1500" baseline="30000" dirty="0">
                <a:solidFill>
                  <a:srgbClr val="434343"/>
                </a:solidFill>
              </a:rPr>
              <a:t>2</a:t>
            </a:r>
            <a:r>
              <a:rPr lang="en" sz="1500" dirty="0">
                <a:solidFill>
                  <a:srgbClr val="434343"/>
                </a:solidFill>
              </a:rPr>
              <a:t> 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1951</Words>
  <Application>Microsoft Macintosh PowerPoint</Application>
  <PresentationFormat>On-screen Show (16:9)</PresentationFormat>
  <Paragraphs>165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Raleway</vt:lpstr>
      <vt:lpstr>Source Sans Pro</vt:lpstr>
      <vt:lpstr>plum</vt:lpstr>
      <vt:lpstr>Supporting Transgender Students</vt:lpstr>
      <vt:lpstr>Why is this important at Centrist College?</vt:lpstr>
      <vt:lpstr>Who are transgender students?</vt:lpstr>
      <vt:lpstr>What is Centrist College doing well?</vt:lpstr>
      <vt:lpstr>Campus-Wide Best Practices </vt:lpstr>
      <vt:lpstr>Best Practices: Campus Records </vt:lpstr>
      <vt:lpstr>Best Practices: Campus Housing</vt:lpstr>
      <vt:lpstr>Best Practices: Athletics &amp; Locker Rooms</vt:lpstr>
      <vt:lpstr>Best Practices: Fraternities and Sororities</vt:lpstr>
      <vt:lpstr>Best Practices: Campus Conduct Offices</vt:lpstr>
      <vt:lpstr>Best Practices: Campus Health Centers</vt:lpstr>
      <vt:lpstr>Best Practices: Campus Counseling Centers</vt:lpstr>
      <vt:lpstr>Next Steps </vt:lpstr>
      <vt:lpstr>Identifying Stakeholders</vt:lpstr>
      <vt:lpstr>Recommendation: Trans Student Advisory Group</vt:lpstr>
      <vt:lpstr>Recommendation: Create Working Groups</vt:lpstr>
      <vt:lpstr>Assessment, Evaluation, and Follow-Up</vt:lpstr>
      <vt:lpstr>Remember...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Transgender Students</dc:title>
  <cp:lastModifiedBy>Emily Horton</cp:lastModifiedBy>
  <cp:revision>3</cp:revision>
  <dcterms:modified xsi:type="dcterms:W3CDTF">2016-02-27T01:13:54Z</dcterms:modified>
</cp:coreProperties>
</file>