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7"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10" d="100"/>
          <a:sy n="110" d="100"/>
        </p:scale>
        <p:origin x="6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34E06-235B-4EB8-A8F9-5754204D06AC}" type="datetimeFigureOut">
              <a:rPr lang="en-US" smtClean="0"/>
              <a:t>2/26/2016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D53C7D-49F8-4851-97B7-A14CAD8550AA}" type="slidenum">
              <a:rPr lang="en-US" smtClean="0"/>
              <a:t>‹#›</a:t>
            </a:fld>
            <a:endParaRPr lang="en-US"/>
          </a:p>
        </p:txBody>
      </p:sp>
    </p:spTree>
    <p:extLst>
      <p:ext uri="{BB962C8B-B14F-4D97-AF65-F5344CB8AC3E}">
        <p14:creationId xmlns:p14="http://schemas.microsoft.com/office/powerpoint/2010/main" val="202526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listen to the following spoken word poem as an inspiration for our continued work.</a:t>
            </a:r>
            <a:endParaRPr lang="en-US" dirty="0"/>
          </a:p>
        </p:txBody>
      </p:sp>
      <p:sp>
        <p:nvSpPr>
          <p:cNvPr id="4" name="Slide Number Placeholder 3"/>
          <p:cNvSpPr>
            <a:spLocks noGrp="1"/>
          </p:cNvSpPr>
          <p:nvPr>
            <p:ph type="sldNum" sz="quarter" idx="10"/>
          </p:nvPr>
        </p:nvSpPr>
        <p:spPr/>
        <p:txBody>
          <a:bodyPr/>
          <a:lstStyle/>
          <a:p>
            <a:fld id="{6AD53C7D-49F8-4851-97B7-A14CAD8550AA}" type="slidenum">
              <a:rPr lang="en-US" smtClean="0"/>
              <a:t>8</a:t>
            </a:fld>
            <a:endParaRPr lang="en-US"/>
          </a:p>
        </p:txBody>
      </p:sp>
    </p:spTree>
    <p:extLst>
      <p:ext uri="{BB962C8B-B14F-4D97-AF65-F5344CB8AC3E}">
        <p14:creationId xmlns:p14="http://schemas.microsoft.com/office/powerpoint/2010/main" val="325661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2/26/2016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8.xml"/><Relationship Id="rId1" Type="http://schemas.openxmlformats.org/officeDocument/2006/relationships/video" Target="https://www.youtube.com/embed/brpkjT9m2O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video.search.yahoo.com/video/play;_ylt=A2KLqISvwqtWUTcAOc4snIlQ;_ylu=X3oDMTByZWc0dGJtBHNlYwNzcgRzbGsDdmlkBHZ0aWQDBGdwb3MDMQ--?p=Growth+Mindset+Vs+Fixed+Mindset&amp;vid=298a8e776dd81e1f2fe5dd7da1895044&amp;turl=http://tse1.mm.bing.net/th?id%3DOVP.V1680ab37bb525a98ef50a1d547b66a5b%26pid%3D15.1%26h%3D168%26w%3D300%26c%3D7%26rs%3D1&amp;rurl=https://www.youtube.com/watch?v%3DbrpkjT9m2Oo&amp;tit=Growth+vs+Fixed+Mindset&amp;c=0&amp;h=168&amp;w=300&amp;l=76&amp;sigr=11bbvmj3j&amp;sigt=10n8grvnc&amp;sigi=1315djf5l&amp;age=1411087850&amp;fr2=p:s,v:v&amp;fr=yhs-mozilla-004&amp;hsimp=yhs-004&amp;hspart=mozilla&amp;tt=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S8DwxjDrNNM"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a:t>
            </a:r>
            <a:endParaRPr lang="en-US" dirty="0"/>
          </a:p>
        </p:txBody>
      </p:sp>
      <p:sp>
        <p:nvSpPr>
          <p:cNvPr id="3" name="Subtitle 2"/>
          <p:cNvSpPr>
            <a:spLocks noGrp="1"/>
          </p:cNvSpPr>
          <p:nvPr>
            <p:ph type="subTitle" idx="1"/>
          </p:nvPr>
        </p:nvSpPr>
        <p:spPr/>
        <p:txBody>
          <a:bodyPr>
            <a:normAutofit/>
          </a:bodyPr>
          <a:lstStyle/>
          <a:p>
            <a:r>
              <a:rPr lang="en-US" dirty="0" err="1" smtClean="0"/>
              <a:t>Shanon</a:t>
            </a:r>
            <a:r>
              <a:rPr lang="en-US" dirty="0" smtClean="0"/>
              <a:t> Davis</a:t>
            </a:r>
          </a:p>
          <a:p>
            <a:r>
              <a:rPr lang="en-US" dirty="0" smtClean="0"/>
              <a:t>Victoria </a:t>
            </a:r>
            <a:r>
              <a:rPr lang="en-US" dirty="0" err="1" smtClean="0"/>
              <a:t>Heithaus</a:t>
            </a:r>
            <a:endParaRPr lang="en-US" dirty="0" smtClean="0"/>
          </a:p>
          <a:p>
            <a:r>
              <a:rPr lang="en-US" dirty="0" smtClean="0"/>
              <a:t>Devin Walker</a:t>
            </a:r>
            <a:endParaRPr lang="en-US" dirty="0"/>
          </a:p>
          <a:p>
            <a:r>
              <a:rPr lang="en-US" sz="1400" i="1" dirty="0" smtClean="0"/>
              <a:t>University of Dayton</a:t>
            </a:r>
            <a:endParaRPr lang="en-US" sz="1400" i="1" dirty="0"/>
          </a:p>
        </p:txBody>
      </p:sp>
    </p:spTree>
    <p:extLst>
      <p:ext uri="{BB962C8B-B14F-4D97-AF65-F5344CB8AC3E}">
        <p14:creationId xmlns:p14="http://schemas.microsoft.com/office/powerpoint/2010/main" val="104002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4.googleusercontent.com/vnnHHBWy-_k1BeCR-NRNd4h5qcq-Ad8VXDvNv8__UYDa4FdJDJM-oNuLSQfkO6U_V8jasVEHFmgfIM55ptxQiHVIeI5Uj4ROLPzEheOhkuhE73Zmt_6EiCtBWyuLrul6cGopX7pD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5272">
            <a:off x="6267133" y="853623"/>
            <a:ext cx="4930718" cy="47006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sz="half" idx="1"/>
          </p:nvPr>
        </p:nvSpPr>
        <p:spPr/>
        <p:txBody>
          <a:bodyPr>
            <a:normAutofit lnSpcReduction="10000"/>
          </a:bodyPr>
          <a:lstStyle/>
          <a:p>
            <a:pPr fontAlgn="base"/>
            <a:r>
              <a:rPr lang="en-US" b="1" dirty="0"/>
              <a:t>Trans:</a:t>
            </a:r>
            <a:r>
              <a:rPr lang="en-US" dirty="0"/>
              <a:t> Anyone whose gender identity and/or gender expression differs significantly from what is expected of them in their culture based on their sex assigned at birth, including people who are transgender, </a:t>
            </a:r>
            <a:r>
              <a:rPr lang="en-US" dirty="0" smtClean="0"/>
              <a:t>transsexual, </a:t>
            </a:r>
            <a:r>
              <a:rPr lang="en-US" dirty="0"/>
              <a:t>genderqueer, etc. </a:t>
            </a:r>
          </a:p>
          <a:p>
            <a:pPr fontAlgn="base"/>
            <a:r>
              <a:rPr lang="en-US" b="1" dirty="0"/>
              <a:t>Cisgender:</a:t>
            </a:r>
            <a:r>
              <a:rPr lang="en-US" dirty="0"/>
              <a:t> </a:t>
            </a:r>
            <a:r>
              <a:rPr lang="en-US" dirty="0" smtClean="0"/>
              <a:t>Non-trans</a:t>
            </a:r>
            <a:endParaRPr lang="en-US" dirty="0"/>
          </a:p>
          <a:p>
            <a:pPr fontAlgn="base"/>
            <a:r>
              <a:rPr lang="en-US" b="1" dirty="0"/>
              <a:t>Genderqueer:</a:t>
            </a:r>
            <a:r>
              <a:rPr lang="en-US" dirty="0"/>
              <a:t> One of many labels used by trans* people whose gender identity does not fit into either of the two most widely recognized gender categories (men and women</a:t>
            </a:r>
            <a:r>
              <a:rPr lang="en-US" dirty="0" smtClean="0"/>
              <a:t>)</a:t>
            </a:r>
            <a:endParaRPr lang="en-US" dirty="0"/>
          </a:p>
        </p:txBody>
      </p:sp>
    </p:spTree>
    <p:extLst>
      <p:ext uri="{BB962C8B-B14F-4D97-AF65-F5344CB8AC3E}">
        <p14:creationId xmlns:p14="http://schemas.microsoft.com/office/powerpoint/2010/main" val="344303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6.googleusercontent.com/pAZAO2R0G4fgpbw6S_KPraIGB9Tf8252zkzlF9v4z2YKvj-RB5Hdu2hDpCOQ8krWzZXH23mJdb5A8boX6JvEmunDrcmqlYVjtVFwhwPoB4MDuXqZEw-Uo5aicjTsJbt_Lyrq0xP5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80378">
            <a:off x="6652940" y="1270752"/>
            <a:ext cx="4965193" cy="46259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pronouns</a:t>
            </a:r>
            <a:endParaRPr lang="en-US" dirty="0"/>
          </a:p>
        </p:txBody>
      </p:sp>
      <p:sp>
        <p:nvSpPr>
          <p:cNvPr id="3" name="Content Placeholder 2"/>
          <p:cNvSpPr>
            <a:spLocks noGrp="1"/>
          </p:cNvSpPr>
          <p:nvPr>
            <p:ph sz="half" idx="1"/>
          </p:nvPr>
        </p:nvSpPr>
        <p:spPr>
          <a:xfrm>
            <a:off x="1024126" y="2286000"/>
            <a:ext cx="5424799" cy="4023360"/>
          </a:xfrm>
        </p:spPr>
        <p:txBody>
          <a:bodyPr/>
          <a:lstStyle/>
          <a:p>
            <a:pPr marL="228600" lvl="0" indent="0">
              <a:spcBef>
                <a:spcPts val="0"/>
              </a:spcBef>
              <a:buNone/>
            </a:pPr>
            <a:r>
              <a:rPr lang="en-US" sz="2400" b="1" dirty="0" smtClean="0"/>
              <a:t>Traditional (Binary) Pronouns:</a:t>
            </a:r>
            <a:endParaRPr lang="en-US" sz="2400" b="1" dirty="0"/>
          </a:p>
          <a:p>
            <a:pPr marL="571500" lvl="0" indent="-342900">
              <a:spcBef>
                <a:spcPts val="0"/>
              </a:spcBef>
              <a:buFont typeface="Arial" panose="020B0604020202020204" pitchFamily="34" charset="0"/>
              <a:buChar char="•"/>
            </a:pPr>
            <a:r>
              <a:rPr lang="en-US" sz="2400" b="1" dirty="0" smtClean="0"/>
              <a:t>He/Him/His/Himself </a:t>
            </a:r>
            <a:endParaRPr lang="en-US" sz="2400" b="1" dirty="0"/>
          </a:p>
          <a:p>
            <a:pPr marL="571500" lvl="0" indent="-342900">
              <a:spcBef>
                <a:spcPts val="0"/>
              </a:spcBef>
              <a:buFont typeface="Arial" panose="020B0604020202020204" pitchFamily="34" charset="0"/>
              <a:buChar char="•"/>
            </a:pPr>
            <a:r>
              <a:rPr lang="en-US" sz="2400" b="1" dirty="0"/>
              <a:t>She/Her/Herself</a:t>
            </a:r>
          </a:p>
          <a:p>
            <a:pPr marL="228600" lvl="0" indent="0">
              <a:spcBef>
                <a:spcPts val="0"/>
              </a:spcBef>
              <a:buNone/>
            </a:pPr>
            <a:endParaRPr lang="en-US" sz="2400" b="1" dirty="0" smtClean="0"/>
          </a:p>
          <a:p>
            <a:pPr marL="228600" lvl="0" indent="0">
              <a:spcBef>
                <a:spcPts val="0"/>
              </a:spcBef>
              <a:buNone/>
            </a:pPr>
            <a:r>
              <a:rPr lang="en-US" sz="2400" b="1" dirty="0" smtClean="0"/>
              <a:t>Gender Neutral (Non-Binary) Pronouns:</a:t>
            </a:r>
            <a:endParaRPr lang="en-US" sz="2400" b="1" dirty="0"/>
          </a:p>
          <a:p>
            <a:pPr marL="571500" indent="-342900">
              <a:spcBef>
                <a:spcPts val="0"/>
              </a:spcBef>
              <a:buFont typeface="Arial" panose="020B0604020202020204" pitchFamily="34" charset="0"/>
              <a:buChar char="•"/>
            </a:pPr>
            <a:r>
              <a:rPr lang="en-US" sz="2400" b="1" dirty="0" smtClean="0"/>
              <a:t>They/Them/Their/</a:t>
            </a:r>
            <a:r>
              <a:rPr lang="en-US" sz="2400" b="1" dirty="0" err="1" smtClean="0"/>
              <a:t>Themself</a:t>
            </a:r>
            <a:endParaRPr lang="en-US" sz="2400" b="1" dirty="0"/>
          </a:p>
          <a:p>
            <a:pPr marL="571500" indent="-342900">
              <a:spcBef>
                <a:spcPts val="0"/>
              </a:spcBef>
              <a:buFont typeface="Arial" panose="020B0604020202020204" pitchFamily="34" charset="0"/>
              <a:buChar char="•"/>
            </a:pPr>
            <a:r>
              <a:rPr lang="en-US" sz="2400" b="1" dirty="0" err="1" smtClean="0"/>
              <a:t>Ze</a:t>
            </a:r>
            <a:r>
              <a:rPr lang="en-US" sz="2400" b="1" dirty="0" smtClean="0"/>
              <a:t>/</a:t>
            </a:r>
            <a:r>
              <a:rPr lang="en-US" sz="2400" b="1" dirty="0" err="1" smtClean="0"/>
              <a:t>Hir</a:t>
            </a:r>
            <a:r>
              <a:rPr lang="en-US" sz="2400" b="1" dirty="0" smtClean="0"/>
              <a:t>/</a:t>
            </a:r>
            <a:r>
              <a:rPr lang="en-US" sz="2400" b="1" dirty="0" err="1" smtClean="0"/>
              <a:t>Hirself</a:t>
            </a:r>
            <a:r>
              <a:rPr lang="en-US" sz="2400" dirty="0" smtClean="0"/>
              <a:t> </a:t>
            </a:r>
            <a:endParaRPr lang="en-US" sz="2400" dirty="0"/>
          </a:p>
        </p:txBody>
      </p:sp>
    </p:spTree>
    <p:extLst>
      <p:ext uri="{BB962C8B-B14F-4D97-AF65-F5344CB8AC3E}">
        <p14:creationId xmlns:p14="http://schemas.microsoft.com/office/powerpoint/2010/main" val="8315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c3Fe0XkabbCfOqCVzMDZCCRchMZDi8-zr553tugOoiFfmEWJCUL2ofyJUxovCx1vplK-OW74gv5j9b308n0tIiGJhJ7dhDPCoYI_bcXepHaf_gwFvMqG59p-5EeUs-nWlHTZOmL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024">
            <a:off x="5754553" y="1373794"/>
            <a:ext cx="5139236" cy="49072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intersectionality</a:t>
            </a:r>
            <a:endParaRPr lang="en-US" dirty="0"/>
          </a:p>
        </p:txBody>
      </p:sp>
      <p:sp>
        <p:nvSpPr>
          <p:cNvPr id="4" name="Text Placeholder 3"/>
          <p:cNvSpPr>
            <a:spLocks noGrp="1"/>
          </p:cNvSpPr>
          <p:nvPr>
            <p:ph type="body" sz="half" idx="2"/>
          </p:nvPr>
        </p:nvSpPr>
        <p:spPr>
          <a:xfrm>
            <a:off x="1024128" y="2695074"/>
            <a:ext cx="4389120" cy="3324726"/>
          </a:xfrm>
        </p:spPr>
        <p:txBody>
          <a:bodyPr/>
          <a:lstStyle/>
          <a:p>
            <a:pPr fontAlgn="base"/>
            <a:r>
              <a:rPr lang="en-US" dirty="0"/>
              <a:t>When supporting our Trans students, we must be mindful of how the intersection of an individual’s identities makes the discernment of needs a unique and multi-layered discussion.</a:t>
            </a:r>
          </a:p>
          <a:p>
            <a:pPr fontAlgn="base"/>
            <a:r>
              <a:rPr lang="en-US" dirty="0"/>
              <a:t>Intersecting identities of the individual </a:t>
            </a:r>
            <a:r>
              <a:rPr lang="en-US" dirty="0" smtClean="0"/>
              <a:t>can be </a:t>
            </a:r>
            <a:r>
              <a:rPr lang="en-US" dirty="0"/>
              <a:t>impacted </a:t>
            </a:r>
            <a:r>
              <a:rPr lang="en-US" dirty="0" smtClean="0"/>
              <a:t>positively or negatively by </a:t>
            </a:r>
            <a:r>
              <a:rPr lang="en-US" dirty="0"/>
              <a:t>external </a:t>
            </a:r>
            <a:r>
              <a:rPr lang="en-US" dirty="0" smtClean="0"/>
              <a:t>forces; such as the campus community, family members, and society’s views on the Trans community (Russell, 2012).</a:t>
            </a:r>
            <a:endParaRPr lang="en-US" dirty="0"/>
          </a:p>
          <a:p>
            <a:endParaRPr lang="en-US" dirty="0"/>
          </a:p>
        </p:txBody>
      </p:sp>
    </p:spTree>
    <p:extLst>
      <p:ext uri="{BB962C8B-B14F-4D97-AF65-F5344CB8AC3E}">
        <p14:creationId xmlns:p14="http://schemas.microsoft.com/office/powerpoint/2010/main" val="345125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impacts</a:t>
            </a:r>
            <a:endParaRPr lang="en-US" dirty="0"/>
          </a:p>
        </p:txBody>
      </p:sp>
      <p:sp>
        <p:nvSpPr>
          <p:cNvPr id="3" name="Content Placeholder 2"/>
          <p:cNvSpPr>
            <a:spLocks noGrp="1"/>
          </p:cNvSpPr>
          <p:nvPr>
            <p:ph idx="1"/>
          </p:nvPr>
        </p:nvSpPr>
        <p:spPr/>
        <p:txBody>
          <a:bodyPr/>
          <a:lstStyle/>
          <a:p>
            <a:pPr fontAlgn="base"/>
            <a:r>
              <a:rPr lang="en-US" b="1" dirty="0"/>
              <a:t>Sense of Belonging: </a:t>
            </a:r>
            <a:r>
              <a:rPr lang="en-US" dirty="0"/>
              <a:t>The feeling of being apart and included in an  environment</a:t>
            </a:r>
          </a:p>
          <a:p>
            <a:pPr fontAlgn="base"/>
            <a:r>
              <a:rPr lang="en-US" b="1" dirty="0"/>
              <a:t>Self Efficacy:</a:t>
            </a:r>
            <a:r>
              <a:rPr lang="en-US" dirty="0"/>
              <a:t> Refers to beliefs in one’s capabilities to execute the course of action in order to produce (Bandura, 1997, p.3)</a:t>
            </a:r>
          </a:p>
          <a:p>
            <a:pPr fontAlgn="base"/>
            <a:r>
              <a:rPr lang="en-US" b="1" dirty="0"/>
              <a:t>Student Experience:  </a:t>
            </a:r>
            <a:r>
              <a:rPr lang="en-US" dirty="0"/>
              <a:t>The experiences that students are having that give implicit examples that they are welcomed but not fully supported. This can show up in passive and aggressive ways. </a:t>
            </a:r>
          </a:p>
          <a:p>
            <a:pPr fontAlgn="base"/>
            <a:r>
              <a:rPr lang="en-US" b="1" dirty="0"/>
              <a:t>Self Authorship: : </a:t>
            </a:r>
            <a:r>
              <a:rPr lang="en-US" dirty="0"/>
              <a:t>“Socialization to rely on external authority toward establishing their (students) internal authority depends on the dynamic interaction of their personal characteristics, experiences, their interpretation of those experiences, and their underlying constructions of knowledge, identity, and social relations” (Baxter </a:t>
            </a:r>
            <a:r>
              <a:rPr lang="en-US" dirty="0" err="1"/>
              <a:t>Magolda</a:t>
            </a:r>
            <a:r>
              <a:rPr lang="en-US" dirty="0"/>
              <a:t>, 2014, p. 27).</a:t>
            </a:r>
            <a:endParaRPr lang="en-US" b="1" dirty="0"/>
          </a:p>
          <a:p>
            <a:pPr fontAlgn="base"/>
            <a:endParaRPr lang="en-US" b="1" dirty="0"/>
          </a:p>
          <a:p>
            <a:endParaRPr lang="en-US" dirty="0"/>
          </a:p>
        </p:txBody>
      </p:sp>
    </p:spTree>
    <p:extLst>
      <p:ext uri="{BB962C8B-B14F-4D97-AF65-F5344CB8AC3E}">
        <p14:creationId xmlns:p14="http://schemas.microsoft.com/office/powerpoint/2010/main" val="891466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 growth mindset</a:t>
            </a:r>
            <a:endParaRPr lang="en-US" dirty="0"/>
          </a:p>
        </p:txBody>
      </p:sp>
      <p:pic>
        <p:nvPicPr>
          <p:cNvPr id="5" name="brpkjT9m2Oo"/>
          <p:cNvPicPr>
            <a:picLocks noGrp="1" noRot="1" noChangeAspect="1"/>
          </p:cNvPicPr>
          <p:nvPr>
            <p:ph idx="1"/>
            <a:videoFile r:link="rId1"/>
          </p:nvPr>
        </p:nvPicPr>
        <p:blipFill>
          <a:blip r:embed="rId3"/>
          <a:stretch>
            <a:fillRect/>
          </a:stretch>
        </p:blipFill>
        <p:spPr>
          <a:xfrm>
            <a:off x="6267450" y="2128838"/>
            <a:ext cx="4572000" cy="2571750"/>
          </a:xfrm>
          <a:prstGeom prst="rect">
            <a:avLst/>
          </a:prstGeom>
        </p:spPr>
      </p:pic>
      <p:sp>
        <p:nvSpPr>
          <p:cNvPr id="4" name="Text Placeholder 3"/>
          <p:cNvSpPr>
            <a:spLocks noGrp="1"/>
          </p:cNvSpPr>
          <p:nvPr>
            <p:ph type="body" sz="half" idx="2"/>
          </p:nvPr>
        </p:nvSpPr>
        <p:spPr/>
        <p:txBody>
          <a:bodyPr/>
          <a:lstStyle/>
          <a:p>
            <a:r>
              <a:rPr lang="en-US" dirty="0"/>
              <a:t>In order to assess where faculty and staff are with their beliefs, attitudes, and awareness of the transgender community, identifying your mental framework is essential. This video explores and reiterates the influence and power of fixed and growth mindsets. This sets the foundation for professional development and opens up the viewer to prepare to learn and develop strategies to support transgender students on campus.</a:t>
            </a:r>
          </a:p>
        </p:txBody>
      </p:sp>
    </p:spTree>
    <p:extLst>
      <p:ext uri="{BB962C8B-B14F-4D97-AF65-F5344CB8AC3E}">
        <p14:creationId xmlns:p14="http://schemas.microsoft.com/office/powerpoint/2010/main" val="1845479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 care team action plan</a:t>
            </a:r>
            <a:endParaRPr lang="en-US" dirty="0"/>
          </a:p>
        </p:txBody>
      </p:sp>
      <p:sp>
        <p:nvSpPr>
          <p:cNvPr id="3" name="Content Placeholder 2"/>
          <p:cNvSpPr>
            <a:spLocks noGrp="1"/>
          </p:cNvSpPr>
          <p:nvPr>
            <p:ph idx="1"/>
          </p:nvPr>
        </p:nvSpPr>
        <p:spPr/>
        <p:txBody>
          <a:bodyPr>
            <a:normAutofit fontScale="77500" lnSpcReduction="20000"/>
          </a:bodyPr>
          <a:lstStyle/>
          <a:p>
            <a:pPr fontAlgn="base">
              <a:lnSpc>
                <a:spcPct val="120000"/>
              </a:lnSpc>
              <a:buFont typeface="Arial" panose="020B0604020202020204" pitchFamily="34" charset="0"/>
              <a:buChar char="•"/>
            </a:pPr>
            <a:r>
              <a:rPr lang="en-US" dirty="0"/>
              <a:t>Faculty, staff, and student steering committee</a:t>
            </a:r>
          </a:p>
          <a:p>
            <a:pPr fontAlgn="base">
              <a:lnSpc>
                <a:spcPct val="120000"/>
              </a:lnSpc>
              <a:buFont typeface="Arial" panose="020B0604020202020204" pitchFamily="34" charset="0"/>
              <a:buChar char="•"/>
            </a:pPr>
            <a:r>
              <a:rPr lang="en-US" dirty="0"/>
              <a:t>Benchmarking partner institutions</a:t>
            </a:r>
          </a:p>
          <a:p>
            <a:pPr fontAlgn="base">
              <a:lnSpc>
                <a:spcPct val="120000"/>
              </a:lnSpc>
              <a:buFont typeface="Arial" panose="020B0604020202020204" pitchFamily="34" charset="0"/>
              <a:buChar char="•"/>
            </a:pPr>
            <a:r>
              <a:rPr lang="en-US" dirty="0"/>
              <a:t>Review of current research and literature</a:t>
            </a:r>
          </a:p>
          <a:p>
            <a:pPr fontAlgn="base">
              <a:lnSpc>
                <a:spcPct val="120000"/>
              </a:lnSpc>
              <a:buFont typeface="Arial" panose="020B0604020202020204" pitchFamily="34" charset="0"/>
              <a:buChar char="•"/>
            </a:pPr>
            <a:r>
              <a:rPr lang="en-US" dirty="0"/>
              <a:t>Campus climate survey to determine students’ experiences and perceptions</a:t>
            </a:r>
          </a:p>
          <a:p>
            <a:pPr fontAlgn="base">
              <a:lnSpc>
                <a:spcPct val="120000"/>
              </a:lnSpc>
              <a:buFont typeface="Arial" panose="020B0604020202020204" pitchFamily="34" charset="0"/>
              <a:buChar char="•"/>
            </a:pPr>
            <a:r>
              <a:rPr lang="en-US" dirty="0"/>
              <a:t>Assessment of needs</a:t>
            </a:r>
          </a:p>
          <a:p>
            <a:pPr lvl="1" fontAlgn="base">
              <a:lnSpc>
                <a:spcPct val="120000"/>
              </a:lnSpc>
              <a:buFont typeface="Arial" panose="020B0604020202020204" pitchFamily="34" charset="0"/>
              <a:buChar char="•"/>
            </a:pPr>
            <a:r>
              <a:rPr lang="en-US" dirty="0"/>
              <a:t>wellness</a:t>
            </a:r>
          </a:p>
          <a:p>
            <a:pPr lvl="1" fontAlgn="base">
              <a:lnSpc>
                <a:spcPct val="120000"/>
              </a:lnSpc>
              <a:buFont typeface="Arial" panose="020B0604020202020204" pitchFamily="34" charset="0"/>
              <a:buChar char="•"/>
            </a:pPr>
            <a:r>
              <a:rPr lang="en-US" dirty="0"/>
              <a:t>financial</a:t>
            </a:r>
          </a:p>
          <a:p>
            <a:pPr lvl="1" fontAlgn="base">
              <a:lnSpc>
                <a:spcPct val="120000"/>
              </a:lnSpc>
              <a:buFont typeface="Arial" panose="020B0604020202020204" pitchFamily="34" charset="0"/>
              <a:buChar char="•"/>
            </a:pPr>
            <a:r>
              <a:rPr lang="en-US" dirty="0"/>
              <a:t>personnel</a:t>
            </a:r>
          </a:p>
          <a:p>
            <a:pPr lvl="1" fontAlgn="base">
              <a:lnSpc>
                <a:spcPct val="120000"/>
              </a:lnSpc>
              <a:buFont typeface="Arial" panose="020B0604020202020204" pitchFamily="34" charset="0"/>
              <a:buChar char="•"/>
            </a:pPr>
            <a:r>
              <a:rPr lang="en-US" dirty="0"/>
              <a:t>physical space</a:t>
            </a:r>
          </a:p>
          <a:p>
            <a:pPr lvl="1" fontAlgn="base">
              <a:lnSpc>
                <a:spcPct val="120000"/>
              </a:lnSpc>
              <a:buFont typeface="Arial" panose="020B0604020202020204" pitchFamily="34" charset="0"/>
              <a:buChar char="•"/>
            </a:pPr>
            <a:r>
              <a:rPr lang="en-US" dirty="0"/>
              <a:t>education &amp; training</a:t>
            </a:r>
          </a:p>
          <a:p>
            <a:pPr fontAlgn="base">
              <a:lnSpc>
                <a:spcPct val="120000"/>
              </a:lnSpc>
              <a:buFont typeface="Arial" panose="020B0604020202020204" pitchFamily="34" charset="0"/>
              <a:buChar char="•"/>
            </a:pPr>
            <a:r>
              <a:rPr lang="en-US" dirty="0"/>
              <a:t>Proposal for full time professional staff, graduate assistant</a:t>
            </a:r>
          </a:p>
          <a:p>
            <a:endParaRPr lang="en-US" dirty="0"/>
          </a:p>
        </p:txBody>
      </p:sp>
    </p:spTree>
    <p:extLst>
      <p:ext uri="{BB962C8B-B14F-4D97-AF65-F5344CB8AC3E}">
        <p14:creationId xmlns:p14="http://schemas.microsoft.com/office/powerpoint/2010/main" val="2818805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 care team action plan</a:t>
            </a:r>
            <a:endParaRPr lang="en-US" dirty="0"/>
          </a:p>
        </p:txBody>
      </p:sp>
      <p:sp>
        <p:nvSpPr>
          <p:cNvPr id="3" name="Content Placeholder 2"/>
          <p:cNvSpPr>
            <a:spLocks noGrp="1"/>
          </p:cNvSpPr>
          <p:nvPr>
            <p:ph idx="1"/>
          </p:nvPr>
        </p:nvSpPr>
        <p:spPr/>
        <p:txBody>
          <a:bodyPr/>
          <a:lstStyle/>
          <a:p>
            <a:r>
              <a:rPr lang="en-US" dirty="0" smtClean="0"/>
              <a:t>The TCT </a:t>
            </a:r>
            <a:r>
              <a:rPr lang="en-US" dirty="0"/>
              <a:t>has created </a:t>
            </a:r>
            <a:r>
              <a:rPr lang="en-US" dirty="0" smtClean="0"/>
              <a:t>a proposed </a:t>
            </a:r>
            <a:r>
              <a:rPr lang="en-US" dirty="0"/>
              <a:t>action plan. Providing a professional development series </a:t>
            </a:r>
            <a:r>
              <a:rPr lang="en-US" dirty="0" smtClean="0"/>
              <a:t>will be </a:t>
            </a:r>
            <a:r>
              <a:rPr lang="en-US" dirty="0"/>
              <a:t>most beneficial though setting up a formal committee, conducting research of our campus climate and our partner institutions, and assessing the needs that are evident on campus based on student, faculty, and staff experiences. This thorough and informed approach (we hope) will ultimately result in the hiring of staff to take the responsibility of educating the campus community. </a:t>
            </a:r>
            <a:br>
              <a:rPr lang="en-US" dirty="0"/>
            </a:br>
            <a:r>
              <a:rPr lang="en-US" dirty="0"/>
              <a:t/>
            </a:r>
            <a:br>
              <a:rPr lang="en-US" dirty="0"/>
            </a:br>
            <a:r>
              <a:rPr lang="en-US" dirty="0"/>
              <a:t>While our campus community is open to the LGBT* community, the TCT feels that education, resources, and support should be on-going. These needs will not be going away anytime soon. We have a duty to serve ALL and it is time that we bring our institutional trends and initiatives to present day standards to meet those lifelong needs. </a:t>
            </a:r>
          </a:p>
        </p:txBody>
      </p:sp>
    </p:spTree>
    <p:extLst>
      <p:ext uri="{BB962C8B-B14F-4D97-AF65-F5344CB8AC3E}">
        <p14:creationId xmlns:p14="http://schemas.microsoft.com/office/powerpoint/2010/main" val="331448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4.googleusercontent.com/TTGZup9R1iE_ndxzF9PkiqpQ8aLtW6Qryw332Q7EaCRYZmF_PU-3w8PYtgJyDVKaNt4E4Fy4IPpeJInWg9U7B1pq2MW_W2nxBFPpwQbyMTOKMokAPRn5VAFpqh_DPkrijbygWmm8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17571">
            <a:off x="6122788" y="1152888"/>
            <a:ext cx="5061581" cy="49658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Identify your role</a:t>
            </a:r>
            <a:endParaRPr lang="en-US" dirty="0"/>
          </a:p>
        </p:txBody>
      </p:sp>
      <p:sp>
        <p:nvSpPr>
          <p:cNvPr id="3" name="Content Placeholder 2"/>
          <p:cNvSpPr>
            <a:spLocks noGrp="1"/>
          </p:cNvSpPr>
          <p:nvPr>
            <p:ph sz="half" idx="1"/>
          </p:nvPr>
        </p:nvSpPr>
        <p:spPr/>
        <p:txBody>
          <a:bodyPr>
            <a:normAutofit lnSpcReduction="10000"/>
          </a:bodyPr>
          <a:lstStyle/>
          <a:p>
            <a:pPr fontAlgn="base">
              <a:buFont typeface="Arial" panose="020B0604020202020204" pitchFamily="34" charset="0"/>
              <a:buChar char="•"/>
            </a:pPr>
            <a:r>
              <a:rPr lang="en-US" dirty="0"/>
              <a:t>Mentor / Ally / Programmer / Mandatory Reporter ?</a:t>
            </a:r>
          </a:p>
          <a:p>
            <a:pPr fontAlgn="base">
              <a:buFont typeface="Arial" panose="020B0604020202020204" pitchFamily="34" charset="0"/>
              <a:buChar char="•"/>
            </a:pPr>
            <a:r>
              <a:rPr lang="en-US" dirty="0"/>
              <a:t>Have you acknowledged where you stand on this topic? </a:t>
            </a:r>
          </a:p>
          <a:p>
            <a:pPr fontAlgn="base">
              <a:buFont typeface="Arial" panose="020B0604020202020204" pitchFamily="34" charset="0"/>
              <a:buChar char="•"/>
            </a:pPr>
            <a:r>
              <a:rPr lang="en-US" dirty="0"/>
              <a:t>Have you  assessed your comfortability levels with having a role in the transgender awareness and community building? </a:t>
            </a:r>
          </a:p>
          <a:p>
            <a:pPr marL="0" indent="0" fontAlgn="base">
              <a:buNone/>
            </a:pPr>
            <a:r>
              <a:rPr lang="en-US" dirty="0" smtClean="0"/>
              <a:t>You </a:t>
            </a:r>
            <a:r>
              <a:rPr lang="en-US" dirty="0"/>
              <a:t>must know where you stand in order to select roles that best suite your knowledge, skill sets, awareness and readiness to take on a specific </a:t>
            </a:r>
            <a:r>
              <a:rPr lang="en-US" dirty="0" smtClean="0"/>
              <a:t>role.</a:t>
            </a:r>
            <a:endParaRPr lang="en-US" dirty="0"/>
          </a:p>
        </p:txBody>
      </p:sp>
    </p:spTree>
    <p:extLst>
      <p:ext uri="{BB962C8B-B14F-4D97-AF65-F5344CB8AC3E}">
        <p14:creationId xmlns:p14="http://schemas.microsoft.com/office/powerpoint/2010/main" val="340156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now?</a:t>
            </a:r>
            <a:endParaRPr lang="en-US" dirty="0"/>
          </a:p>
        </p:txBody>
      </p:sp>
      <p:sp>
        <p:nvSpPr>
          <p:cNvPr id="3" name="Content Placeholder 2"/>
          <p:cNvSpPr>
            <a:spLocks noGrp="1"/>
          </p:cNvSpPr>
          <p:nvPr>
            <p:ph idx="1"/>
          </p:nvPr>
        </p:nvSpPr>
        <p:spPr/>
        <p:txBody>
          <a:bodyPr/>
          <a:lstStyle/>
          <a:p>
            <a:pPr marL="0" indent="0">
              <a:buNone/>
            </a:pPr>
            <a:r>
              <a:rPr lang="en-US" dirty="0"/>
              <a:t>For personal and professional ongoing development, one would need to do the following steps: </a:t>
            </a:r>
          </a:p>
          <a:p>
            <a:pPr fontAlgn="base">
              <a:buFont typeface="Arial" panose="020B0604020202020204" pitchFamily="34" charset="0"/>
              <a:buChar char="•"/>
            </a:pPr>
            <a:r>
              <a:rPr lang="en-US" dirty="0"/>
              <a:t>If a Fixed Mindset exists, set goals to learn </a:t>
            </a:r>
            <a:r>
              <a:rPr lang="en-US" dirty="0" smtClean="0"/>
              <a:t>general </a:t>
            </a:r>
            <a:r>
              <a:rPr lang="en-US" dirty="0"/>
              <a:t>knowledge on the transgender community</a:t>
            </a:r>
          </a:p>
          <a:p>
            <a:pPr lvl="1" fontAlgn="base">
              <a:buFont typeface="Arial" panose="020B0604020202020204" pitchFamily="34" charset="0"/>
              <a:buChar char="•"/>
            </a:pPr>
            <a:r>
              <a:rPr lang="en-US" dirty="0"/>
              <a:t>This will start the shift to a Growth Mindset </a:t>
            </a:r>
          </a:p>
          <a:p>
            <a:pPr fontAlgn="base">
              <a:buFont typeface="Arial" panose="020B0604020202020204" pitchFamily="34" charset="0"/>
              <a:buChar char="•"/>
            </a:pPr>
            <a:r>
              <a:rPr lang="en-US" dirty="0"/>
              <a:t>Be aware and knowledgeable of current trends</a:t>
            </a:r>
          </a:p>
          <a:p>
            <a:pPr fontAlgn="base">
              <a:buFont typeface="Arial" panose="020B0604020202020204" pitchFamily="34" charset="0"/>
              <a:buChar char="•"/>
            </a:pPr>
            <a:r>
              <a:rPr lang="en-US" dirty="0"/>
              <a:t>Actively seek out professional development </a:t>
            </a:r>
          </a:p>
          <a:p>
            <a:pPr fontAlgn="base">
              <a:buFont typeface="Arial" panose="020B0604020202020204" pitchFamily="34" charset="0"/>
              <a:buChar char="•"/>
            </a:pPr>
            <a:r>
              <a:rPr lang="en-US" dirty="0"/>
              <a:t>Take ownership of the learning </a:t>
            </a:r>
            <a:r>
              <a:rPr lang="en-US" dirty="0" smtClean="0"/>
              <a:t>experience</a:t>
            </a:r>
            <a:endParaRPr lang="en-US" dirty="0"/>
          </a:p>
        </p:txBody>
      </p:sp>
    </p:spTree>
    <p:extLst>
      <p:ext uri="{BB962C8B-B14F-4D97-AF65-F5344CB8AC3E}">
        <p14:creationId xmlns:p14="http://schemas.microsoft.com/office/powerpoint/2010/main" val="3981411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professional development</a:t>
            </a:r>
            <a:endParaRPr lang="en-US" dirty="0"/>
          </a:p>
        </p:txBody>
      </p:sp>
      <p:sp>
        <p:nvSpPr>
          <p:cNvPr id="3" name="Content Placeholder 2"/>
          <p:cNvSpPr>
            <a:spLocks noGrp="1"/>
          </p:cNvSpPr>
          <p:nvPr>
            <p:ph idx="1"/>
          </p:nvPr>
        </p:nvSpPr>
        <p:spPr/>
        <p:txBody>
          <a:bodyPr/>
          <a:lstStyle/>
          <a:p>
            <a:pPr fontAlgn="base"/>
            <a:r>
              <a:rPr lang="en-US" dirty="0"/>
              <a:t>Future sessions in the professional development series will involve students, faculty and staff. </a:t>
            </a:r>
            <a:endParaRPr lang="en-US" dirty="0" smtClean="0"/>
          </a:p>
          <a:p>
            <a:pPr fontAlgn="base"/>
            <a:r>
              <a:rPr lang="en-US" dirty="0" smtClean="0"/>
              <a:t>These </a:t>
            </a:r>
            <a:r>
              <a:rPr lang="en-US" dirty="0"/>
              <a:t>sessions will include:</a:t>
            </a:r>
          </a:p>
          <a:p>
            <a:pPr lvl="1" fontAlgn="base"/>
            <a:r>
              <a:rPr lang="en-US" dirty="0"/>
              <a:t>Roleplay scenarios </a:t>
            </a:r>
          </a:p>
          <a:p>
            <a:pPr lvl="1" fontAlgn="base"/>
            <a:r>
              <a:rPr lang="en-US" dirty="0"/>
              <a:t>A forum to discuss gender neutral restrooms on campus</a:t>
            </a:r>
          </a:p>
          <a:p>
            <a:pPr lvl="1" fontAlgn="base"/>
            <a:r>
              <a:rPr lang="en-US" dirty="0"/>
              <a:t>A workshop on supporting Trans students in Residence Halls </a:t>
            </a:r>
          </a:p>
          <a:p>
            <a:pPr lvl="1" fontAlgn="base"/>
            <a:r>
              <a:rPr lang="en-US" dirty="0"/>
              <a:t>Case Studies</a:t>
            </a:r>
          </a:p>
          <a:p>
            <a:pPr lvl="1" fontAlgn="base"/>
            <a:r>
              <a:rPr lang="en-US" dirty="0"/>
              <a:t>Nationally recognized speakers</a:t>
            </a:r>
          </a:p>
          <a:p>
            <a:pPr lvl="1" fontAlgn="base"/>
            <a:r>
              <a:rPr lang="en-US" dirty="0"/>
              <a:t>Social Media’s role </a:t>
            </a:r>
            <a:endParaRPr lang="en-US" dirty="0" smtClean="0"/>
          </a:p>
          <a:p>
            <a:pPr lvl="1" fontAlgn="base"/>
            <a:r>
              <a:rPr lang="en-US" dirty="0" smtClean="0"/>
              <a:t>LGBT* Panel</a:t>
            </a:r>
            <a:endParaRPr lang="en-US" dirty="0"/>
          </a:p>
        </p:txBody>
      </p:sp>
    </p:spTree>
    <p:extLst>
      <p:ext uri="{BB962C8B-B14F-4D97-AF65-F5344CB8AC3E}">
        <p14:creationId xmlns:p14="http://schemas.microsoft.com/office/powerpoint/2010/main" val="288212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a:xfrm>
            <a:off x="1024127" y="2286000"/>
            <a:ext cx="4754880" cy="4023360"/>
          </a:xfrm>
        </p:spPr>
        <p:txBody>
          <a:bodyPr>
            <a:normAutofit fontScale="25000" lnSpcReduction="20000"/>
          </a:bodyPr>
          <a:lstStyle/>
          <a:p>
            <a:pPr marL="0" indent="0">
              <a:lnSpc>
                <a:spcPct val="120000"/>
              </a:lnSpc>
              <a:spcAft>
                <a:spcPts val="0"/>
              </a:spcAft>
              <a:buNone/>
            </a:pPr>
            <a:r>
              <a:rPr lang="en-US" sz="6400" b="1" dirty="0"/>
              <a:t>Presentation </a:t>
            </a:r>
            <a:r>
              <a:rPr lang="en-US" sz="6400" b="1" dirty="0" smtClean="0"/>
              <a:t>Outline</a:t>
            </a:r>
            <a:endParaRPr lang="en-US" sz="6400" dirty="0"/>
          </a:p>
          <a:p>
            <a:pPr marL="0" indent="0" fontAlgn="base">
              <a:lnSpc>
                <a:spcPct val="120000"/>
              </a:lnSpc>
              <a:spcBef>
                <a:spcPts val="0"/>
              </a:spcBef>
              <a:spcAft>
                <a:spcPts val="0"/>
              </a:spcAft>
              <a:buNone/>
            </a:pPr>
            <a:r>
              <a:rPr lang="en-US" sz="6400" dirty="0"/>
              <a:t>Trans* Care </a:t>
            </a:r>
            <a:r>
              <a:rPr lang="en-US" sz="6400" dirty="0" smtClean="0"/>
              <a:t>Team: </a:t>
            </a:r>
            <a:r>
              <a:rPr lang="en-US" sz="6400" dirty="0"/>
              <a:t>Pre-Assessment Survey</a:t>
            </a:r>
          </a:p>
          <a:p>
            <a:pPr marL="0" indent="0" fontAlgn="base">
              <a:lnSpc>
                <a:spcPct val="120000"/>
              </a:lnSpc>
              <a:spcBef>
                <a:spcPts val="0"/>
              </a:spcBef>
              <a:spcAft>
                <a:spcPts val="0"/>
              </a:spcAft>
              <a:buNone/>
            </a:pPr>
            <a:r>
              <a:rPr lang="en-US" sz="6400" dirty="0"/>
              <a:t>Climate Survey Results</a:t>
            </a:r>
          </a:p>
          <a:p>
            <a:pPr marL="0" indent="0" fontAlgn="base">
              <a:lnSpc>
                <a:spcPct val="120000"/>
              </a:lnSpc>
              <a:spcBef>
                <a:spcPts val="0"/>
              </a:spcBef>
              <a:spcAft>
                <a:spcPts val="0"/>
              </a:spcAft>
              <a:buNone/>
            </a:pPr>
            <a:r>
              <a:rPr lang="en-US" sz="6400" dirty="0"/>
              <a:t>Student Interest </a:t>
            </a:r>
          </a:p>
          <a:p>
            <a:pPr marL="0" indent="0" fontAlgn="base">
              <a:lnSpc>
                <a:spcPct val="120000"/>
              </a:lnSpc>
              <a:spcBef>
                <a:spcPts val="0"/>
              </a:spcBef>
              <a:spcAft>
                <a:spcPts val="0"/>
              </a:spcAft>
              <a:buNone/>
            </a:pPr>
            <a:r>
              <a:rPr lang="en-US" sz="6400" dirty="0"/>
              <a:t>Student Voices</a:t>
            </a:r>
          </a:p>
          <a:p>
            <a:pPr marL="0" indent="0" fontAlgn="base">
              <a:lnSpc>
                <a:spcPct val="120000"/>
              </a:lnSpc>
              <a:spcBef>
                <a:spcPts val="0"/>
              </a:spcBef>
              <a:spcAft>
                <a:spcPts val="0"/>
              </a:spcAft>
              <a:buNone/>
            </a:pPr>
            <a:r>
              <a:rPr lang="en-US" sz="6400" dirty="0" smtClean="0"/>
              <a:t>Statistics / Data</a:t>
            </a:r>
            <a:endParaRPr lang="en-US" sz="6400" dirty="0"/>
          </a:p>
          <a:p>
            <a:pPr marL="0" indent="0" fontAlgn="base">
              <a:lnSpc>
                <a:spcPct val="120000"/>
              </a:lnSpc>
              <a:spcBef>
                <a:spcPts val="0"/>
              </a:spcBef>
              <a:spcAft>
                <a:spcPts val="0"/>
              </a:spcAft>
              <a:buNone/>
            </a:pPr>
            <a:r>
              <a:rPr lang="en-US" sz="6400" dirty="0"/>
              <a:t>Pronouns</a:t>
            </a:r>
          </a:p>
          <a:p>
            <a:pPr marL="0" indent="0" fontAlgn="base">
              <a:lnSpc>
                <a:spcPct val="120000"/>
              </a:lnSpc>
              <a:spcBef>
                <a:spcPts val="0"/>
              </a:spcBef>
              <a:spcAft>
                <a:spcPts val="0"/>
              </a:spcAft>
              <a:buNone/>
            </a:pPr>
            <a:r>
              <a:rPr lang="en-US" sz="6400" dirty="0"/>
              <a:t>Intersectionality</a:t>
            </a:r>
          </a:p>
          <a:p>
            <a:pPr marL="0" indent="0" fontAlgn="base">
              <a:lnSpc>
                <a:spcPct val="120000"/>
              </a:lnSpc>
              <a:spcBef>
                <a:spcPts val="0"/>
              </a:spcBef>
              <a:spcAft>
                <a:spcPts val="0"/>
              </a:spcAft>
              <a:buNone/>
            </a:pPr>
            <a:r>
              <a:rPr lang="en-US" sz="6400" dirty="0"/>
              <a:t>Negative impacts</a:t>
            </a:r>
          </a:p>
          <a:p>
            <a:pPr marL="0" indent="0" fontAlgn="base">
              <a:lnSpc>
                <a:spcPct val="120000"/>
              </a:lnSpc>
              <a:spcBef>
                <a:spcPts val="0"/>
              </a:spcBef>
              <a:spcAft>
                <a:spcPts val="0"/>
              </a:spcAft>
              <a:buNone/>
            </a:pPr>
            <a:r>
              <a:rPr lang="en-US" sz="6400" dirty="0"/>
              <a:t>Fixed </a:t>
            </a:r>
            <a:r>
              <a:rPr lang="en-US" sz="6400" dirty="0" smtClean="0"/>
              <a:t>/ Growth </a:t>
            </a:r>
            <a:r>
              <a:rPr lang="en-US" sz="6400" dirty="0"/>
              <a:t>Mindset Video</a:t>
            </a:r>
          </a:p>
          <a:p>
            <a:pPr marL="0" indent="0" fontAlgn="base">
              <a:lnSpc>
                <a:spcPct val="120000"/>
              </a:lnSpc>
              <a:spcBef>
                <a:spcPts val="0"/>
              </a:spcBef>
              <a:spcAft>
                <a:spcPts val="0"/>
              </a:spcAft>
              <a:buNone/>
            </a:pPr>
            <a:r>
              <a:rPr lang="en-US" sz="6400" dirty="0"/>
              <a:t>Trans* Care Team (TCT) Action plan</a:t>
            </a:r>
          </a:p>
          <a:p>
            <a:pPr marL="0" indent="0" fontAlgn="base">
              <a:lnSpc>
                <a:spcPct val="120000"/>
              </a:lnSpc>
              <a:spcBef>
                <a:spcPts val="0"/>
              </a:spcBef>
              <a:spcAft>
                <a:spcPts val="0"/>
              </a:spcAft>
              <a:buNone/>
            </a:pPr>
            <a:r>
              <a:rPr lang="en-US" sz="6400" dirty="0"/>
              <a:t>How to get involved</a:t>
            </a:r>
          </a:p>
          <a:p>
            <a:pPr marL="0" indent="0" fontAlgn="base">
              <a:lnSpc>
                <a:spcPct val="120000"/>
              </a:lnSpc>
              <a:spcBef>
                <a:spcPts val="0"/>
              </a:spcBef>
              <a:spcAft>
                <a:spcPts val="0"/>
              </a:spcAft>
              <a:buNone/>
            </a:pPr>
            <a:r>
              <a:rPr lang="en-US" sz="6400" dirty="0"/>
              <a:t>Resources</a:t>
            </a:r>
          </a:p>
          <a:p>
            <a:pPr marL="0" indent="0" fontAlgn="base">
              <a:lnSpc>
                <a:spcPct val="120000"/>
              </a:lnSpc>
              <a:spcBef>
                <a:spcPts val="0"/>
              </a:spcBef>
              <a:spcAft>
                <a:spcPts val="0"/>
              </a:spcAft>
              <a:buNone/>
            </a:pPr>
            <a:r>
              <a:rPr lang="en-US" sz="6400" dirty="0" smtClean="0"/>
              <a:t>References</a:t>
            </a:r>
            <a:endParaRPr lang="en-US" sz="6400" dirty="0"/>
          </a:p>
        </p:txBody>
      </p:sp>
      <p:sp>
        <p:nvSpPr>
          <p:cNvPr id="4" name="Content Placeholder 3"/>
          <p:cNvSpPr>
            <a:spLocks noGrp="1"/>
          </p:cNvSpPr>
          <p:nvPr>
            <p:ph sz="half" idx="2"/>
          </p:nvPr>
        </p:nvSpPr>
        <p:spPr/>
        <p:txBody>
          <a:bodyPr>
            <a:noAutofit/>
          </a:bodyPr>
          <a:lstStyle/>
          <a:p>
            <a:pPr marL="0" indent="0">
              <a:lnSpc>
                <a:spcPct val="100000"/>
              </a:lnSpc>
              <a:spcBef>
                <a:spcPts val="0"/>
              </a:spcBef>
              <a:spcAft>
                <a:spcPts val="0"/>
              </a:spcAft>
              <a:buNone/>
            </a:pPr>
            <a:r>
              <a:rPr lang="en-US" sz="1600" b="1" dirty="0"/>
              <a:t>Learning </a:t>
            </a:r>
            <a:r>
              <a:rPr lang="en-US" sz="1600" b="1" dirty="0" smtClean="0"/>
              <a:t>Objectives</a:t>
            </a:r>
            <a:endParaRPr lang="en-US" sz="1600" dirty="0"/>
          </a:p>
          <a:p>
            <a:pPr marL="0" indent="0" fontAlgn="base">
              <a:lnSpc>
                <a:spcPct val="100000"/>
              </a:lnSpc>
              <a:spcBef>
                <a:spcPts val="0"/>
              </a:spcBef>
              <a:spcAft>
                <a:spcPts val="0"/>
              </a:spcAft>
              <a:buNone/>
            </a:pPr>
            <a:r>
              <a:rPr lang="en-US" sz="1400" dirty="0"/>
              <a:t>Perceive our campus climate as it relates to the acceptance and support of our transgender students;</a:t>
            </a:r>
          </a:p>
          <a:p>
            <a:pPr marL="0" indent="0" fontAlgn="base">
              <a:lnSpc>
                <a:spcPct val="100000"/>
              </a:lnSpc>
              <a:spcBef>
                <a:spcPts val="0"/>
              </a:spcBef>
              <a:spcAft>
                <a:spcPts val="0"/>
              </a:spcAft>
              <a:buNone/>
            </a:pPr>
            <a:endParaRPr lang="en-US" sz="1400" dirty="0" smtClean="0"/>
          </a:p>
          <a:p>
            <a:pPr marL="0" indent="0" fontAlgn="base">
              <a:lnSpc>
                <a:spcPct val="100000"/>
              </a:lnSpc>
              <a:spcBef>
                <a:spcPts val="0"/>
              </a:spcBef>
              <a:spcAft>
                <a:spcPts val="0"/>
              </a:spcAft>
              <a:buNone/>
            </a:pPr>
            <a:r>
              <a:rPr lang="en-US" sz="1400" dirty="0" smtClean="0"/>
              <a:t>Appropriately </a:t>
            </a:r>
            <a:r>
              <a:rPr lang="en-US" sz="1400" dirty="0"/>
              <a:t>use preferred gender pronouns;</a:t>
            </a:r>
          </a:p>
          <a:p>
            <a:pPr marL="0" indent="0" fontAlgn="base">
              <a:lnSpc>
                <a:spcPct val="100000"/>
              </a:lnSpc>
              <a:spcBef>
                <a:spcPts val="0"/>
              </a:spcBef>
              <a:spcAft>
                <a:spcPts val="0"/>
              </a:spcAft>
              <a:buNone/>
            </a:pPr>
            <a:endParaRPr lang="en-US" sz="1400" dirty="0" smtClean="0"/>
          </a:p>
          <a:p>
            <a:pPr marL="0" indent="0" fontAlgn="base">
              <a:lnSpc>
                <a:spcPct val="100000"/>
              </a:lnSpc>
              <a:spcBef>
                <a:spcPts val="0"/>
              </a:spcBef>
              <a:spcAft>
                <a:spcPts val="0"/>
              </a:spcAft>
              <a:buNone/>
            </a:pPr>
            <a:r>
              <a:rPr lang="en-US" sz="1400" dirty="0" smtClean="0"/>
              <a:t>Discern </a:t>
            </a:r>
            <a:r>
              <a:rPr lang="en-US" sz="1400" dirty="0"/>
              <a:t>the needs of transgender students in higher education;</a:t>
            </a:r>
          </a:p>
          <a:p>
            <a:pPr marL="0" indent="0" fontAlgn="base">
              <a:lnSpc>
                <a:spcPct val="100000"/>
              </a:lnSpc>
              <a:spcBef>
                <a:spcPts val="0"/>
              </a:spcBef>
              <a:spcAft>
                <a:spcPts val="0"/>
              </a:spcAft>
              <a:buNone/>
            </a:pPr>
            <a:endParaRPr lang="en-US" sz="1400" dirty="0" smtClean="0"/>
          </a:p>
          <a:p>
            <a:pPr marL="0" indent="0" fontAlgn="base">
              <a:lnSpc>
                <a:spcPct val="100000"/>
              </a:lnSpc>
              <a:spcBef>
                <a:spcPts val="0"/>
              </a:spcBef>
              <a:spcAft>
                <a:spcPts val="0"/>
              </a:spcAft>
              <a:buNone/>
            </a:pPr>
            <a:r>
              <a:rPr lang="en-US" sz="1400" dirty="0" smtClean="0"/>
              <a:t>Recognize </a:t>
            </a:r>
            <a:r>
              <a:rPr lang="en-US" sz="1400" dirty="0"/>
              <a:t>the role of intersectionality in the support, or lack thereof, of transgender students;</a:t>
            </a:r>
          </a:p>
          <a:p>
            <a:pPr marL="0" indent="0" fontAlgn="base">
              <a:lnSpc>
                <a:spcPct val="100000"/>
              </a:lnSpc>
              <a:spcBef>
                <a:spcPts val="0"/>
              </a:spcBef>
              <a:spcAft>
                <a:spcPts val="0"/>
              </a:spcAft>
              <a:buNone/>
            </a:pPr>
            <a:endParaRPr lang="en-US" sz="1400" dirty="0" smtClean="0"/>
          </a:p>
          <a:p>
            <a:pPr marL="0" indent="0" fontAlgn="base">
              <a:lnSpc>
                <a:spcPct val="100000"/>
              </a:lnSpc>
              <a:spcBef>
                <a:spcPts val="0"/>
              </a:spcBef>
              <a:spcAft>
                <a:spcPts val="0"/>
              </a:spcAft>
              <a:buNone/>
            </a:pPr>
            <a:r>
              <a:rPr lang="en-US" sz="1400" dirty="0" smtClean="0"/>
              <a:t>Articulate </a:t>
            </a:r>
            <a:r>
              <a:rPr lang="en-US" sz="1400" dirty="0"/>
              <a:t>their role and action plan to proactively design a supportive environment for transgender students;</a:t>
            </a:r>
          </a:p>
          <a:p>
            <a:pPr marL="0" indent="0" fontAlgn="base">
              <a:lnSpc>
                <a:spcPct val="100000"/>
              </a:lnSpc>
              <a:spcBef>
                <a:spcPts val="0"/>
              </a:spcBef>
              <a:spcAft>
                <a:spcPts val="0"/>
              </a:spcAft>
              <a:buNone/>
            </a:pPr>
            <a:endParaRPr lang="en-US" sz="1400" dirty="0" smtClean="0"/>
          </a:p>
          <a:p>
            <a:pPr marL="0" indent="0" fontAlgn="base">
              <a:lnSpc>
                <a:spcPct val="100000"/>
              </a:lnSpc>
              <a:spcBef>
                <a:spcPts val="0"/>
              </a:spcBef>
              <a:spcAft>
                <a:spcPts val="0"/>
              </a:spcAft>
              <a:buNone/>
            </a:pPr>
            <a:r>
              <a:rPr lang="en-US" sz="1400" dirty="0" smtClean="0"/>
              <a:t>Shift </a:t>
            </a:r>
            <a:r>
              <a:rPr lang="en-US" sz="1400" dirty="0"/>
              <a:t>perspectives from a fixed mindset to a growth mindset if one exists and for those who have a growth mindset, reinvigorate their expertise. </a:t>
            </a:r>
          </a:p>
        </p:txBody>
      </p:sp>
    </p:spTree>
    <p:extLst>
      <p:ext uri="{BB962C8B-B14F-4D97-AF65-F5344CB8AC3E}">
        <p14:creationId xmlns:p14="http://schemas.microsoft.com/office/powerpoint/2010/main" val="133464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a:t>
            </a:r>
            <a:endParaRPr lang="en-US" dirty="0"/>
          </a:p>
        </p:txBody>
      </p:sp>
      <p:sp>
        <p:nvSpPr>
          <p:cNvPr id="4" name="Text Placeholder 3"/>
          <p:cNvSpPr>
            <a:spLocks noGrp="1"/>
          </p:cNvSpPr>
          <p:nvPr>
            <p:ph type="body" sz="half" idx="2"/>
          </p:nvPr>
        </p:nvSpPr>
        <p:spPr/>
        <p:txBody>
          <a:bodyPr/>
          <a:lstStyle/>
          <a:p>
            <a:r>
              <a:rPr lang="en-US" dirty="0" smtClean="0"/>
              <a:t>The TCT has identified the </a:t>
            </a:r>
            <a:r>
              <a:rPr lang="en-US" i="1" dirty="0" smtClean="0"/>
              <a:t>Trans* Ally Workbook </a:t>
            </a:r>
            <a:r>
              <a:rPr lang="en-US" dirty="0" smtClean="0"/>
              <a:t>as a valuable resource. Understanding and learning how to use appropriate pronouns with trans* students, staff, and faculty is just one way to take ownership of your learning experience, in addition to recognizing the need to use more inclusive language.</a:t>
            </a:r>
            <a:endParaRPr lang="en-US" dirty="0"/>
          </a:p>
          <a:p>
            <a:endParaRPr lang="en-US" i="1" dirty="0" smtClean="0"/>
          </a:p>
          <a:p>
            <a:r>
              <a:rPr lang="en-US" i="1" dirty="0" smtClean="0"/>
              <a:t>This workbook will supplement the professional development seminar. </a:t>
            </a:r>
          </a:p>
        </p:txBody>
      </p:sp>
      <p:pic>
        <p:nvPicPr>
          <p:cNvPr id="4098" name="Picture 2" descr="https://lh6.googleusercontent.com/4v6oTDlRDqFUIz6nMrr9jAG0wWZh_njech4RRM_4GZTuxbtvH7SvxWKw9GTwiwGOM252YrskmDzXjEvjaGJzTDGbHGikexZuHQFCvr4QBMXZJDhn9lcZGc2FuUIDMRUNPeuZViiDc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214" y="471509"/>
            <a:ext cx="3592518" cy="554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100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smtClean="0"/>
              <a:t>Thank you!</a:t>
            </a:r>
            <a:endParaRPr lang="en-US" dirty="0"/>
          </a:p>
        </p:txBody>
      </p:sp>
    </p:spTree>
    <p:extLst>
      <p:ext uri="{BB962C8B-B14F-4D97-AF65-F5344CB8AC3E}">
        <p14:creationId xmlns:p14="http://schemas.microsoft.com/office/powerpoint/2010/main" val="1245572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Bandura, A. (1997). Self-efficacy. The exercise of control. NY: W. H Freeman and Company</a:t>
            </a:r>
            <a:r>
              <a:rPr lang="en-US" dirty="0" smtClean="0"/>
              <a:t>.</a:t>
            </a:r>
          </a:p>
          <a:p>
            <a:r>
              <a:rPr lang="en-US" dirty="0"/>
              <a:t>Baxter </a:t>
            </a:r>
            <a:r>
              <a:rPr lang="en-US" dirty="0" err="1"/>
              <a:t>Magolda</a:t>
            </a:r>
            <a:r>
              <a:rPr lang="en-US" dirty="0"/>
              <a:t>, M. B. (2014). Self-Authorship. New Directions for Higher Education, 2014(166), 25-33.</a:t>
            </a:r>
          </a:p>
          <a:p>
            <a:r>
              <a:rPr lang="en-US" dirty="0" smtClean="0"/>
              <a:t>Fixed </a:t>
            </a:r>
            <a:r>
              <a:rPr lang="en-US" dirty="0"/>
              <a:t>and Growth Mindsets Video: </a:t>
            </a:r>
            <a:r>
              <a:rPr lang="en-US" u="sng" dirty="0">
                <a:hlinkClick r:id="rId2"/>
              </a:rPr>
              <a:t>https://video.search.yahoo.com/video/play;_ylt=A2KLqISvwqtWUTcAOc4snIlQ;_ylu=X3oDMTByZWc0dGJtBHNlYwNzcgRzbGsDdmlkBHZ0aWQDBGdwb3MDMQ--?p=Growth+Mindset+Vs+Fixed+Mindset&amp;vid=298a8e776dd81e1f2fe5dd7da1895044&amp;turl=http%3A%2F%2Ftse1.mm.bing.net%2Fth%3Fid%3DOVP.V1680ab37bb525a98ef50a1d547b66a5b%26pid%3D15.1%26h%3D168%26w%3D300%26c%3D7%26rs%3D1&amp;rurl=https%3A%2F%2Fwww.youtube.com%2Fwatch%3Fv%3DbrpkjT9m2Oo&amp;tit=Growth+vs+Fixed+Mindset&amp;c=0&amp;h=168&amp;w=300&amp;l=76&amp;sigr=11bbvmj3j&amp;sigt=10n8grvnc&amp;sigi=1315djf5l&amp;age=1411087850&amp;fr2=p%3As%2Cv%3Av&amp;fr=yhs-mozilla-004&amp;hsimp=yhs-004&amp;hspart=mozilla&amp;tt=b</a:t>
            </a:r>
            <a:endParaRPr lang="en-US" dirty="0"/>
          </a:p>
          <a:p>
            <a:r>
              <a:rPr lang="en-US" dirty="0"/>
              <a:t>Grant, J.M., </a:t>
            </a:r>
            <a:r>
              <a:rPr lang="en-US" dirty="0" err="1"/>
              <a:t>Mottet</a:t>
            </a:r>
            <a:r>
              <a:rPr lang="en-US" dirty="0"/>
              <a:t>, L. A., Tanis, J. (2011) Injustice at Every Turn: A report of the National Transgender Discrimination Survey</a:t>
            </a:r>
          </a:p>
          <a:p>
            <a:r>
              <a:rPr lang="en-US" dirty="0"/>
              <a:t/>
            </a:r>
            <a:br>
              <a:rPr lang="en-US" dirty="0"/>
            </a:br>
            <a:r>
              <a:rPr lang="en-US" dirty="0"/>
              <a:t>Pryor, J. T. (2015). Out in the classroom: Transgender student experiences at a large public university. </a:t>
            </a:r>
            <a:r>
              <a:rPr lang="en-US" i="1" dirty="0"/>
              <a:t>Journal of college student development, 56</a:t>
            </a:r>
            <a:r>
              <a:rPr lang="en-US" dirty="0"/>
              <a:t>(5), 440-455</a:t>
            </a:r>
            <a:r>
              <a:rPr lang="en-US" dirty="0" smtClean="0"/>
              <a:t>.</a:t>
            </a:r>
          </a:p>
          <a:p>
            <a:r>
              <a:rPr lang="en-US" dirty="0" smtClean="0"/>
              <a:t>Russell, E. I. (2012). </a:t>
            </a:r>
            <a:r>
              <a:rPr lang="en-US" i="1" dirty="0"/>
              <a:t>Voices unheard: Using intersectionality to understand identity among sexually marginalized undergraduate college students of </a:t>
            </a:r>
            <a:r>
              <a:rPr lang="en-US" i="1" dirty="0" smtClean="0"/>
              <a:t>color </a:t>
            </a:r>
            <a:r>
              <a:rPr lang="en-US" dirty="0" smtClean="0"/>
              <a:t>(Doctoral dissertation). Retrieved from ProQuest.</a:t>
            </a:r>
            <a:endParaRPr lang="en-US" dirty="0"/>
          </a:p>
          <a:p>
            <a:r>
              <a:rPr lang="en-US" dirty="0" err="1" smtClean="0"/>
              <a:t>Shlasko</a:t>
            </a:r>
            <a:r>
              <a:rPr lang="en-US" dirty="0"/>
              <a:t>, D. ( 2014). Trans* Ally Workbook: </a:t>
            </a:r>
            <a:r>
              <a:rPr lang="en-US" i="1" dirty="0"/>
              <a:t>Getting pronouns right &amp; what it teaches us about gender. </a:t>
            </a:r>
            <a:endParaRPr lang="en-US" dirty="0"/>
          </a:p>
        </p:txBody>
      </p:sp>
    </p:spTree>
    <p:extLst>
      <p:ext uri="{BB962C8B-B14F-4D97-AF65-F5344CB8AC3E}">
        <p14:creationId xmlns:p14="http://schemas.microsoft.com/office/powerpoint/2010/main" val="311476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 care team pre-assessment</a:t>
            </a:r>
            <a:endParaRPr lang="en-US" dirty="0"/>
          </a:p>
        </p:txBody>
      </p:sp>
      <p:sp>
        <p:nvSpPr>
          <p:cNvPr id="3" name="Content Placeholder 2"/>
          <p:cNvSpPr>
            <a:spLocks noGrp="1"/>
          </p:cNvSpPr>
          <p:nvPr>
            <p:ph idx="1"/>
          </p:nvPr>
        </p:nvSpPr>
        <p:spPr/>
        <p:txBody>
          <a:bodyPr/>
          <a:lstStyle/>
          <a:p>
            <a:r>
              <a:rPr lang="en-US" dirty="0"/>
              <a:t>In order to develop an effective and intentional action plan the Trans* Care Team (TCT) would administer a Transgender Awareness survey to campus faculty and staff. The TCT would expect the survey results to reveal what is going well on campus, what is not going well, and why students are interested in Centrist College. These results would be incorporated in the creation of new systems and further utilized to strengthen existing programs and supports. </a:t>
            </a:r>
          </a:p>
        </p:txBody>
      </p:sp>
    </p:spTree>
    <p:extLst>
      <p:ext uri="{BB962C8B-B14F-4D97-AF65-F5344CB8AC3E}">
        <p14:creationId xmlns:p14="http://schemas.microsoft.com/office/powerpoint/2010/main" val="202035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 (expected)</a:t>
            </a:r>
            <a:endParaRPr lang="en-US" dirty="0"/>
          </a:p>
        </p:txBody>
      </p:sp>
      <p:pic>
        <p:nvPicPr>
          <p:cNvPr id="1026" name="Picture 2" descr="https://lh5.googleusercontent.com/xsUEwi-LxrTRVNV3h73jO7fcQnn_CnmnAxkXJmFz1PIcqLVfGuWDGXvaIScsQ-ALXZb5GAbzTEKCbgmj7GSgqKmX2pkhXbSIPIZUK0y6wzDj7Wvczsnp_A6lEqEHekPUlz3uazEl6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245" y="1955772"/>
            <a:ext cx="7475838" cy="469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06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 (expected)</a:t>
            </a:r>
            <a:endParaRPr lang="en-US" dirty="0"/>
          </a:p>
        </p:txBody>
      </p:sp>
      <p:sp>
        <p:nvSpPr>
          <p:cNvPr id="3" name="Content Placeholder 2"/>
          <p:cNvSpPr>
            <a:spLocks noGrp="1"/>
          </p:cNvSpPr>
          <p:nvPr>
            <p:ph idx="1"/>
          </p:nvPr>
        </p:nvSpPr>
        <p:spPr>
          <a:xfrm>
            <a:off x="1024128" y="2084831"/>
            <a:ext cx="9720073" cy="4464249"/>
          </a:xfrm>
        </p:spPr>
        <p:txBody>
          <a:bodyPr>
            <a:normAutofit/>
          </a:bodyPr>
          <a:lstStyle/>
          <a:p>
            <a:pPr marL="0" indent="0">
              <a:buNone/>
            </a:pPr>
            <a:r>
              <a:rPr lang="en-US" sz="1200" dirty="0"/>
              <a:t>Centrist College has a small population of students who identify as LGB, and an even smaller, but growing, number who openly identify as “T” - Transgender. These students have noted that while their peers, campus administrators, and faculty are not unfriendly, there is a need for some overall education.</a:t>
            </a:r>
          </a:p>
          <a:p>
            <a:pPr marL="0" indent="0">
              <a:buNone/>
            </a:pPr>
            <a:r>
              <a:rPr lang="en-US" sz="1200" b="1" dirty="0" smtClean="0"/>
              <a:t>According </a:t>
            </a:r>
            <a:r>
              <a:rPr lang="en-US" sz="1200" b="1" dirty="0"/>
              <a:t>to the results of the climate survey, here are some things that are going well:</a:t>
            </a:r>
            <a:endParaRPr lang="en-US" sz="1200" dirty="0"/>
          </a:p>
          <a:p>
            <a:pPr fontAlgn="base">
              <a:lnSpc>
                <a:spcPct val="120000"/>
              </a:lnSpc>
              <a:spcBef>
                <a:spcPts val="0"/>
              </a:spcBef>
              <a:spcAft>
                <a:spcPts val="0"/>
              </a:spcAft>
              <a:buFont typeface="Arial" panose="020B0604020202020204" pitchFamily="34" charset="0"/>
              <a:buChar char="•"/>
            </a:pPr>
            <a:r>
              <a:rPr lang="en-US" sz="1200" dirty="0"/>
              <a:t>the university president has acknowledged the need for professional development and continued education around transgender students</a:t>
            </a:r>
          </a:p>
          <a:p>
            <a:pPr fontAlgn="base">
              <a:lnSpc>
                <a:spcPct val="120000"/>
              </a:lnSpc>
              <a:spcBef>
                <a:spcPts val="0"/>
              </a:spcBef>
              <a:spcAft>
                <a:spcPts val="0"/>
              </a:spcAft>
              <a:buFont typeface="Arial" panose="020B0604020202020204" pitchFamily="34" charset="0"/>
              <a:buChar char="•"/>
            </a:pPr>
            <a:r>
              <a:rPr lang="en-US" sz="1200" dirty="0"/>
              <a:t>transgender student enrollment continues to increase</a:t>
            </a:r>
          </a:p>
          <a:p>
            <a:pPr fontAlgn="base">
              <a:lnSpc>
                <a:spcPct val="120000"/>
              </a:lnSpc>
              <a:spcBef>
                <a:spcPts val="0"/>
              </a:spcBef>
              <a:spcAft>
                <a:spcPts val="0"/>
              </a:spcAft>
              <a:buFont typeface="Arial" panose="020B0604020202020204" pitchFamily="34" charset="0"/>
              <a:buChar char="•"/>
            </a:pPr>
            <a:r>
              <a:rPr lang="en-US" sz="1200" dirty="0"/>
              <a:t>there are </a:t>
            </a:r>
            <a:r>
              <a:rPr lang="en-US" sz="1200" dirty="0" smtClean="0"/>
              <a:t>allies </a:t>
            </a:r>
            <a:r>
              <a:rPr lang="en-US" sz="1200" dirty="0"/>
              <a:t>on campus interested in supporting the transgender community</a:t>
            </a:r>
          </a:p>
          <a:p>
            <a:pPr marL="0" indent="0">
              <a:buNone/>
            </a:pPr>
            <a:r>
              <a:rPr lang="en-US" sz="1200" b="1" dirty="0" smtClean="0"/>
              <a:t>The </a:t>
            </a:r>
            <a:r>
              <a:rPr lang="en-US" sz="1200" b="1" dirty="0"/>
              <a:t>following are items that are not going well:</a:t>
            </a:r>
            <a:endParaRPr lang="en-US" sz="1200" dirty="0"/>
          </a:p>
          <a:p>
            <a:pPr fontAlgn="base">
              <a:lnSpc>
                <a:spcPct val="120000"/>
              </a:lnSpc>
              <a:spcBef>
                <a:spcPts val="0"/>
              </a:spcBef>
              <a:spcAft>
                <a:spcPts val="0"/>
              </a:spcAft>
              <a:buFont typeface="Arial" panose="020B0604020202020204" pitchFamily="34" charset="0"/>
              <a:buChar char="•"/>
            </a:pPr>
            <a:r>
              <a:rPr lang="en-US" sz="1200" dirty="0"/>
              <a:t>transgender students are having to explain what it means to identify who they are on a daily and/or weekly basis</a:t>
            </a:r>
          </a:p>
          <a:p>
            <a:pPr fontAlgn="base">
              <a:lnSpc>
                <a:spcPct val="120000"/>
              </a:lnSpc>
              <a:spcBef>
                <a:spcPts val="0"/>
              </a:spcBef>
              <a:spcAft>
                <a:spcPts val="0"/>
              </a:spcAft>
              <a:buFont typeface="Arial" panose="020B0604020202020204" pitchFamily="34" charset="0"/>
              <a:buChar char="•"/>
            </a:pPr>
            <a:r>
              <a:rPr lang="en-US" sz="1200" dirty="0"/>
              <a:t>on the admissions application, there is no way to indicate gender identity other than “male” or “female” and it must comply with the biological sex assigned at birth, which causes some issues for admissions, registering for housing, and insurance</a:t>
            </a:r>
          </a:p>
          <a:p>
            <a:pPr fontAlgn="base">
              <a:lnSpc>
                <a:spcPct val="120000"/>
              </a:lnSpc>
              <a:spcBef>
                <a:spcPts val="0"/>
              </a:spcBef>
              <a:spcAft>
                <a:spcPts val="0"/>
              </a:spcAft>
              <a:buFont typeface="Arial" panose="020B0604020202020204" pitchFamily="34" charset="0"/>
              <a:buChar char="•"/>
            </a:pPr>
            <a:r>
              <a:rPr lang="en-US" sz="1200" dirty="0"/>
              <a:t>the policies regarding entrance to the university, housing, bathrooms, insurance, etc. have not been updated to reflect the changing campus population</a:t>
            </a:r>
          </a:p>
          <a:p>
            <a:pPr marL="0" indent="0">
              <a:buNone/>
            </a:pPr>
            <a:r>
              <a:rPr lang="en-US" sz="1200" b="1" dirty="0" smtClean="0"/>
              <a:t>The </a:t>
            </a:r>
            <a:r>
              <a:rPr lang="en-US" sz="1200" b="1" dirty="0"/>
              <a:t>Trans* Care Committee, and the climate report administrators, have devised the following growth areas:</a:t>
            </a:r>
            <a:endParaRPr lang="en-US" sz="1200" dirty="0"/>
          </a:p>
          <a:p>
            <a:pPr fontAlgn="base">
              <a:lnSpc>
                <a:spcPct val="120000"/>
              </a:lnSpc>
              <a:spcBef>
                <a:spcPts val="0"/>
              </a:spcBef>
              <a:spcAft>
                <a:spcPts val="0"/>
              </a:spcAft>
              <a:buFont typeface="Arial" panose="020B0604020202020204" pitchFamily="34" charset="0"/>
              <a:buChar char="•"/>
            </a:pPr>
            <a:r>
              <a:rPr lang="en-US" sz="1200" dirty="0"/>
              <a:t>while there is a gender neutral special interest residence hall on campus, the remaining dorms do not have gender neutral bathrooms, and there are limited academic buildings with gender neutral bathrooms</a:t>
            </a:r>
          </a:p>
          <a:p>
            <a:pPr fontAlgn="base">
              <a:lnSpc>
                <a:spcPct val="120000"/>
              </a:lnSpc>
              <a:spcBef>
                <a:spcPts val="0"/>
              </a:spcBef>
              <a:spcAft>
                <a:spcPts val="0"/>
              </a:spcAft>
              <a:buFont typeface="Arial" panose="020B0604020202020204" pitchFamily="34" charset="0"/>
              <a:buChar char="•"/>
            </a:pPr>
            <a:r>
              <a:rPr lang="en-US" sz="1200" dirty="0"/>
              <a:t>Centrist College has physical resource offices for multicultural and international students, as well as a women’s center, but there is no physical space or professional staff dedicated specifically to serve the LGBT </a:t>
            </a:r>
            <a:r>
              <a:rPr lang="en-US" sz="1200" dirty="0" smtClean="0"/>
              <a:t>community</a:t>
            </a:r>
            <a:endParaRPr lang="en-US" sz="1200" dirty="0"/>
          </a:p>
        </p:txBody>
      </p:sp>
    </p:spTree>
    <p:extLst>
      <p:ext uri="{BB962C8B-B14F-4D97-AF65-F5344CB8AC3E}">
        <p14:creationId xmlns:p14="http://schemas.microsoft.com/office/powerpoint/2010/main" val="761012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 student interest</a:t>
            </a:r>
            <a:endParaRPr lang="en-US" dirty="0"/>
          </a:p>
        </p:txBody>
      </p:sp>
      <p:sp>
        <p:nvSpPr>
          <p:cNvPr id="3" name="Content Placeholder 2"/>
          <p:cNvSpPr>
            <a:spLocks noGrp="1"/>
          </p:cNvSpPr>
          <p:nvPr>
            <p:ph idx="1"/>
          </p:nvPr>
        </p:nvSpPr>
        <p:spPr/>
        <p:txBody>
          <a:bodyPr>
            <a:normAutofit fontScale="77500" lnSpcReduction="20000"/>
          </a:bodyPr>
          <a:lstStyle/>
          <a:p>
            <a:r>
              <a:rPr lang="en-US" dirty="0"/>
              <a:t>Let’s examine why trans* students continue to enroll at increasing rates at Centrist College:</a:t>
            </a:r>
          </a:p>
          <a:p>
            <a:pPr fontAlgn="base"/>
            <a:r>
              <a:rPr lang="en-US" dirty="0"/>
              <a:t>Our institution has been consistently ranked highest in our region in several areas, including</a:t>
            </a:r>
          </a:p>
          <a:p>
            <a:pPr lvl="1" fontAlgn="base"/>
            <a:r>
              <a:rPr lang="en-US" dirty="0"/>
              <a:t>cost (overall value of education)</a:t>
            </a:r>
          </a:p>
          <a:p>
            <a:pPr lvl="1" fontAlgn="base"/>
            <a:r>
              <a:rPr lang="en-US" dirty="0"/>
              <a:t>undergraduate program offerings</a:t>
            </a:r>
          </a:p>
          <a:p>
            <a:pPr lvl="1" fontAlgn="base"/>
            <a:r>
              <a:rPr lang="en-US" dirty="0"/>
              <a:t>community engagement</a:t>
            </a:r>
          </a:p>
          <a:p>
            <a:pPr lvl="1" fontAlgn="base"/>
            <a:r>
              <a:rPr lang="en-US" dirty="0"/>
              <a:t>faculty recognition at the national level</a:t>
            </a:r>
          </a:p>
          <a:p>
            <a:pPr lvl="1" fontAlgn="base"/>
            <a:r>
              <a:rPr lang="en-US" dirty="0"/>
              <a:t>opportunities for student-faculty research partnerships</a:t>
            </a:r>
          </a:p>
          <a:p>
            <a:pPr fontAlgn="base"/>
            <a:r>
              <a:rPr lang="en-US" dirty="0"/>
              <a:t>The student body at Centrist is progressive and accepting overall</a:t>
            </a:r>
          </a:p>
          <a:p>
            <a:pPr lvl="1" fontAlgn="base"/>
            <a:r>
              <a:rPr lang="en-US" dirty="0"/>
              <a:t>few bias-related incident reports in residence halls and classrooms</a:t>
            </a:r>
          </a:p>
          <a:p>
            <a:pPr lvl="2" fontAlgn="base"/>
            <a:r>
              <a:rPr lang="en-US" dirty="0"/>
              <a:t>gender-neutral housing is available</a:t>
            </a:r>
          </a:p>
          <a:p>
            <a:pPr lvl="1" fontAlgn="base"/>
            <a:r>
              <a:rPr lang="en-US" dirty="0"/>
              <a:t>support from student organizations, including SGA, to be inclusive</a:t>
            </a:r>
          </a:p>
          <a:p>
            <a:pPr fontAlgn="base"/>
            <a:r>
              <a:rPr lang="en-US" dirty="0"/>
              <a:t>Finally, our alumni have played an important role in connecting students to campus</a:t>
            </a:r>
          </a:p>
          <a:p>
            <a:pPr lvl="1" fontAlgn="base"/>
            <a:r>
              <a:rPr lang="en-US" dirty="0"/>
              <a:t>they offer competitive internships</a:t>
            </a:r>
          </a:p>
          <a:p>
            <a:pPr lvl="1" fontAlgn="base"/>
            <a:r>
              <a:rPr lang="en-US" dirty="0"/>
              <a:t>networking opportunities</a:t>
            </a:r>
          </a:p>
          <a:p>
            <a:pPr lvl="1" fontAlgn="base"/>
            <a:r>
              <a:rPr lang="en-US" dirty="0"/>
              <a:t>job placement rates are highest among alumni</a:t>
            </a:r>
          </a:p>
          <a:p>
            <a:endParaRPr lang="en-US" dirty="0"/>
          </a:p>
        </p:txBody>
      </p:sp>
    </p:spTree>
    <p:extLst>
      <p:ext uri="{BB962C8B-B14F-4D97-AF65-F5344CB8AC3E}">
        <p14:creationId xmlns:p14="http://schemas.microsoft.com/office/powerpoint/2010/main" val="1391049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voices</a:t>
            </a:r>
            <a:endParaRPr lang="en-US" dirty="0"/>
          </a:p>
        </p:txBody>
      </p:sp>
      <p:sp>
        <p:nvSpPr>
          <p:cNvPr id="5" name="Text Placeholder 4"/>
          <p:cNvSpPr>
            <a:spLocks noGrp="1"/>
          </p:cNvSpPr>
          <p:nvPr>
            <p:ph type="body" sz="half" idx="2"/>
          </p:nvPr>
        </p:nvSpPr>
        <p:spPr/>
        <p:txBody>
          <a:bodyPr/>
          <a:lstStyle/>
          <a:p>
            <a:r>
              <a:rPr lang="en-US" dirty="0" smtClean="0"/>
              <a:t>Why is it important to capture the trans* student voice? The Centrist campus has been quiet, but there are still needs that have not been met for our community. The TCT recognizes that in order to continue to be proactive, there must be an intentional effort to understand the student experience. </a:t>
            </a:r>
            <a:endParaRPr lang="en-US" dirty="0"/>
          </a:p>
          <a:p>
            <a:r>
              <a:rPr lang="en-US" dirty="0" smtClean="0"/>
              <a:t>Here are some examples of what students have been saying at other institutions:</a:t>
            </a:r>
            <a:endParaRPr lang="en-US" dirty="0"/>
          </a:p>
        </p:txBody>
      </p:sp>
      <p:pic>
        <p:nvPicPr>
          <p:cNvPr id="2052" name="Picture 4" descr="https://lh5.googleusercontent.com/l2gXKhni5MJ6kEhIGusEojlqawwkUzrOe5sPyOnWp5Ez5VK7giB2Q1KVr0fFGUzHLOUzTJq_C5RLAhDXZ5n0gG9a2mcd7fP-WhIFOjC0p8XFISpudy-hInsJ7t8vq9ks0oOO4_ud3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423" y="471509"/>
            <a:ext cx="5572897" cy="596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51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8DwxjDrNNM"/>
          <p:cNvPicPr>
            <a:picLocks noRot="1" noChangeAspect="1"/>
          </p:cNvPicPr>
          <p:nvPr>
            <a:videoFile r:link="rId1"/>
          </p:nvPr>
        </p:nvPicPr>
        <p:blipFill>
          <a:blip r:embed="rId4"/>
          <a:stretch>
            <a:fillRect/>
          </a:stretch>
        </p:blipFill>
        <p:spPr>
          <a:xfrm>
            <a:off x="1346983" y="197708"/>
            <a:ext cx="9654649" cy="6499655"/>
          </a:xfrm>
          <a:prstGeom prst="rect">
            <a:avLst/>
          </a:prstGeom>
        </p:spPr>
      </p:pic>
    </p:spTree>
    <p:extLst>
      <p:ext uri="{BB962C8B-B14F-4D97-AF65-F5344CB8AC3E}">
        <p14:creationId xmlns:p14="http://schemas.microsoft.com/office/powerpoint/2010/main" val="3570533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Voices in numbers</a:t>
            </a:r>
            <a:endParaRPr lang="en-US" dirty="0"/>
          </a:p>
        </p:txBody>
      </p:sp>
      <p:sp>
        <p:nvSpPr>
          <p:cNvPr id="4" name="Text Placeholder 3"/>
          <p:cNvSpPr>
            <a:spLocks noGrp="1"/>
          </p:cNvSpPr>
          <p:nvPr>
            <p:ph type="body" sz="half" idx="2"/>
          </p:nvPr>
        </p:nvSpPr>
        <p:spPr/>
        <p:txBody>
          <a:bodyPr/>
          <a:lstStyle/>
          <a:p>
            <a:pPr>
              <a:lnSpc>
                <a:spcPct val="100000"/>
              </a:lnSpc>
              <a:spcBef>
                <a:spcPts val="0"/>
              </a:spcBef>
              <a:spcAft>
                <a:spcPts val="0"/>
              </a:spcAft>
            </a:pPr>
            <a:r>
              <a:rPr lang="en-US" sz="2000" dirty="0"/>
              <a:t>According to the National Gay and Lesbian Task Force, a staggering (41%) of respondents reported attempting suicide compared to (1.6%) of the </a:t>
            </a:r>
            <a:r>
              <a:rPr lang="en-US" sz="2000" dirty="0" smtClean="0"/>
              <a:t>population</a:t>
            </a:r>
          </a:p>
          <a:p>
            <a:pPr>
              <a:lnSpc>
                <a:spcPct val="100000"/>
              </a:lnSpc>
              <a:spcBef>
                <a:spcPts val="0"/>
              </a:spcBef>
              <a:spcAft>
                <a:spcPts val="0"/>
              </a:spcAft>
            </a:pPr>
            <a:endParaRPr lang="en-US" sz="2000" dirty="0" smtClean="0"/>
          </a:p>
          <a:p>
            <a:pPr>
              <a:lnSpc>
                <a:spcPct val="100000"/>
              </a:lnSpc>
              <a:spcBef>
                <a:spcPts val="0"/>
              </a:spcBef>
              <a:spcAft>
                <a:spcPts val="0"/>
              </a:spcAft>
            </a:pPr>
            <a:r>
              <a:rPr lang="en-US" sz="2000" dirty="0" smtClean="0"/>
              <a:t>Percentage </a:t>
            </a:r>
            <a:r>
              <a:rPr lang="en-US" sz="2000" dirty="0"/>
              <a:t>rates raised even higher for those who:</a:t>
            </a:r>
          </a:p>
          <a:p>
            <a:pPr marL="285750" indent="-285750">
              <a:lnSpc>
                <a:spcPct val="100000"/>
              </a:lnSpc>
              <a:spcBef>
                <a:spcPts val="0"/>
              </a:spcBef>
              <a:spcAft>
                <a:spcPts val="0"/>
              </a:spcAft>
              <a:buFont typeface="Arial" panose="020B0604020202020204" pitchFamily="34" charset="0"/>
              <a:buChar char="•"/>
            </a:pPr>
            <a:r>
              <a:rPr lang="en-US" sz="2000" dirty="0"/>
              <a:t>lost a job due to bias (55%)</a:t>
            </a:r>
          </a:p>
          <a:p>
            <a:pPr marL="285750" indent="-285750">
              <a:lnSpc>
                <a:spcPct val="100000"/>
              </a:lnSpc>
              <a:spcBef>
                <a:spcPts val="0"/>
              </a:spcBef>
              <a:spcAft>
                <a:spcPts val="0"/>
              </a:spcAft>
              <a:buFont typeface="Arial" panose="020B0604020202020204" pitchFamily="34" charset="0"/>
              <a:buChar char="•"/>
            </a:pPr>
            <a:r>
              <a:rPr lang="en-US" sz="2000" dirty="0"/>
              <a:t>Low household income or victim of physical assault (51%)</a:t>
            </a:r>
          </a:p>
          <a:p>
            <a:pPr marL="285750" indent="-285750">
              <a:lnSpc>
                <a:spcPct val="100000"/>
              </a:lnSpc>
              <a:spcBef>
                <a:spcPts val="0"/>
              </a:spcBef>
              <a:spcAft>
                <a:spcPts val="0"/>
              </a:spcAft>
              <a:buFont typeface="Arial" panose="020B0604020202020204" pitchFamily="34" charset="0"/>
              <a:buChar char="•"/>
            </a:pPr>
            <a:r>
              <a:rPr lang="en-US" sz="2000" dirty="0"/>
              <a:t>Sexual assault, (64%)</a:t>
            </a:r>
          </a:p>
          <a:p>
            <a:endParaRPr lang="en-US" dirty="0"/>
          </a:p>
        </p:txBody>
      </p:sp>
      <p:pic>
        <p:nvPicPr>
          <p:cNvPr id="3074" name="Picture 2" descr="https://lh3.googleusercontent.com/rZCu9kvfkp7NqN7xKI8G75d_7ks55oEN3x460VfWaM50z5koy_ks_ZIJEvKxmq1XdGxuvIi9dpBFL1kCsybk3zkE3JY6lqvSoUdYVoiAUa_RpEdpNRQIM5r9_b0wlkO3xTQk4K5f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785" y="471509"/>
            <a:ext cx="3576165" cy="609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444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125</TotalTime>
  <Words>1518</Words>
  <Application>Microsoft Office PowerPoint</Application>
  <PresentationFormat>Widescreen</PresentationFormat>
  <Paragraphs>148</Paragraphs>
  <Slides>22</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Tw Cen MT</vt:lpstr>
      <vt:lpstr>Tw Cen MT Condensed</vt:lpstr>
      <vt:lpstr>Wingdings 3</vt:lpstr>
      <vt:lpstr>Integral</vt:lpstr>
      <vt:lpstr>Trans*</vt:lpstr>
      <vt:lpstr>agenda</vt:lpstr>
      <vt:lpstr>Trans* care team pre-assessment</vt:lpstr>
      <vt:lpstr>Summary of results (expected)</vt:lpstr>
      <vt:lpstr>Summary of results (expected)</vt:lpstr>
      <vt:lpstr>Trans* student interest</vt:lpstr>
      <vt:lpstr>Student voices</vt:lpstr>
      <vt:lpstr>PowerPoint Presentation</vt:lpstr>
      <vt:lpstr>Voices in numbers</vt:lpstr>
      <vt:lpstr>terminology</vt:lpstr>
      <vt:lpstr>pronouns</vt:lpstr>
      <vt:lpstr>intersectionality</vt:lpstr>
      <vt:lpstr>Negative impacts</vt:lpstr>
      <vt:lpstr>Fixed / growth mindset</vt:lpstr>
      <vt:lpstr>Trans* care team action plan</vt:lpstr>
      <vt:lpstr>Trans* care team action plan</vt:lpstr>
      <vt:lpstr>Identify your role</vt:lpstr>
      <vt:lpstr>What can you do now?</vt:lpstr>
      <vt:lpstr>Future professional development</vt:lpstr>
      <vt:lpstr>Additional resource</vt:lpstr>
      <vt:lpstr>Questions?</vt:lpstr>
      <vt:lpstr>references</vt:lpstr>
    </vt:vector>
  </TitlesOfParts>
  <Company>University of Dayton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dc:title>
  <dc:creator>Devin E Walker</dc:creator>
  <cp:lastModifiedBy>Victoria Heithaus</cp:lastModifiedBy>
  <cp:revision>15</cp:revision>
  <dcterms:created xsi:type="dcterms:W3CDTF">2016-02-25T20:54:26Z</dcterms:created>
  <dcterms:modified xsi:type="dcterms:W3CDTF">2016-02-26T17:38:51Z</dcterms:modified>
</cp:coreProperties>
</file>