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jpg" ContentType="image/jpe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omments/comment2.xml" ContentType="application/vnd.openxmlformats-officedocument.presentationml.comment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comment3.xml" ContentType="application/vnd.openxmlformats-officedocument.presentationml.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annah Williamson" initials="" lastIdx="3" clrIdx="0"/>
  <p:cmAuthor id="1" name="Jordyn Baker"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p:normalViewPr>
    <p:restoredLeft sz="15620"/>
    <p:restoredTop sz="85812" autoAdjust="0"/>
  </p:normalViewPr>
  <p:slideViewPr>
    <p:cSldViewPr snapToGrid="0" snapToObjects="1">
      <p:cViewPr varScale="1">
        <p:scale>
          <a:sx n="118" d="100"/>
          <a:sy n="118" d="100"/>
        </p:scale>
        <p:origin x="-736" y="-96"/>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interSettings" Target="printerSettings/printerSettings1.bin"/><Relationship Id="rId23" Type="http://schemas.openxmlformats.org/officeDocument/2006/relationships/commentAuthors" Target="commentAuthors.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1" idx="1">
    <p:pos x="6000" y="0"/>
    <p:text>check references in the notes section</p:text>
  </p:cm>
  <p:cm authorId="0" idx="3">
    <p:pos x="6000" y="100"/>
    <p:text>Note to Audience: look at the notes in the presentation</p:text>
  </p:cm>
</p:cmLst>
</file>

<file path=ppt/comments/comment2.xml><?xml version="1.0" encoding="utf-8"?>
<p:cmLst xmlns:a="http://schemas.openxmlformats.org/drawingml/2006/main" xmlns:r="http://schemas.openxmlformats.org/officeDocument/2006/relationships" xmlns:p="http://schemas.openxmlformats.org/presentationml/2006/main">
  <p:cm authorId="0" idx="2">
    <p:pos x="6000" y="0"/>
    <p:text>Add from the research</p:text>
  </p:cm>
</p:cmLst>
</file>

<file path=ppt/comments/comment3.xml><?xml version="1.0" encoding="utf-8"?>
<p:cmLst xmlns:a="http://schemas.openxmlformats.org/drawingml/2006/main" xmlns:r="http://schemas.openxmlformats.org/officeDocument/2006/relationships" xmlns:p="http://schemas.openxmlformats.org/presentationml/2006/main">
  <p:cm authorId="0" idx="1">
    <p:pos x="6000" y="0"/>
    <p:text>hyperlink these too!</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2103603152"/>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mtholyoke.edu/policies/admission-transgender-students" TargetMode="External"/><Relationship Id="rId4" Type="http://schemas.openxmlformats.org/officeDocument/2006/relationships/hyperlink" Target="http://socialjustice.rutgers.edu/trans-ru/community-trans-resources/" TargetMode="External"/><Relationship Id="rId5" Type="http://schemas.openxmlformats.org/officeDocument/2006/relationships/hyperlink" Target="https://depts.washington.edu/transyp/" TargetMode="External"/><Relationship Id="rId6" Type="http://schemas.openxmlformats.org/officeDocument/2006/relationships/hyperlink" Target="http://president.tufts.edu/blog/2011/09/28/supporting-transgender-members-of-tufts/" TargetMode="External"/><Relationship Id="rId7" Type="http://schemas.openxmlformats.org/officeDocument/2006/relationships/hyperlink" Target="https://www.ithaca.edu/sacl/lgbt/resources/restrooms/" TargetMode="External"/><Relationship Id="rId8" Type="http://schemas.openxmlformats.org/officeDocument/2006/relationships/hyperlink" Target="http://www.umass.edu/stonewall/transhand/" TargetMode="External"/><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 Id="rId3" Type="http://schemas.openxmlformats.org/officeDocument/2006/relationships/hyperlink" Target="http://glbt.indiana.edu/Student%20Groups.php" TargetMode="Externa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 Id="rId3" Type="http://schemas.openxmlformats.org/officeDocument/2006/relationships/hyperlink" Target="https://www.genderspectrum.org/quick-links/understanding-gender/" TargetMode="Externa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1" Type="http://schemas.openxmlformats.org/officeDocument/2006/relationships/hyperlink" Target="http://glbt.indiana.edu/Student%20Groups.php" TargetMode="External"/><Relationship Id="rId12" Type="http://schemas.openxmlformats.org/officeDocument/2006/relationships/hyperlink" Target="https://www.mtholyoke.edu/policies/admission-transgender-students" TargetMode="External"/><Relationship Id="rId13" Type="http://schemas.openxmlformats.org/officeDocument/2006/relationships/hyperlink" Target="https://depts.washington.edu/transyp/" TargetMode="External"/><Relationship Id="rId1" Type="http://schemas.openxmlformats.org/officeDocument/2006/relationships/notesMaster" Target="../notesMasters/notesMaster1.xml"/><Relationship Id="rId2" Type="http://schemas.openxmlformats.org/officeDocument/2006/relationships/slide" Target="../slides/slide18.xml"/><Relationship Id="rId3" Type="http://schemas.openxmlformats.org/officeDocument/2006/relationships/hyperlink" Target="http://www.campuspride.org" TargetMode="External"/><Relationship Id="rId4" Type="http://schemas.openxmlformats.org/officeDocument/2006/relationships/hyperlink" Target="https://www.genderspectrum.org/quick-links/understanding-gender/" TargetMode="External"/><Relationship Id="rId5" Type="http://schemas.openxmlformats.org/officeDocument/2006/relationships/hyperlink" Target="http://www.lambdalegal.org/know-your-rights/lgbtq-teens-young-adults/faq-college-youth" TargetMode="External"/><Relationship Id="rId6" Type="http://schemas.openxmlformats.org/officeDocument/2006/relationships/hyperlink" Target="http://president.tufts.edu/blog/2011/09/28/supporting-transgender-members-of-tufts/" TargetMode="External"/><Relationship Id="rId7" Type="http://schemas.openxmlformats.org/officeDocument/2006/relationships/hyperlink" Target="https://www.uml.edu/docs/Glossary_tcm18-55041.pdf" TargetMode="External"/><Relationship Id="rId8" Type="http://schemas.openxmlformats.org/officeDocument/2006/relationships/hyperlink" Target="http://socialjustice.rutgers.edu/trans-ru/community-trans-resources/" TargetMode="External"/><Relationship Id="rId9" Type="http://schemas.openxmlformats.org/officeDocument/2006/relationships/hyperlink" Target="http://www.umass.edu/stonewall/transhand/" TargetMode="External"/><Relationship Id="rId10" Type="http://schemas.openxmlformats.org/officeDocument/2006/relationships/hyperlink" Target="http://www.transstudent.org/graphics" TargetMode="Externa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campuspride.org/" TargetMode="External"/><Relationship Id="rId4" Type="http://schemas.openxmlformats.org/officeDocument/2006/relationships/hyperlink" Target="http://www.lambdalegal.org/" TargetMode="External"/><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genderspectrum.org/quick-links/understanding-gender/" TargetMode="External"/><Relationship Id="rId4" Type="http://schemas.openxmlformats.org/officeDocument/2006/relationships/hyperlink" Target="https://www.uml.edu/docs/Glossary_tcm18-55041.pdf" TargetMode="External"/><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 Id="rId3" Type="http://schemas.openxmlformats.org/officeDocument/2006/relationships/hyperlink" Target="http://www.transstudent.org/graphics"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Shape 5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6" name="Shape 5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sz="1200">
              <a:latin typeface="Times New Roman"/>
              <a:ea typeface="Times New Roman"/>
              <a:cs typeface="Times New Roman"/>
              <a:sym typeface="Times New Roman"/>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9" name="Shape 14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lnSpc>
                <a:spcPct val="115000"/>
              </a:lnSpc>
              <a:spcBef>
                <a:spcPts val="0"/>
              </a:spcBef>
              <a:spcAft>
                <a:spcPts val="1600"/>
              </a:spcAft>
              <a:buNone/>
            </a:pPr>
            <a:r>
              <a:rPr lang="en" sz="1200" dirty="0">
                <a:latin typeface="Times New Roman"/>
                <a:ea typeface="Times New Roman"/>
                <a:cs typeface="Times New Roman"/>
                <a:sym typeface="Times New Roman"/>
              </a:rPr>
              <a:t>This slide provides a spread of programs and resources that other colleges and colleagues are doing to support transgender students. Click on the logos to go directly to the institution’s website.</a:t>
            </a:r>
          </a:p>
          <a:p>
            <a:pPr lvl="0" rtl="0">
              <a:lnSpc>
                <a:spcPct val="115000"/>
              </a:lnSpc>
              <a:spcBef>
                <a:spcPts val="0"/>
              </a:spcBef>
              <a:spcAft>
                <a:spcPts val="1600"/>
              </a:spcAft>
              <a:buNone/>
            </a:pPr>
            <a:r>
              <a:rPr lang="en" sz="1200" b="1" dirty="0">
                <a:latin typeface="Times New Roman"/>
                <a:ea typeface="Times New Roman"/>
                <a:cs typeface="Times New Roman"/>
                <a:sym typeface="Times New Roman"/>
              </a:rPr>
              <a:t>Adding inclusive language to mission and policy:</a:t>
            </a:r>
            <a:r>
              <a:rPr lang="en" sz="1200" dirty="0">
                <a:latin typeface="Times New Roman"/>
                <a:ea typeface="Times New Roman"/>
                <a:cs typeface="Times New Roman"/>
                <a:sym typeface="Times New Roman"/>
              </a:rPr>
              <a:t> Mt. Holyoke College has added inclusive language to include admission to students who are biologically female and who identify as female.  (</a:t>
            </a:r>
            <a:r>
              <a:rPr lang="en" sz="1200" u="sng" dirty="0">
                <a:solidFill>
                  <a:schemeClr val="hlink"/>
                </a:solidFill>
                <a:latin typeface="Times New Roman"/>
                <a:ea typeface="Times New Roman"/>
                <a:cs typeface="Times New Roman"/>
                <a:sym typeface="Times New Roman"/>
                <a:hlinkClick r:id="rId3"/>
              </a:rPr>
              <a:t>https://www.mtholyoke.edu/policies/admission-transgender-students</a:t>
            </a:r>
            <a:r>
              <a:rPr lang="en" sz="1200" dirty="0">
                <a:latin typeface="Times New Roman"/>
                <a:ea typeface="Times New Roman"/>
                <a:cs typeface="Times New Roman"/>
                <a:sym typeface="Times New Roman"/>
              </a:rPr>
              <a:t>)</a:t>
            </a:r>
          </a:p>
          <a:p>
            <a:pPr lvl="0" rtl="0">
              <a:lnSpc>
                <a:spcPct val="115000"/>
              </a:lnSpc>
              <a:spcBef>
                <a:spcPts val="0"/>
              </a:spcBef>
              <a:spcAft>
                <a:spcPts val="1600"/>
              </a:spcAft>
              <a:buNone/>
            </a:pPr>
            <a:r>
              <a:rPr lang="en" sz="1200" b="1" dirty="0">
                <a:latin typeface="Times New Roman"/>
                <a:ea typeface="Times New Roman"/>
                <a:cs typeface="Times New Roman"/>
                <a:sym typeface="Times New Roman"/>
              </a:rPr>
              <a:t>Provides resources: </a:t>
            </a:r>
            <a:r>
              <a:rPr lang="en" sz="1200" dirty="0">
                <a:latin typeface="Times New Roman"/>
                <a:ea typeface="Times New Roman"/>
                <a:cs typeface="Times New Roman"/>
                <a:sym typeface="Times New Roman"/>
              </a:rPr>
              <a:t> Rutgers University provides a website of support resources within the university (called Trans@RU), city and state. </a:t>
            </a:r>
            <a:r>
              <a:rPr lang="en" sz="1200" b="1" dirty="0">
                <a:latin typeface="Times New Roman"/>
                <a:ea typeface="Times New Roman"/>
                <a:cs typeface="Times New Roman"/>
                <a:sym typeface="Times New Roman"/>
              </a:rPr>
              <a:t> </a:t>
            </a:r>
            <a:r>
              <a:rPr lang="en" sz="1200" dirty="0">
                <a:latin typeface="Times New Roman"/>
                <a:ea typeface="Times New Roman"/>
                <a:cs typeface="Times New Roman"/>
                <a:sym typeface="Times New Roman"/>
              </a:rPr>
              <a:t>(</a:t>
            </a:r>
            <a:r>
              <a:rPr lang="en" sz="1200" u="sng" dirty="0">
                <a:solidFill>
                  <a:schemeClr val="hlink"/>
                </a:solidFill>
                <a:latin typeface="Times New Roman"/>
                <a:ea typeface="Times New Roman"/>
                <a:cs typeface="Times New Roman"/>
                <a:sym typeface="Times New Roman"/>
                <a:hlinkClick r:id="rId4"/>
              </a:rPr>
              <a:t>http://socialjustice.rutgers.edu/trans-ru/community-trans-resources/</a:t>
            </a:r>
            <a:r>
              <a:rPr lang="en" sz="1200" dirty="0">
                <a:latin typeface="Times New Roman"/>
                <a:ea typeface="Times New Roman"/>
                <a:cs typeface="Times New Roman"/>
                <a:sym typeface="Times New Roman"/>
              </a:rPr>
              <a:t>)</a:t>
            </a:r>
          </a:p>
          <a:p>
            <a:pPr lvl="0" rtl="0">
              <a:lnSpc>
                <a:spcPct val="115000"/>
              </a:lnSpc>
              <a:spcBef>
                <a:spcPts val="0"/>
              </a:spcBef>
              <a:spcAft>
                <a:spcPts val="1600"/>
              </a:spcAft>
              <a:buNone/>
            </a:pPr>
            <a:r>
              <a:rPr lang="en" sz="1200" b="1" dirty="0">
                <a:latin typeface="Times New Roman"/>
                <a:ea typeface="Times New Roman"/>
                <a:cs typeface="Times New Roman"/>
                <a:sym typeface="Times New Roman"/>
              </a:rPr>
              <a:t>Have a support network: </a:t>
            </a:r>
            <a:r>
              <a:rPr lang="en" sz="1200" dirty="0">
                <a:latin typeface="Times New Roman"/>
                <a:ea typeface="Times New Roman"/>
                <a:cs typeface="Times New Roman"/>
                <a:sym typeface="Times New Roman"/>
              </a:rPr>
              <a:t> University of Washington not only supports their transgender students but is putting on a study to better understand their students before they enroll. The TransYouth Program is a study to better help the university to understand, support and build a network for their transgender students. </a:t>
            </a:r>
            <a:r>
              <a:rPr lang="en" sz="1200" b="1" dirty="0">
                <a:latin typeface="Times New Roman"/>
                <a:ea typeface="Times New Roman"/>
                <a:cs typeface="Times New Roman"/>
                <a:sym typeface="Times New Roman"/>
              </a:rPr>
              <a:t> </a:t>
            </a:r>
            <a:r>
              <a:rPr lang="en" sz="1200" dirty="0">
                <a:latin typeface="Times New Roman"/>
                <a:ea typeface="Times New Roman"/>
                <a:cs typeface="Times New Roman"/>
                <a:sym typeface="Times New Roman"/>
              </a:rPr>
              <a:t>(</a:t>
            </a:r>
            <a:r>
              <a:rPr lang="en" sz="1200" u="sng" dirty="0">
                <a:solidFill>
                  <a:schemeClr val="hlink"/>
                </a:solidFill>
                <a:latin typeface="Times New Roman"/>
                <a:ea typeface="Times New Roman"/>
                <a:cs typeface="Times New Roman"/>
                <a:sym typeface="Times New Roman"/>
                <a:hlinkClick r:id="rId5"/>
              </a:rPr>
              <a:t>https://depts.washington.edu/transyp/</a:t>
            </a:r>
            <a:r>
              <a:rPr lang="en" sz="1200" dirty="0">
                <a:latin typeface="Times New Roman"/>
                <a:ea typeface="Times New Roman"/>
                <a:cs typeface="Times New Roman"/>
                <a:sym typeface="Times New Roman"/>
              </a:rPr>
              <a:t>)</a:t>
            </a:r>
          </a:p>
          <a:p>
            <a:pPr lvl="0" rtl="0">
              <a:lnSpc>
                <a:spcPct val="115000"/>
              </a:lnSpc>
              <a:spcBef>
                <a:spcPts val="0"/>
              </a:spcBef>
              <a:spcAft>
                <a:spcPts val="1600"/>
              </a:spcAft>
              <a:buNone/>
            </a:pPr>
            <a:r>
              <a:rPr lang="en" sz="1200" b="1" dirty="0">
                <a:latin typeface="Times New Roman"/>
                <a:ea typeface="Times New Roman"/>
                <a:cs typeface="Times New Roman"/>
                <a:sym typeface="Times New Roman"/>
              </a:rPr>
              <a:t>Welcomes trans students: </a:t>
            </a:r>
            <a:r>
              <a:rPr lang="en" sz="1200" dirty="0">
                <a:latin typeface="Times New Roman"/>
                <a:ea typeface="Times New Roman"/>
                <a:cs typeface="Times New Roman"/>
                <a:sym typeface="Times New Roman"/>
              </a:rPr>
              <a:t>The president of Tufts University has written an open letter, published on the university website, to transgender students, letting them know they are welcomed and supported. He goes on to counter some negative publicity the university had surrounding a professor's comments, stating that  Tufts University welcomes a diverse population of students. (</a:t>
            </a:r>
            <a:r>
              <a:rPr lang="en" sz="1200" u="sng" dirty="0">
                <a:solidFill>
                  <a:schemeClr val="hlink"/>
                </a:solidFill>
                <a:latin typeface="Times New Roman"/>
                <a:ea typeface="Times New Roman"/>
                <a:cs typeface="Times New Roman"/>
                <a:sym typeface="Times New Roman"/>
                <a:hlinkClick r:id="rId6"/>
              </a:rPr>
              <a:t>http://president.tufts.edu/blog/2011/09/28/supporting-transgender-members-of-tufts/</a:t>
            </a:r>
            <a:r>
              <a:rPr lang="en" sz="1200" dirty="0">
                <a:latin typeface="Times New Roman"/>
                <a:ea typeface="Times New Roman"/>
                <a:cs typeface="Times New Roman"/>
                <a:sym typeface="Times New Roman"/>
              </a:rPr>
              <a:t>)</a:t>
            </a:r>
          </a:p>
          <a:p>
            <a:pPr lvl="0" rtl="0">
              <a:lnSpc>
                <a:spcPct val="115000"/>
              </a:lnSpc>
              <a:spcBef>
                <a:spcPts val="0"/>
              </a:spcBef>
              <a:spcAft>
                <a:spcPts val="1600"/>
              </a:spcAft>
              <a:buNone/>
            </a:pPr>
            <a:r>
              <a:rPr lang="en" sz="1200" b="1" dirty="0">
                <a:latin typeface="Times New Roman"/>
                <a:ea typeface="Times New Roman"/>
                <a:cs typeface="Times New Roman"/>
                <a:sym typeface="Times New Roman"/>
              </a:rPr>
              <a:t>Provides an inclusive environment:</a:t>
            </a:r>
            <a:r>
              <a:rPr lang="en" sz="1200" dirty="0">
                <a:latin typeface="Times New Roman"/>
                <a:ea typeface="Times New Roman"/>
                <a:cs typeface="Times New Roman"/>
                <a:sym typeface="Times New Roman"/>
              </a:rPr>
              <a:t> Ithaca College has committed to creating a welcoming environment not only in culture but also physically. Posted on their website is a list of the gender neutral restrooms on campus. </a:t>
            </a:r>
            <a:r>
              <a:rPr lang="en" sz="1200" dirty="0" smtClean="0">
                <a:latin typeface="Times New Roman"/>
                <a:ea typeface="Times New Roman"/>
                <a:cs typeface="Times New Roman"/>
                <a:sym typeface="Times New Roman"/>
              </a:rPr>
              <a:t>(</a:t>
            </a:r>
            <a:r>
              <a:rPr lang="en" sz="1200" u="sng" dirty="0" smtClean="0">
                <a:solidFill>
                  <a:schemeClr val="hlink"/>
                </a:solidFill>
                <a:latin typeface="Times New Roman"/>
                <a:ea typeface="Times New Roman"/>
                <a:cs typeface="Times New Roman"/>
                <a:sym typeface="Times New Roman"/>
                <a:hlinkClick r:id="rId7"/>
              </a:rPr>
              <a:t>https://www.ithaca.edu/sacl/lgbt/resources/restrooms/</a:t>
            </a:r>
            <a:r>
              <a:rPr lang="en" sz="1200" dirty="0" smtClean="0">
                <a:latin typeface="Times New Roman"/>
                <a:ea typeface="Times New Roman"/>
                <a:cs typeface="Times New Roman"/>
                <a:sym typeface="Times New Roman"/>
              </a:rPr>
              <a:t>)</a:t>
            </a:r>
            <a:endParaRPr lang="en" sz="1200" dirty="0">
              <a:latin typeface="Times New Roman"/>
              <a:ea typeface="Times New Roman"/>
              <a:cs typeface="Times New Roman"/>
              <a:sym typeface="Times New Roman"/>
            </a:endParaRPr>
          </a:p>
          <a:p>
            <a:pPr lvl="0" rtl="0">
              <a:lnSpc>
                <a:spcPct val="115000"/>
              </a:lnSpc>
              <a:spcBef>
                <a:spcPts val="0"/>
              </a:spcBef>
              <a:spcAft>
                <a:spcPts val="1600"/>
              </a:spcAft>
              <a:buNone/>
            </a:pPr>
            <a:r>
              <a:rPr lang="en" sz="1200" b="1" dirty="0">
                <a:latin typeface="Times New Roman"/>
                <a:ea typeface="Times New Roman"/>
                <a:cs typeface="Times New Roman"/>
                <a:sym typeface="Times New Roman"/>
              </a:rPr>
              <a:t>Are academics in the field: </a:t>
            </a:r>
            <a:r>
              <a:rPr lang="en" sz="1200" dirty="0">
                <a:latin typeface="Times New Roman"/>
                <a:ea typeface="Times New Roman"/>
                <a:cs typeface="Times New Roman"/>
                <a:sym typeface="Times New Roman"/>
              </a:rPr>
              <a:t>To better understand and support the transgender community, University of Massachusetts Amherst’s Stonewall Center has gathered and created resources on topics such as understanding the transgender identity to gender normative privilege to the federal agenda for transgender people.  (</a:t>
            </a:r>
            <a:r>
              <a:rPr lang="en" sz="1200" u="sng" dirty="0">
                <a:solidFill>
                  <a:schemeClr val="hlink"/>
                </a:solidFill>
                <a:latin typeface="Times New Roman"/>
                <a:ea typeface="Times New Roman"/>
                <a:cs typeface="Times New Roman"/>
                <a:sym typeface="Times New Roman"/>
                <a:hlinkClick r:id="rId8"/>
              </a:rPr>
              <a:t>http://www.umass.edu/stonewall/transhand/</a:t>
            </a:r>
            <a:r>
              <a:rPr lang="en" sz="1200" dirty="0">
                <a:latin typeface="Times New Roman"/>
                <a:ea typeface="Times New Roman"/>
                <a:cs typeface="Times New Roman"/>
                <a:sym typeface="Times New Roman"/>
              </a:rPr>
              <a:t>)</a:t>
            </a:r>
          </a:p>
          <a:p>
            <a:pPr lvl="0" rtl="0">
              <a:lnSpc>
                <a:spcPct val="115000"/>
              </a:lnSpc>
              <a:spcBef>
                <a:spcPts val="0"/>
              </a:spcBef>
              <a:spcAft>
                <a:spcPts val="1600"/>
              </a:spcAft>
              <a:buNone/>
            </a:pPr>
            <a:endParaRPr sz="1200" dirty="0">
              <a:latin typeface="Times New Roman"/>
              <a:ea typeface="Times New Roman"/>
              <a:cs typeface="Times New Roman"/>
              <a:sym typeface="Times New Roman"/>
            </a:endParaRPr>
          </a:p>
          <a:p>
            <a:pPr lvl="0" rtl="0">
              <a:lnSpc>
                <a:spcPct val="115000"/>
              </a:lnSpc>
              <a:spcBef>
                <a:spcPts val="0"/>
              </a:spcBef>
              <a:spcAft>
                <a:spcPts val="1600"/>
              </a:spcAft>
              <a:buNone/>
            </a:pPr>
            <a:endParaRPr sz="1200" dirty="0">
              <a:latin typeface="Times New Roman"/>
              <a:ea typeface="Times New Roman"/>
              <a:cs typeface="Times New Roman"/>
              <a:sym typeface="Times New Roman"/>
            </a:endParaRPr>
          </a:p>
          <a:p>
            <a:pPr lvl="0" rtl="0">
              <a:lnSpc>
                <a:spcPct val="115000"/>
              </a:lnSpc>
              <a:spcBef>
                <a:spcPts val="0"/>
              </a:spcBef>
              <a:spcAft>
                <a:spcPts val="1600"/>
              </a:spcAft>
              <a:buNone/>
            </a:pPr>
            <a:endParaRPr sz="1200" dirty="0">
              <a:latin typeface="Times New Roman"/>
              <a:ea typeface="Times New Roman"/>
              <a:cs typeface="Times New Roman"/>
              <a:sym typeface="Times New Roman"/>
            </a:endParaRPr>
          </a:p>
          <a:p>
            <a:pPr lvl="0" rtl="0">
              <a:lnSpc>
                <a:spcPct val="115000"/>
              </a:lnSpc>
              <a:spcBef>
                <a:spcPts val="0"/>
              </a:spcBef>
              <a:spcAft>
                <a:spcPts val="1600"/>
              </a:spcAft>
              <a:buNone/>
            </a:pPr>
            <a:endParaRPr sz="1200" dirty="0">
              <a:latin typeface="Times New Roman"/>
              <a:ea typeface="Times New Roman"/>
              <a:cs typeface="Times New Roman"/>
              <a:sym typeface="Times New Roman"/>
            </a:endParaRPr>
          </a:p>
          <a:p>
            <a:pPr lvl="0" rtl="0">
              <a:lnSpc>
                <a:spcPct val="115000"/>
              </a:lnSpc>
              <a:spcBef>
                <a:spcPts val="0"/>
              </a:spcBef>
              <a:spcAft>
                <a:spcPts val="1600"/>
              </a:spcAft>
              <a:buNone/>
            </a:pPr>
            <a:endParaRPr sz="1200" dirty="0">
              <a:latin typeface="Times New Roman"/>
              <a:ea typeface="Times New Roman"/>
              <a:cs typeface="Times New Roman"/>
              <a:sym typeface="Times New Roman"/>
            </a:endParaRPr>
          </a:p>
          <a:p>
            <a:pPr lvl="0" rtl="0">
              <a:lnSpc>
                <a:spcPct val="115000"/>
              </a:lnSpc>
              <a:spcBef>
                <a:spcPts val="0"/>
              </a:spcBef>
              <a:spcAft>
                <a:spcPts val="1600"/>
              </a:spcAft>
              <a:buNone/>
            </a:pPr>
            <a:endParaRPr sz="1200" dirty="0">
              <a:latin typeface="Times New Roman"/>
              <a:ea typeface="Times New Roman"/>
              <a:cs typeface="Times New Roman"/>
              <a:sym typeface="Times New Roman"/>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Shape 17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1" name="Shape 17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sz="1200" dirty="0">
                <a:latin typeface="Times New Roman"/>
                <a:ea typeface="Times New Roman"/>
                <a:cs typeface="Times New Roman"/>
                <a:sym typeface="Times New Roman"/>
              </a:rPr>
              <a:t>Baxter Magolda, M.B. &amp; King, P.M. (2004). </a:t>
            </a:r>
            <a:r>
              <a:rPr lang="en" sz="1200" i="1" dirty="0">
                <a:latin typeface="Times New Roman"/>
                <a:ea typeface="Times New Roman"/>
                <a:cs typeface="Times New Roman"/>
                <a:sym typeface="Times New Roman"/>
              </a:rPr>
              <a:t>Learning partnerships: Theory and models of practice to educate for self-authorship</a:t>
            </a:r>
            <a:r>
              <a:rPr lang="en" sz="1200" dirty="0">
                <a:latin typeface="Times New Roman"/>
                <a:ea typeface="Times New Roman"/>
                <a:cs typeface="Times New Roman"/>
                <a:sym typeface="Times New Roman"/>
              </a:rPr>
              <a:t>. Sterling, VA: Stylus Publishing.</a:t>
            </a:r>
          </a:p>
          <a:p>
            <a:pPr lvl="0" rtl="0">
              <a:spcBef>
                <a:spcPts val="0"/>
              </a:spcBef>
              <a:buNone/>
            </a:pPr>
            <a:endParaRPr sz="1200" dirty="0">
              <a:latin typeface="Times New Roman"/>
              <a:ea typeface="Times New Roman"/>
              <a:cs typeface="Times New Roman"/>
              <a:sym typeface="Times New Roman"/>
            </a:endParaRPr>
          </a:p>
          <a:p>
            <a:pPr lvl="0">
              <a:spcBef>
                <a:spcPts val="0"/>
              </a:spcBef>
              <a:buNone/>
            </a:pPr>
            <a:r>
              <a:rPr lang="en" sz="1200" dirty="0">
                <a:latin typeface="Times New Roman"/>
                <a:ea typeface="Times New Roman"/>
                <a:cs typeface="Times New Roman"/>
                <a:sym typeface="Times New Roman"/>
              </a:rPr>
              <a:t>An example of students authoring their own identity and creating a sense of belonging on campus is showing through Indiana University’s robust LBGTQ* office supported clubs, fraternities and sororities. We would encourage a trend to include more transgender clubs such as the Nothing Is Binary club. (</a:t>
            </a:r>
            <a:r>
              <a:rPr lang="en" sz="1200" u="sng" dirty="0">
                <a:solidFill>
                  <a:schemeClr val="hlink"/>
                </a:solidFill>
                <a:latin typeface="Times New Roman"/>
                <a:ea typeface="Times New Roman"/>
                <a:cs typeface="Times New Roman"/>
                <a:sym typeface="Times New Roman"/>
                <a:hlinkClick r:id="rId3"/>
              </a:rPr>
              <a:t>http://glbt.indiana.edu/Student%20Groups.php</a:t>
            </a:r>
            <a:r>
              <a:rPr lang="en" sz="1200" dirty="0">
                <a:latin typeface="Times New Roman"/>
                <a:ea typeface="Times New Roman"/>
                <a:cs typeface="Times New Roman"/>
                <a:sym typeface="Times New Roman"/>
              </a:rPr>
              <a:t>)</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Shape 17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0" name="Shape 18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sz="1200">
              <a:latin typeface="Times New Roman"/>
              <a:ea typeface="Times New Roman"/>
              <a:cs typeface="Times New Roman"/>
              <a:sym typeface="Times New Roman"/>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8" name="Shape 18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sz="1200" b="1">
                <a:latin typeface="Times New Roman"/>
                <a:ea typeface="Times New Roman"/>
                <a:cs typeface="Times New Roman"/>
                <a:sym typeface="Times New Roman"/>
              </a:rPr>
              <a:t>Use the name and pronouns people ask to be called:</a:t>
            </a:r>
            <a:r>
              <a:rPr lang="en" sz="1200">
                <a:latin typeface="Times New Roman"/>
                <a:ea typeface="Times New Roman"/>
                <a:cs typeface="Times New Roman"/>
                <a:sym typeface="Times New Roman"/>
              </a:rPr>
              <a:t> Individuals names and pronouns are not “preferred.” You don’t get to decide where or when you want to use them. Just as you identify with your name, a transgender student identifies with theirs. Respect their identity. </a:t>
            </a:r>
          </a:p>
          <a:p>
            <a:pPr lvl="0" rtl="0">
              <a:spcBef>
                <a:spcPts val="0"/>
              </a:spcBef>
              <a:buClr>
                <a:schemeClr val="dk2"/>
              </a:buClr>
              <a:buSzPct val="91666"/>
              <a:buFont typeface="Arial"/>
              <a:buNone/>
            </a:pPr>
            <a:r>
              <a:rPr lang="en" sz="1200" b="1">
                <a:latin typeface="Times New Roman"/>
                <a:ea typeface="Times New Roman"/>
                <a:cs typeface="Times New Roman"/>
                <a:sym typeface="Times New Roman"/>
              </a:rPr>
              <a:t>If you’ve met a student after their transition,</a:t>
            </a:r>
            <a:r>
              <a:rPr lang="en" sz="1200">
                <a:latin typeface="Times New Roman"/>
                <a:ea typeface="Times New Roman"/>
                <a:cs typeface="Times New Roman"/>
                <a:sym typeface="Times New Roman"/>
              </a:rPr>
              <a:t> don’t ask to see before pictures or ask their previous name. By asking this, the student might feel unsafe and misunderstood. This is a decision that they have spent time considering and with great thought. Respect their choice. </a:t>
            </a:r>
          </a:p>
          <a:p>
            <a:pPr lvl="0" rtl="0">
              <a:spcBef>
                <a:spcPts val="0"/>
              </a:spcBef>
              <a:buClr>
                <a:schemeClr val="dk2"/>
              </a:buClr>
              <a:buSzPct val="91666"/>
              <a:buFont typeface="Arial"/>
              <a:buNone/>
            </a:pPr>
            <a:r>
              <a:rPr lang="en" sz="1200" b="1">
                <a:latin typeface="Times New Roman"/>
                <a:ea typeface="Times New Roman"/>
                <a:cs typeface="Times New Roman"/>
                <a:sym typeface="Times New Roman"/>
              </a:rPr>
              <a:t>Don’t compliment people by telling them they look like a “real [gender]”.</a:t>
            </a:r>
            <a:r>
              <a:rPr lang="en" sz="1200">
                <a:latin typeface="Times New Roman"/>
                <a:ea typeface="Times New Roman"/>
                <a:cs typeface="Times New Roman"/>
                <a:sym typeface="Times New Roman"/>
              </a:rPr>
              <a:t> This can be seen as patronizing and a back-handed compliment that leads to hurt feelings. Showing respect in this instance would be to accept their identity and treat them as you would any other student. </a:t>
            </a:r>
          </a:p>
          <a:p>
            <a:pPr lvl="0" rtl="0">
              <a:spcBef>
                <a:spcPts val="0"/>
              </a:spcBef>
              <a:buNone/>
            </a:pPr>
            <a:r>
              <a:rPr lang="en" sz="1200" b="1">
                <a:latin typeface="Times New Roman"/>
                <a:ea typeface="Times New Roman"/>
                <a:cs typeface="Times New Roman"/>
                <a:sym typeface="Times New Roman"/>
              </a:rPr>
              <a:t>Don’t make assumptions about students sexual orientation. </a:t>
            </a:r>
            <a:r>
              <a:rPr lang="en" sz="1200">
                <a:latin typeface="Times New Roman"/>
                <a:ea typeface="Times New Roman"/>
                <a:cs typeface="Times New Roman"/>
                <a:sym typeface="Times New Roman"/>
              </a:rPr>
              <a:t>Sexual orientation is different than gender identity. Sexual orientation deals with attraction and gender identity focuses on the personal connection to ““the set of roles, activities, expectations and behaviors assigned to females and males by society” which can include appropriate dress, behavior, experiences, etc. (</a:t>
            </a:r>
            <a:r>
              <a:rPr lang="en" sz="1200" u="sng">
                <a:solidFill>
                  <a:schemeClr val="hlink"/>
                </a:solidFill>
                <a:latin typeface="Times New Roman"/>
                <a:ea typeface="Times New Roman"/>
                <a:cs typeface="Times New Roman"/>
                <a:sym typeface="Times New Roman"/>
                <a:hlinkClick r:id="rId3"/>
              </a:rPr>
              <a:t>https://www.genderspectrum.org/quick-links/understanding-gender/</a:t>
            </a:r>
            <a:r>
              <a:rPr lang="en" sz="1200">
                <a:latin typeface="Times New Roman"/>
                <a:ea typeface="Times New Roman"/>
                <a:cs typeface="Times New Roman"/>
                <a:sym typeface="Times New Roman"/>
              </a:rPr>
              <a:t>) </a:t>
            </a:r>
          </a:p>
          <a:p>
            <a:pPr lvl="0" rtl="0">
              <a:spcBef>
                <a:spcPts val="0"/>
              </a:spcBef>
              <a:buNone/>
            </a:pPr>
            <a:endParaRPr sz="1200">
              <a:latin typeface="Times New Roman"/>
              <a:ea typeface="Times New Roman"/>
              <a:cs typeface="Times New Roman"/>
              <a:sym typeface="Times New Roman"/>
            </a:endParaRPr>
          </a:p>
          <a:p>
            <a:pPr lvl="0" rtl="0">
              <a:spcBef>
                <a:spcPts val="0"/>
              </a:spcBef>
              <a:buClr>
                <a:schemeClr val="dk2"/>
              </a:buClr>
              <a:buSzPct val="91666"/>
              <a:buFont typeface="Arial"/>
              <a:buNone/>
            </a:pPr>
            <a:endParaRPr sz="1200">
              <a:latin typeface="Times New Roman"/>
              <a:ea typeface="Times New Roman"/>
              <a:cs typeface="Times New Roman"/>
              <a:sym typeface="Times New Roman"/>
            </a:endParaRPr>
          </a:p>
          <a:p>
            <a:pPr lvl="0" rtl="0">
              <a:spcBef>
                <a:spcPts val="0"/>
              </a:spcBef>
              <a:buClr>
                <a:schemeClr val="dk2"/>
              </a:buClr>
              <a:buSzPct val="91666"/>
              <a:buFont typeface="Arial"/>
              <a:buNone/>
            </a:pPr>
            <a:r>
              <a:rPr lang="en" sz="1200">
                <a:latin typeface="Times New Roman"/>
                <a:ea typeface="Times New Roman"/>
                <a:cs typeface="Times New Roman"/>
                <a:sym typeface="Times New Roman"/>
              </a:rPr>
              <a:t>Visit the Centrist College website to learn about Transgender Tuesdays. A series of workshops sponsored by the Department of Student Services. </a:t>
            </a:r>
          </a:p>
          <a:p>
            <a:pPr lvl="0" rtl="0">
              <a:spcBef>
                <a:spcPts val="0"/>
              </a:spcBef>
              <a:buClr>
                <a:schemeClr val="dk2"/>
              </a:buClr>
              <a:buSzPct val="91666"/>
              <a:buFont typeface="Arial"/>
              <a:buNone/>
            </a:pPr>
            <a:endParaRPr sz="1200">
              <a:latin typeface="Times New Roman"/>
              <a:ea typeface="Times New Roman"/>
              <a:cs typeface="Times New Roman"/>
              <a:sym typeface="Times New Roman"/>
            </a:endParaRPr>
          </a:p>
          <a:p>
            <a:pPr lvl="0">
              <a:spcBef>
                <a:spcPts val="0"/>
              </a:spcBef>
              <a:buNone/>
            </a:pPr>
            <a:endParaRPr sz="1200">
              <a:latin typeface="Times New Roman"/>
              <a:ea typeface="Times New Roman"/>
              <a:cs typeface="Times New Roman"/>
              <a:sym typeface="Times New Roman"/>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Shape 1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9" name="Shape 1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sz="1200" b="1" dirty="0">
                <a:latin typeface="Times New Roman"/>
                <a:ea typeface="Times New Roman"/>
                <a:cs typeface="Times New Roman"/>
                <a:sym typeface="Times New Roman"/>
              </a:rPr>
              <a:t>Diversity Action Teams (DAT): </a:t>
            </a:r>
            <a:r>
              <a:rPr lang="en" sz="1200" dirty="0">
                <a:latin typeface="Times New Roman"/>
                <a:ea typeface="Times New Roman"/>
                <a:cs typeface="Times New Roman"/>
                <a:sym typeface="Times New Roman"/>
              </a:rPr>
              <a:t>This professional staff committee works to bring staff, professional and graduate assistants, together to talk about current issues related to diversity. This could include racial, gender, sexual orientation, and ability. We recommend these are small groups of no more than 15 that regularly meet. These groups serve to develop a rapport among members across the division of Student Services and campus partners. Employees will choose which team to join and the chair will plan meetings. We encourage chairs support the growth and development of team members by allowing them to choose topics, lead discussions, and suggest books, movies, or podcast that will continue to enrich their understanding of diversity issues inside and outside of the institution. </a:t>
            </a:r>
          </a:p>
          <a:p>
            <a:pPr lvl="0" rtl="0">
              <a:spcBef>
                <a:spcPts val="0"/>
              </a:spcBef>
              <a:buNone/>
            </a:pPr>
            <a:endParaRPr sz="1200" dirty="0">
              <a:latin typeface="Times New Roman"/>
              <a:ea typeface="Times New Roman"/>
              <a:cs typeface="Times New Roman"/>
              <a:sym typeface="Times New Roman"/>
            </a:endParaRPr>
          </a:p>
          <a:p>
            <a:pPr lvl="0" rtl="0">
              <a:spcBef>
                <a:spcPts val="0"/>
              </a:spcBef>
              <a:buNone/>
            </a:pPr>
            <a:r>
              <a:rPr lang="en" sz="1200" b="1" dirty="0">
                <a:latin typeface="Times New Roman"/>
                <a:ea typeface="Times New Roman"/>
                <a:cs typeface="Times New Roman"/>
                <a:sym typeface="Times New Roman"/>
              </a:rPr>
              <a:t>Resources: </a:t>
            </a:r>
            <a:r>
              <a:rPr lang="en" sz="1200" dirty="0">
                <a:latin typeface="Times New Roman"/>
                <a:ea typeface="Times New Roman"/>
                <a:cs typeface="Times New Roman"/>
                <a:sym typeface="Times New Roman"/>
              </a:rPr>
              <a:t>The Centrist College, Department of Student Services continues to support employee development with lists of future series meetings, resource documents for offices, and blog entries found on the Centrist College, Dept. of Student Services website: </a:t>
            </a:r>
          </a:p>
          <a:p>
            <a:pPr lvl="0" rtl="0">
              <a:spcBef>
                <a:spcPts val="0"/>
              </a:spcBef>
              <a:buNone/>
            </a:pPr>
            <a:endParaRPr sz="1200" dirty="0">
              <a:latin typeface="Times New Roman"/>
              <a:ea typeface="Times New Roman"/>
              <a:cs typeface="Times New Roman"/>
              <a:sym typeface="Times New Roman"/>
            </a:endParaRPr>
          </a:p>
          <a:p>
            <a:pPr lvl="0" rtl="0">
              <a:spcBef>
                <a:spcPts val="0"/>
              </a:spcBef>
              <a:buNone/>
            </a:pPr>
            <a:r>
              <a:rPr lang="en" sz="1200" b="1" dirty="0">
                <a:latin typeface="Times New Roman"/>
                <a:ea typeface="Times New Roman"/>
                <a:cs typeface="Times New Roman"/>
                <a:sym typeface="Times New Roman"/>
              </a:rPr>
              <a:t>Passive Marketing Campaign:  </a:t>
            </a:r>
            <a:r>
              <a:rPr lang="en" sz="1200" dirty="0">
                <a:latin typeface="Times New Roman"/>
                <a:ea typeface="Times New Roman"/>
                <a:cs typeface="Times New Roman"/>
                <a:sym typeface="Times New Roman"/>
              </a:rPr>
              <a:t>Utilizing a passive marketing campaign will bring the images and stories of transgender students to life on campus. This may be one of the engagement opportunities that will take the most time to employ on campus. If possible, actual transgender students from Centrist could be featured on posters inside the LGBTQ office, throughout Transgender Awareness Month programming in November, and on light post flags across campus. The passive marketing is beneficial because it introduces transgender students to the community without any pomp and circumstance to continue to reinforce the belief that these students are part of our community just like any others, but they have a unique story to share with the campus community. Offices should be encouraged to utilize their social media accounts and create inclusive marketing throughout the department.</a:t>
            </a:r>
          </a:p>
          <a:p>
            <a:pPr lvl="0" rtl="0">
              <a:spcBef>
                <a:spcPts val="0"/>
              </a:spcBef>
              <a:buNone/>
            </a:pPr>
            <a:endParaRPr sz="1200" dirty="0">
              <a:latin typeface="Times New Roman"/>
              <a:ea typeface="Times New Roman"/>
              <a:cs typeface="Times New Roman"/>
              <a:sym typeface="Times New Roman"/>
            </a:endParaRPr>
          </a:p>
          <a:p>
            <a:pPr lvl="0" rtl="0">
              <a:spcBef>
                <a:spcPts val="0"/>
              </a:spcBef>
              <a:buNone/>
            </a:pPr>
            <a:r>
              <a:rPr lang="en" sz="1200" b="1" dirty="0">
                <a:latin typeface="Times New Roman"/>
                <a:ea typeface="Times New Roman"/>
                <a:cs typeface="Times New Roman"/>
                <a:sym typeface="Times New Roman"/>
              </a:rPr>
              <a:t>Transgender Awareness Month events: </a:t>
            </a:r>
            <a:r>
              <a:rPr lang="en" sz="1200" dirty="0">
                <a:latin typeface="Times New Roman"/>
                <a:ea typeface="Times New Roman"/>
                <a:cs typeface="Times New Roman"/>
                <a:sym typeface="Times New Roman"/>
              </a:rPr>
              <a:t>During November, the passive marketing campaign would be at its peak. The Dept. of Student Services partner offices should incorporate transgender issues and discussion in their programming. Social media outlets can create a Voices campaign to give students the chance to say what it is like to be a transgender student on campus. Speakers like Laverne Cox can come to campus to continue to discuss transgender issues and experiences. Programming, both active and passive, should be centered around educating the student population about transgender issues, while also giving space for transgender students to feel welcome and celebrated on campus.</a:t>
            </a:r>
          </a:p>
          <a:p>
            <a:pPr lvl="0" rtl="0">
              <a:spcBef>
                <a:spcPts val="0"/>
              </a:spcBef>
              <a:buNone/>
            </a:pPr>
            <a:endParaRPr sz="1200" dirty="0">
              <a:latin typeface="Times New Roman"/>
              <a:ea typeface="Times New Roman"/>
              <a:cs typeface="Times New Roman"/>
              <a:sym typeface="Times New Roman"/>
            </a:endParaRPr>
          </a:p>
          <a:p>
            <a:pPr lvl="0">
              <a:spcBef>
                <a:spcPts val="0"/>
              </a:spcBef>
              <a:buNone/>
            </a:pPr>
            <a:r>
              <a:rPr lang="en" sz="1200" b="1" dirty="0">
                <a:latin typeface="Times New Roman"/>
                <a:ea typeface="Times New Roman"/>
                <a:cs typeface="Times New Roman"/>
                <a:sym typeface="Times New Roman"/>
              </a:rPr>
              <a:t>Transgender Tuesdays: </a:t>
            </a:r>
            <a:r>
              <a:rPr lang="en" sz="1200" dirty="0">
                <a:latin typeface="Times New Roman"/>
                <a:ea typeface="Times New Roman"/>
                <a:cs typeface="Times New Roman"/>
                <a:sym typeface="Times New Roman"/>
              </a:rPr>
              <a:t>This program provides professional development opportunities like the one provided today, will continue to be offered throughout the semester. For a full list of topics please visit, website. These educational sessions were created to provide a holistic development on the transgender experience and how professionals can continue to take this work with them in their respective offices.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Shape 21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1" name="Shape 21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sz="1200">
                <a:latin typeface="Times New Roman"/>
                <a:ea typeface="Times New Roman"/>
                <a:cs typeface="Times New Roman"/>
                <a:sym typeface="Times New Roman"/>
              </a:rPr>
              <a:t>This is a prioritized list of action steps proposed to be done in chronological order based on importance for the division. </a:t>
            </a:r>
          </a:p>
          <a:p>
            <a:pPr lvl="0" rtl="0">
              <a:spcBef>
                <a:spcPts val="0"/>
              </a:spcBef>
              <a:buNone/>
            </a:pPr>
            <a:endParaRPr sz="1200">
              <a:latin typeface="Times New Roman"/>
              <a:ea typeface="Times New Roman"/>
              <a:cs typeface="Times New Roman"/>
              <a:sym typeface="Times New Roman"/>
            </a:endParaRPr>
          </a:p>
          <a:p>
            <a:pPr lvl="0" rtl="0">
              <a:spcBef>
                <a:spcPts val="0"/>
              </a:spcBef>
              <a:spcAft>
                <a:spcPts val="1600"/>
              </a:spcAft>
              <a:buClr>
                <a:schemeClr val="dk2"/>
              </a:buClr>
              <a:buSzPct val="91666"/>
              <a:buFont typeface="Arial"/>
              <a:buNone/>
            </a:pPr>
            <a:r>
              <a:rPr lang="en" sz="1200" u="sng">
                <a:latin typeface="Times New Roman"/>
                <a:ea typeface="Times New Roman"/>
                <a:cs typeface="Times New Roman"/>
                <a:sym typeface="Times New Roman"/>
              </a:rPr>
              <a:t>Department-wide Initiatives</a:t>
            </a:r>
          </a:p>
          <a:p>
            <a:pPr marL="457200" lvl="0" indent="-304800" rtl="0">
              <a:spcBef>
                <a:spcPts val="0"/>
              </a:spcBef>
              <a:spcAft>
                <a:spcPts val="1600"/>
              </a:spcAft>
              <a:buClr>
                <a:srgbClr val="000000"/>
              </a:buClr>
              <a:buSzPct val="100000"/>
              <a:buFont typeface="Times New Roman"/>
            </a:pPr>
            <a:r>
              <a:rPr lang="en" sz="1200">
                <a:latin typeface="Times New Roman"/>
                <a:ea typeface="Times New Roman"/>
                <a:cs typeface="Times New Roman"/>
                <a:sym typeface="Times New Roman"/>
              </a:rPr>
              <a:t>Campus Climate Assessment</a:t>
            </a:r>
          </a:p>
          <a:p>
            <a:pPr marL="457200" lvl="0" indent="-304800" rtl="0">
              <a:spcBef>
                <a:spcPts val="0"/>
              </a:spcBef>
              <a:spcAft>
                <a:spcPts val="1600"/>
              </a:spcAft>
              <a:buClr>
                <a:srgbClr val="000000"/>
              </a:buClr>
              <a:buSzPct val="100000"/>
              <a:buFont typeface="Times New Roman"/>
            </a:pPr>
            <a:r>
              <a:rPr lang="en" sz="1200">
                <a:latin typeface="Times New Roman"/>
                <a:ea typeface="Times New Roman"/>
                <a:cs typeface="Times New Roman"/>
                <a:sym typeface="Times New Roman"/>
              </a:rPr>
              <a:t>Raise professional development competencies  through workshops, resources, and continued education (i.e. DAT work group) </a:t>
            </a:r>
          </a:p>
          <a:p>
            <a:pPr marL="457200" lvl="0" indent="-304800" rtl="0">
              <a:spcBef>
                <a:spcPts val="0"/>
              </a:spcBef>
              <a:spcAft>
                <a:spcPts val="1600"/>
              </a:spcAft>
              <a:buClr>
                <a:srgbClr val="000000"/>
              </a:buClr>
              <a:buSzPct val="100000"/>
              <a:buFont typeface="Times New Roman"/>
            </a:pPr>
            <a:r>
              <a:rPr lang="en" sz="1200">
                <a:latin typeface="Times New Roman"/>
                <a:ea typeface="Times New Roman"/>
                <a:cs typeface="Times New Roman"/>
                <a:sym typeface="Times New Roman"/>
              </a:rPr>
              <a:t>Re-write policies with more gender inclusive language and a concerted effort to be more inclusive of all gender identities (i.e. images representative of the gender spectrum in marketing)</a:t>
            </a:r>
          </a:p>
          <a:p>
            <a:pPr marL="457200" lvl="0" indent="-304800" rtl="0">
              <a:spcBef>
                <a:spcPts val="0"/>
              </a:spcBef>
              <a:spcAft>
                <a:spcPts val="1600"/>
              </a:spcAft>
              <a:buClr>
                <a:srgbClr val="000000"/>
              </a:buClr>
              <a:buSzPct val="100000"/>
              <a:buFont typeface="Times New Roman"/>
            </a:pPr>
            <a:r>
              <a:rPr lang="en" sz="1200">
                <a:latin typeface="Times New Roman"/>
                <a:ea typeface="Times New Roman"/>
                <a:cs typeface="Times New Roman"/>
                <a:sym typeface="Times New Roman"/>
              </a:rPr>
              <a:t>Initiate an in-office campaign to create a more inclusive environment (i.e. End of the Year Awards for offices that excel in student inclusive support including such awards for safe marketing, outreach to marginalized student population, student education)</a:t>
            </a:r>
          </a:p>
          <a:p>
            <a:pPr lvl="0" rtl="0">
              <a:spcBef>
                <a:spcPts val="0"/>
              </a:spcBef>
              <a:spcAft>
                <a:spcPts val="1600"/>
              </a:spcAft>
              <a:buNone/>
            </a:pPr>
            <a:r>
              <a:rPr lang="en" sz="1200" b="1">
                <a:latin typeface="Times New Roman"/>
                <a:ea typeface="Times New Roman"/>
                <a:cs typeface="Times New Roman"/>
                <a:sym typeface="Times New Roman"/>
              </a:rPr>
              <a:t>There is an assumption and expectation that some of these department-wide initiatives will trickle down and affect the climate within the offices within Student Development. </a:t>
            </a:r>
          </a:p>
          <a:p>
            <a:pPr lvl="0" rtl="0">
              <a:spcBef>
                <a:spcPts val="0"/>
              </a:spcBef>
              <a:buNone/>
            </a:pPr>
            <a:endParaRPr sz="1200">
              <a:latin typeface="Times New Roman"/>
              <a:ea typeface="Times New Roman"/>
              <a:cs typeface="Times New Roman"/>
              <a:sym typeface="Times New Roman"/>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Shape 23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5" name="Shape 23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sz="1200">
                <a:latin typeface="Times New Roman"/>
                <a:ea typeface="Times New Roman"/>
                <a:cs typeface="Times New Roman"/>
                <a:sym typeface="Times New Roman"/>
              </a:rPr>
              <a:t>This is a prioritized list of action steps proposed to be done in chronological order due based on importance. </a:t>
            </a:r>
          </a:p>
          <a:p>
            <a:pPr lvl="0" rtl="0">
              <a:spcBef>
                <a:spcPts val="0"/>
              </a:spcBef>
              <a:spcAft>
                <a:spcPts val="0"/>
              </a:spcAft>
              <a:buNone/>
            </a:pPr>
            <a:endParaRPr sz="1200">
              <a:latin typeface="Times New Roman"/>
              <a:ea typeface="Times New Roman"/>
              <a:cs typeface="Times New Roman"/>
              <a:sym typeface="Times New Roman"/>
            </a:endParaRPr>
          </a:p>
          <a:p>
            <a:pPr lvl="0" rtl="0">
              <a:spcBef>
                <a:spcPts val="0"/>
              </a:spcBef>
              <a:spcAft>
                <a:spcPts val="0"/>
              </a:spcAft>
              <a:buNone/>
            </a:pPr>
            <a:r>
              <a:rPr lang="en" sz="1200" u="sng">
                <a:latin typeface="Times New Roman"/>
                <a:ea typeface="Times New Roman"/>
                <a:cs typeface="Times New Roman"/>
                <a:sym typeface="Times New Roman"/>
              </a:rPr>
              <a:t>Office-Specific Initiatives </a:t>
            </a:r>
          </a:p>
          <a:p>
            <a:pPr marL="457200" lvl="0" indent="-304800" rtl="0">
              <a:spcBef>
                <a:spcPts val="0"/>
              </a:spcBef>
              <a:spcAft>
                <a:spcPts val="1600"/>
              </a:spcAft>
              <a:buSzPct val="100000"/>
              <a:buFont typeface="Times New Roman"/>
            </a:pPr>
            <a:r>
              <a:rPr lang="en" sz="1200">
                <a:latin typeface="Times New Roman"/>
                <a:ea typeface="Times New Roman"/>
                <a:cs typeface="Times New Roman"/>
                <a:sym typeface="Times New Roman"/>
              </a:rPr>
              <a:t>Collaboration with other offices across campus including but not limited to the LGBTQ* office to support transgender students</a:t>
            </a:r>
          </a:p>
          <a:p>
            <a:pPr marL="457200" lvl="0" indent="-304800" rtl="0">
              <a:spcBef>
                <a:spcPts val="0"/>
              </a:spcBef>
              <a:spcAft>
                <a:spcPts val="1600"/>
              </a:spcAft>
              <a:buSzPct val="100000"/>
              <a:buFont typeface="Times New Roman"/>
            </a:pPr>
            <a:r>
              <a:rPr lang="en" sz="1200">
                <a:latin typeface="Times New Roman"/>
                <a:ea typeface="Times New Roman"/>
                <a:cs typeface="Times New Roman"/>
                <a:sym typeface="Times New Roman"/>
              </a:rPr>
              <a:t>Re-write policies, procedures, and marketing materials with more gender inclusive language and images</a:t>
            </a:r>
          </a:p>
          <a:p>
            <a:pPr marL="457200" lvl="0" indent="-304800" rtl="0">
              <a:spcBef>
                <a:spcPts val="0"/>
              </a:spcBef>
              <a:spcAft>
                <a:spcPts val="1600"/>
              </a:spcAft>
              <a:buSzPct val="100000"/>
              <a:buFont typeface="Times New Roman"/>
            </a:pPr>
            <a:r>
              <a:rPr lang="en" sz="1200">
                <a:latin typeface="Times New Roman"/>
                <a:ea typeface="Times New Roman"/>
                <a:cs typeface="Times New Roman"/>
                <a:sym typeface="Times New Roman"/>
              </a:rPr>
              <a:t>Educating student workers around transgender and non-binary student identities and building creating inclusive environments</a:t>
            </a:r>
          </a:p>
          <a:p>
            <a:pPr lvl="0" rtl="0">
              <a:spcBef>
                <a:spcPts val="0"/>
              </a:spcBef>
              <a:spcAft>
                <a:spcPts val="1600"/>
              </a:spcAft>
              <a:buNone/>
            </a:pPr>
            <a:r>
              <a:rPr lang="en" sz="1200">
                <a:latin typeface="Times New Roman"/>
                <a:ea typeface="Times New Roman"/>
                <a:cs typeface="Times New Roman"/>
                <a:sym typeface="Times New Roman"/>
              </a:rPr>
              <a:t>Some offices require special changes and initiatives because of the specific nature of their work</a:t>
            </a:r>
          </a:p>
          <a:p>
            <a:pPr marL="457200" lvl="0" indent="-304800" rtl="0">
              <a:spcBef>
                <a:spcPts val="0"/>
              </a:spcBef>
              <a:spcAft>
                <a:spcPts val="1600"/>
              </a:spcAft>
              <a:buSzPct val="100000"/>
              <a:buFont typeface="Times New Roman"/>
            </a:pPr>
            <a:r>
              <a:rPr lang="en" sz="1200">
                <a:latin typeface="Times New Roman"/>
                <a:ea typeface="Times New Roman"/>
                <a:cs typeface="Times New Roman"/>
                <a:sym typeface="Times New Roman"/>
              </a:rPr>
              <a:t>Admissions Office: Allowing students to select their own pronouns on documents</a:t>
            </a:r>
          </a:p>
          <a:p>
            <a:pPr marL="457200" lvl="0" indent="-304800" rtl="0">
              <a:spcBef>
                <a:spcPts val="0"/>
              </a:spcBef>
              <a:spcAft>
                <a:spcPts val="1600"/>
              </a:spcAft>
              <a:buSzPct val="100000"/>
              <a:buFont typeface="Times New Roman"/>
            </a:pPr>
            <a:r>
              <a:rPr lang="en" sz="1200">
                <a:latin typeface="Times New Roman"/>
                <a:ea typeface="Times New Roman"/>
                <a:cs typeface="Times New Roman"/>
                <a:sym typeface="Times New Roman"/>
              </a:rPr>
              <a:t>Housing and Residence Life: Assess the ability to create gender neutral restrooms and a plan for the transition to it; Establish a LGBTQ Learning Living Community </a:t>
            </a:r>
          </a:p>
          <a:p>
            <a:pPr marL="457200" lvl="0" indent="-304800" rtl="0">
              <a:spcBef>
                <a:spcPts val="0"/>
              </a:spcBef>
              <a:spcAft>
                <a:spcPts val="1600"/>
              </a:spcAft>
              <a:buSzPct val="100000"/>
              <a:buFont typeface="Times New Roman"/>
            </a:pPr>
            <a:r>
              <a:rPr lang="en" sz="1200">
                <a:latin typeface="Times New Roman"/>
                <a:ea typeface="Times New Roman"/>
                <a:cs typeface="Times New Roman"/>
                <a:sym typeface="Times New Roman"/>
              </a:rPr>
              <a:t>Office of Student Involvement and Programming: Late Night programming specifically during Transgender Awareness Month (November), Education for student leaders and organizations around inclusion and inclusive environments (specifically Greek Life, club sports, and religiously affiliated organizations)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Shape 24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6" name="Shape 24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sz="1200">
                <a:latin typeface="Times New Roman"/>
                <a:ea typeface="Times New Roman"/>
                <a:cs typeface="Times New Roman"/>
                <a:sym typeface="Times New Roman"/>
              </a:rPr>
              <a:t>This is a prioritized list of action steps proposed to be done in chronological order due based on importance. </a:t>
            </a:r>
          </a:p>
          <a:p>
            <a:pPr lvl="0" rtl="0">
              <a:spcBef>
                <a:spcPts val="0"/>
              </a:spcBef>
              <a:buNone/>
            </a:pPr>
            <a:endParaRPr sz="1200" dirty="0">
              <a:latin typeface="Times New Roman"/>
              <a:ea typeface="Times New Roman"/>
              <a:cs typeface="Times New Roman"/>
              <a:sym typeface="Times New Roman"/>
            </a:endParaRPr>
          </a:p>
          <a:p>
            <a:pPr lvl="0" rtl="0">
              <a:spcBef>
                <a:spcPts val="0"/>
              </a:spcBef>
              <a:spcAft>
                <a:spcPts val="1600"/>
              </a:spcAft>
              <a:buNone/>
            </a:pPr>
            <a:r>
              <a:rPr lang="en" sz="1200" u="sng" dirty="0">
                <a:latin typeface="Times New Roman"/>
                <a:ea typeface="Times New Roman"/>
                <a:cs typeface="Times New Roman"/>
                <a:sym typeface="Times New Roman"/>
              </a:rPr>
              <a:t>One on One Interactions</a:t>
            </a:r>
          </a:p>
          <a:p>
            <a:pPr marL="457200" lvl="0" indent="-304800" rtl="0">
              <a:spcBef>
                <a:spcPts val="0"/>
              </a:spcBef>
              <a:spcAft>
                <a:spcPts val="1600"/>
              </a:spcAft>
              <a:buClr>
                <a:srgbClr val="000000"/>
              </a:buClr>
              <a:buSzPct val="100000"/>
              <a:buFont typeface="Times New Roman"/>
            </a:pPr>
            <a:r>
              <a:rPr lang="en" sz="1200" dirty="0">
                <a:latin typeface="Times New Roman"/>
                <a:ea typeface="Times New Roman"/>
                <a:cs typeface="Times New Roman"/>
                <a:sym typeface="Times New Roman"/>
              </a:rPr>
              <a:t>Working to develop trusting relationships with transgender and non-binary students</a:t>
            </a:r>
          </a:p>
          <a:p>
            <a:pPr marL="457200" lvl="0" indent="-304800" rtl="0">
              <a:spcBef>
                <a:spcPts val="0"/>
              </a:spcBef>
              <a:spcAft>
                <a:spcPts val="1600"/>
              </a:spcAft>
              <a:buClr>
                <a:schemeClr val="lt2"/>
              </a:buClr>
              <a:buSzPct val="100000"/>
              <a:buFont typeface="Times New Roman"/>
            </a:pPr>
            <a:r>
              <a:rPr lang="en" sz="1200" dirty="0">
                <a:latin typeface="Times New Roman"/>
                <a:ea typeface="Times New Roman"/>
                <a:cs typeface="Times New Roman"/>
                <a:sym typeface="Times New Roman"/>
              </a:rPr>
              <a:t>This may start out as just close relationships with all students in the hopes that transgender and non-binary students will find professionals they trust to use as allies</a:t>
            </a:r>
          </a:p>
          <a:p>
            <a:pPr marL="457200" lvl="0" indent="-304800" rtl="0">
              <a:spcBef>
                <a:spcPts val="0"/>
              </a:spcBef>
              <a:spcAft>
                <a:spcPts val="1600"/>
              </a:spcAft>
              <a:buClr>
                <a:srgbClr val="000000"/>
              </a:buClr>
              <a:buSzPct val="100000"/>
              <a:buFont typeface="Times New Roman"/>
            </a:pPr>
            <a:r>
              <a:rPr lang="en" sz="1200" dirty="0">
                <a:latin typeface="Times New Roman"/>
                <a:ea typeface="Times New Roman"/>
                <a:cs typeface="Times New Roman"/>
                <a:sym typeface="Times New Roman"/>
              </a:rPr>
              <a:t>Develop change agents </a:t>
            </a:r>
          </a:p>
          <a:p>
            <a:pPr marL="457200" lvl="0" indent="-304800" rtl="0">
              <a:spcBef>
                <a:spcPts val="0"/>
              </a:spcBef>
              <a:spcAft>
                <a:spcPts val="1600"/>
              </a:spcAft>
              <a:buClr>
                <a:srgbClr val="000000"/>
              </a:buClr>
              <a:buSzPct val="100000"/>
              <a:buFont typeface="Times New Roman"/>
            </a:pPr>
            <a:r>
              <a:rPr lang="en" sz="1200" dirty="0">
                <a:latin typeface="Times New Roman"/>
                <a:ea typeface="Times New Roman"/>
                <a:cs typeface="Times New Roman"/>
                <a:sym typeface="Times New Roman"/>
              </a:rPr>
              <a:t>Bystander intervention/ally training </a:t>
            </a:r>
          </a:p>
          <a:p>
            <a:pPr marL="457200" lvl="0" indent="-304800" rtl="0">
              <a:spcBef>
                <a:spcPts val="0"/>
              </a:spcBef>
              <a:spcAft>
                <a:spcPts val="1600"/>
              </a:spcAft>
              <a:buClr>
                <a:srgbClr val="000000"/>
              </a:buClr>
              <a:buSzPct val="100000"/>
              <a:buFont typeface="Times New Roman"/>
            </a:pPr>
            <a:r>
              <a:rPr lang="en" sz="1200" dirty="0">
                <a:latin typeface="Times New Roman"/>
                <a:ea typeface="Times New Roman"/>
                <a:cs typeface="Times New Roman"/>
                <a:sym typeface="Times New Roman"/>
              </a:rPr>
              <a:t>Education for all students on bias related incidents and how to report them</a:t>
            </a:r>
          </a:p>
          <a:p>
            <a:pPr marL="457200" lvl="0" indent="-304800" rtl="0">
              <a:spcBef>
                <a:spcPts val="0"/>
              </a:spcBef>
              <a:spcAft>
                <a:spcPts val="1600"/>
              </a:spcAft>
              <a:buClr>
                <a:srgbClr val="000000"/>
              </a:buClr>
              <a:buSzPct val="100000"/>
              <a:buFont typeface="Times New Roman"/>
            </a:pPr>
            <a:r>
              <a:rPr lang="en" sz="1200" dirty="0">
                <a:latin typeface="Times New Roman"/>
                <a:ea typeface="Times New Roman"/>
                <a:cs typeface="Times New Roman"/>
                <a:sym typeface="Times New Roman"/>
              </a:rPr>
              <a:t>Challenging students to think about the binary gender construct, their beliefs connected to it, and their beliefs about the need to educate themselves about students whose experiences differ from their own</a:t>
            </a:r>
          </a:p>
          <a:p>
            <a:pPr lvl="0" rtl="0">
              <a:spcBef>
                <a:spcPts val="0"/>
              </a:spcBef>
              <a:spcAft>
                <a:spcPts val="1600"/>
              </a:spcAft>
              <a:buNone/>
            </a:pPr>
            <a:endParaRPr sz="1200" dirty="0">
              <a:latin typeface="Times New Roman"/>
              <a:ea typeface="Times New Roman"/>
              <a:cs typeface="Times New Roman"/>
              <a:sym typeface="Times New Roman"/>
            </a:endParaRPr>
          </a:p>
          <a:p>
            <a:pPr marL="457200" lvl="0" indent="-304800" rtl="0">
              <a:spcBef>
                <a:spcPts val="0"/>
              </a:spcBef>
              <a:spcAft>
                <a:spcPts val="1600"/>
              </a:spcAft>
              <a:buClr>
                <a:schemeClr val="lt2"/>
              </a:buClr>
              <a:buSzPct val="100000"/>
              <a:buFont typeface="Times New Roman"/>
            </a:pPr>
            <a:endParaRPr sz="1200" dirty="0">
              <a:latin typeface="Times New Roman"/>
              <a:ea typeface="Times New Roman"/>
              <a:cs typeface="Times New Roman"/>
              <a:sym typeface="Times New Roman"/>
            </a:endParaRPr>
          </a:p>
          <a:p>
            <a:pPr lvl="0" rtl="0">
              <a:spcBef>
                <a:spcPts val="0"/>
              </a:spcBef>
              <a:buNone/>
            </a:pPr>
            <a:endParaRPr sz="1200" dirty="0">
              <a:latin typeface="Times New Roman"/>
              <a:ea typeface="Times New Roman"/>
              <a:cs typeface="Times New Roman"/>
              <a:sym typeface="Times New Roman"/>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Shape 2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7" name="Shape 25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sz="1200" b="1">
                <a:latin typeface="Times New Roman"/>
                <a:ea typeface="Times New Roman"/>
                <a:cs typeface="Times New Roman"/>
                <a:sym typeface="Times New Roman"/>
              </a:rPr>
              <a:t>References (Found in the Notes Section)</a:t>
            </a:r>
          </a:p>
          <a:p>
            <a:pPr marL="0" lvl="0" indent="0" rtl="0">
              <a:lnSpc>
                <a:spcPct val="115000"/>
              </a:lnSpc>
              <a:spcBef>
                <a:spcPts val="0"/>
              </a:spcBef>
              <a:buNone/>
            </a:pPr>
            <a:r>
              <a:rPr lang="en" sz="1200">
                <a:latin typeface="Times New Roman"/>
                <a:ea typeface="Times New Roman"/>
                <a:cs typeface="Times New Roman"/>
                <a:sym typeface="Times New Roman"/>
              </a:rPr>
              <a:t>Campus Pride. (2016). Transpolicy Clearinghouse. </a:t>
            </a:r>
            <a:r>
              <a:rPr lang="en" sz="1200" i="1">
                <a:latin typeface="Times New Roman"/>
                <a:ea typeface="Times New Roman"/>
                <a:cs typeface="Times New Roman"/>
                <a:sym typeface="Times New Roman"/>
              </a:rPr>
              <a:t>Colleges and Universities that Provide Gender-Inclusive Housing</a:t>
            </a:r>
            <a:r>
              <a:rPr lang="en" sz="1200">
                <a:latin typeface="Times New Roman"/>
                <a:ea typeface="Times New Roman"/>
                <a:cs typeface="Times New Roman"/>
                <a:sym typeface="Times New Roman"/>
              </a:rPr>
              <a:t>. Retrieved from</a:t>
            </a:r>
            <a:r>
              <a:rPr lang="en" sz="1200">
                <a:latin typeface="Times New Roman"/>
                <a:ea typeface="Times New Roman"/>
                <a:cs typeface="Times New Roman"/>
                <a:sym typeface="Times New Roman"/>
                <a:hlinkClick r:id="rId3"/>
              </a:rPr>
              <a:t> </a:t>
            </a:r>
          </a:p>
          <a:p>
            <a:pPr marL="0" lvl="0" indent="387350" rtl="0">
              <a:lnSpc>
                <a:spcPct val="115000"/>
              </a:lnSpc>
              <a:spcBef>
                <a:spcPts val="0"/>
              </a:spcBef>
              <a:buClr>
                <a:schemeClr val="dk2"/>
              </a:buClr>
              <a:buSzPct val="91666"/>
              <a:buFont typeface="Arial"/>
              <a:buNone/>
            </a:pPr>
            <a:r>
              <a:rPr lang="en" sz="1200" u="sng">
                <a:latin typeface="Times New Roman"/>
                <a:ea typeface="Times New Roman"/>
                <a:cs typeface="Times New Roman"/>
                <a:sym typeface="Times New Roman"/>
                <a:hlinkClick r:id="rId3"/>
              </a:rPr>
              <a:t>http://www.campuspride.org</a:t>
            </a:r>
          </a:p>
          <a:p>
            <a:pPr lvl="0" rtl="0">
              <a:lnSpc>
                <a:spcPct val="115000"/>
              </a:lnSpc>
              <a:spcBef>
                <a:spcPts val="0"/>
              </a:spcBef>
              <a:buClr>
                <a:schemeClr val="dk2"/>
              </a:buClr>
              <a:buSzPct val="91666"/>
              <a:buFont typeface="Arial"/>
              <a:buNone/>
            </a:pPr>
            <a:r>
              <a:rPr lang="en" sz="1200">
                <a:latin typeface="Times New Roman"/>
                <a:ea typeface="Times New Roman"/>
                <a:cs typeface="Times New Roman"/>
                <a:sym typeface="Times New Roman"/>
              </a:rPr>
              <a:t>Gender Spectrum. (2015). Understanding Gender</a:t>
            </a:r>
            <a:r>
              <a:rPr lang="en" sz="1200" i="1">
                <a:latin typeface="Times New Roman"/>
                <a:ea typeface="Times New Roman"/>
                <a:cs typeface="Times New Roman"/>
                <a:sym typeface="Times New Roman"/>
              </a:rPr>
              <a:t>.</a:t>
            </a:r>
            <a:r>
              <a:rPr lang="en" sz="1200">
                <a:latin typeface="Times New Roman"/>
                <a:ea typeface="Times New Roman"/>
                <a:cs typeface="Times New Roman"/>
                <a:sym typeface="Times New Roman"/>
              </a:rPr>
              <a:t> </a:t>
            </a:r>
            <a:r>
              <a:rPr lang="en" sz="1200" i="1">
                <a:latin typeface="Times New Roman"/>
                <a:ea typeface="Times New Roman"/>
                <a:cs typeface="Times New Roman"/>
                <a:sym typeface="Times New Roman"/>
              </a:rPr>
              <a:t>Gender Spectrum. </a:t>
            </a:r>
            <a:r>
              <a:rPr lang="en" sz="1200">
                <a:latin typeface="Times New Roman"/>
                <a:ea typeface="Times New Roman"/>
                <a:cs typeface="Times New Roman"/>
                <a:sym typeface="Times New Roman"/>
              </a:rPr>
              <a:t>Retrieved from </a:t>
            </a:r>
            <a:r>
              <a:rPr lang="en" sz="1200" u="sng">
                <a:latin typeface="Times New Roman"/>
                <a:ea typeface="Times New Roman"/>
                <a:cs typeface="Times New Roman"/>
                <a:sym typeface="Times New Roman"/>
                <a:hlinkClick r:id="rId4"/>
              </a:rPr>
              <a:t>https://www.genderspectrum.org/quick-links/understanding-gender/</a:t>
            </a:r>
          </a:p>
          <a:p>
            <a:pPr marL="0" lvl="0" indent="0" rtl="0">
              <a:lnSpc>
                <a:spcPct val="115000"/>
              </a:lnSpc>
              <a:spcBef>
                <a:spcPts val="0"/>
              </a:spcBef>
              <a:buNone/>
            </a:pPr>
            <a:r>
              <a:rPr lang="en" sz="1200">
                <a:latin typeface="Times New Roman"/>
                <a:ea typeface="Times New Roman"/>
                <a:cs typeface="Times New Roman"/>
                <a:sym typeface="Times New Roman"/>
              </a:rPr>
              <a:t>Lambda Legal. (n.d.). FAQ About Transgender Students at Colleges and Universities. </a:t>
            </a:r>
            <a:r>
              <a:rPr lang="en" sz="1200" i="1">
                <a:latin typeface="Times New Roman"/>
                <a:ea typeface="Times New Roman"/>
                <a:cs typeface="Times New Roman"/>
                <a:sym typeface="Times New Roman"/>
              </a:rPr>
              <a:t>Know Your Rights</a:t>
            </a:r>
            <a:r>
              <a:rPr lang="en" sz="1200">
                <a:latin typeface="Times New Roman"/>
                <a:ea typeface="Times New Roman"/>
                <a:cs typeface="Times New Roman"/>
                <a:sym typeface="Times New Roman"/>
              </a:rPr>
              <a:t>. Retrieved from</a:t>
            </a:r>
            <a:r>
              <a:rPr lang="en" sz="1200">
                <a:latin typeface="Times New Roman"/>
                <a:ea typeface="Times New Roman"/>
                <a:cs typeface="Times New Roman"/>
                <a:sym typeface="Times New Roman"/>
                <a:hlinkClick r:id="rId5"/>
              </a:rPr>
              <a:t> </a:t>
            </a:r>
          </a:p>
          <a:p>
            <a:pPr marL="0" lvl="0" indent="387350" rtl="0">
              <a:lnSpc>
                <a:spcPct val="115000"/>
              </a:lnSpc>
              <a:spcBef>
                <a:spcPts val="0"/>
              </a:spcBef>
              <a:buClr>
                <a:schemeClr val="dk2"/>
              </a:buClr>
              <a:buSzPct val="91666"/>
              <a:buFont typeface="Arial"/>
              <a:buNone/>
            </a:pPr>
            <a:r>
              <a:rPr lang="en" sz="1200" u="sng">
                <a:latin typeface="Times New Roman"/>
                <a:ea typeface="Times New Roman"/>
                <a:cs typeface="Times New Roman"/>
                <a:sym typeface="Times New Roman"/>
                <a:hlinkClick r:id="rId5"/>
              </a:rPr>
              <a:t>http://www.lambdalegal.org/know-your-rights/lgbtq-teens-young-adults/faq-college-youth</a:t>
            </a:r>
          </a:p>
          <a:p>
            <a:pPr lvl="0" rtl="0">
              <a:lnSpc>
                <a:spcPct val="115000"/>
              </a:lnSpc>
              <a:spcBef>
                <a:spcPts val="0"/>
              </a:spcBef>
              <a:buNone/>
            </a:pPr>
            <a:r>
              <a:rPr lang="en" sz="1200">
                <a:latin typeface="Times New Roman"/>
                <a:ea typeface="Times New Roman"/>
                <a:cs typeface="Times New Roman"/>
                <a:sym typeface="Times New Roman"/>
              </a:rPr>
              <a:t>Monaco, T., Berman, H., &amp; Summergrad, P. (2016). Supporting the Transgender Members of the Tufts Community. </a:t>
            </a:r>
            <a:r>
              <a:rPr lang="en" sz="1200" i="1">
                <a:latin typeface="Times New Roman"/>
                <a:ea typeface="Times New Roman"/>
                <a:cs typeface="Times New Roman"/>
                <a:sym typeface="Times New Roman"/>
              </a:rPr>
              <a:t>Tufts University: Office of the President.</a:t>
            </a:r>
            <a:r>
              <a:rPr lang="en" sz="1200" i="1">
                <a:latin typeface="Times New Roman"/>
                <a:ea typeface="Times New Roman"/>
                <a:cs typeface="Times New Roman"/>
                <a:sym typeface="Times New Roman"/>
                <a:hlinkClick r:id="rId6"/>
              </a:rPr>
              <a:t> </a:t>
            </a:r>
          </a:p>
          <a:p>
            <a:pPr lvl="0" indent="387350" rtl="0">
              <a:lnSpc>
                <a:spcPct val="115000"/>
              </a:lnSpc>
              <a:spcBef>
                <a:spcPts val="0"/>
              </a:spcBef>
              <a:buClr>
                <a:schemeClr val="dk2"/>
              </a:buClr>
              <a:buSzPct val="91666"/>
              <a:buFont typeface="Arial"/>
              <a:buNone/>
            </a:pPr>
            <a:r>
              <a:rPr lang="en" sz="1200" u="sng">
                <a:highlight>
                  <a:srgbClr val="FFFFFF"/>
                </a:highlight>
                <a:latin typeface="Times New Roman"/>
                <a:ea typeface="Times New Roman"/>
                <a:cs typeface="Times New Roman"/>
                <a:sym typeface="Times New Roman"/>
                <a:hlinkClick r:id="rId6"/>
              </a:rPr>
              <a:t>http://president.tufts.edu/blog/2011/09/28/supporting-transgender-members-of-tufts/</a:t>
            </a:r>
          </a:p>
          <a:p>
            <a:pPr marL="0" lvl="0" indent="0" rtl="0">
              <a:lnSpc>
                <a:spcPct val="115000"/>
              </a:lnSpc>
              <a:spcBef>
                <a:spcPts val="0"/>
              </a:spcBef>
              <a:buNone/>
            </a:pPr>
            <a:r>
              <a:rPr lang="en" sz="1200">
                <a:latin typeface="Times New Roman"/>
                <a:ea typeface="Times New Roman"/>
                <a:cs typeface="Times New Roman"/>
                <a:sym typeface="Times New Roman"/>
              </a:rPr>
              <a:t>Office of Multicultural Affairs, University of Massachusetts Lowell. (n.d.). Diversity and social justice: A glossary of working definitions*. Retrieved from</a:t>
            </a:r>
            <a:r>
              <a:rPr lang="en" sz="1200">
                <a:latin typeface="Times New Roman"/>
                <a:ea typeface="Times New Roman"/>
                <a:cs typeface="Times New Roman"/>
                <a:sym typeface="Times New Roman"/>
                <a:hlinkClick r:id="rId7"/>
              </a:rPr>
              <a:t> </a:t>
            </a:r>
          </a:p>
          <a:p>
            <a:pPr marL="0" lvl="0" indent="387350" rtl="0">
              <a:lnSpc>
                <a:spcPct val="115000"/>
              </a:lnSpc>
              <a:spcBef>
                <a:spcPts val="0"/>
              </a:spcBef>
              <a:buClr>
                <a:schemeClr val="dk2"/>
              </a:buClr>
              <a:buSzPct val="91666"/>
              <a:buFont typeface="Arial"/>
              <a:buNone/>
            </a:pPr>
            <a:r>
              <a:rPr lang="en" sz="1200" u="sng">
                <a:latin typeface="Times New Roman"/>
                <a:ea typeface="Times New Roman"/>
                <a:cs typeface="Times New Roman"/>
                <a:sym typeface="Times New Roman"/>
                <a:hlinkClick r:id="rId7"/>
              </a:rPr>
              <a:t>https://www.uml.edu/docs/Glossary_tcm18-55041.pdf</a:t>
            </a:r>
          </a:p>
          <a:p>
            <a:pPr lvl="0" rtl="0">
              <a:lnSpc>
                <a:spcPct val="115000"/>
              </a:lnSpc>
              <a:spcBef>
                <a:spcPts val="0"/>
              </a:spcBef>
              <a:buNone/>
            </a:pPr>
            <a:r>
              <a:rPr lang="en" sz="1200">
                <a:latin typeface="Times New Roman"/>
                <a:ea typeface="Times New Roman"/>
                <a:cs typeface="Times New Roman"/>
                <a:sym typeface="Times New Roman"/>
              </a:rPr>
              <a:t>Rutgers, The State University of New Jersey . (2016). Community Trans Resources. </a:t>
            </a:r>
            <a:r>
              <a:rPr lang="en" sz="1200" i="1">
                <a:latin typeface="Times New Roman"/>
                <a:ea typeface="Times New Roman"/>
                <a:cs typeface="Times New Roman"/>
                <a:sym typeface="Times New Roman"/>
              </a:rPr>
              <a:t>The Center for Social Justice Education and LGBTQ Communities. </a:t>
            </a:r>
          </a:p>
          <a:p>
            <a:pPr lvl="0" indent="387350" rtl="0">
              <a:lnSpc>
                <a:spcPct val="115000"/>
              </a:lnSpc>
              <a:spcBef>
                <a:spcPts val="0"/>
              </a:spcBef>
              <a:buClr>
                <a:schemeClr val="dk2"/>
              </a:buClr>
              <a:buSzPct val="91666"/>
              <a:buFont typeface="Arial"/>
              <a:buNone/>
            </a:pPr>
            <a:r>
              <a:rPr lang="en" sz="1200">
                <a:latin typeface="Times New Roman"/>
                <a:ea typeface="Times New Roman"/>
                <a:cs typeface="Times New Roman"/>
                <a:sym typeface="Times New Roman"/>
              </a:rPr>
              <a:t>Retrieved from</a:t>
            </a:r>
            <a:r>
              <a:rPr lang="en" sz="1200">
                <a:latin typeface="Times New Roman"/>
                <a:ea typeface="Times New Roman"/>
                <a:cs typeface="Times New Roman"/>
                <a:sym typeface="Times New Roman"/>
                <a:hlinkClick r:id="rId8"/>
              </a:rPr>
              <a:t> </a:t>
            </a:r>
            <a:r>
              <a:rPr lang="en" sz="1200" u="sng">
                <a:highlight>
                  <a:srgbClr val="FFFFFF"/>
                </a:highlight>
                <a:latin typeface="Times New Roman"/>
                <a:ea typeface="Times New Roman"/>
                <a:cs typeface="Times New Roman"/>
                <a:sym typeface="Times New Roman"/>
                <a:hlinkClick r:id="rId8"/>
              </a:rPr>
              <a:t>http://socialjustice.rutgers.edu/trans-ru/community-trans-resources/</a:t>
            </a:r>
          </a:p>
          <a:p>
            <a:pPr lvl="0" rtl="0">
              <a:lnSpc>
                <a:spcPct val="115000"/>
              </a:lnSpc>
              <a:spcBef>
                <a:spcPts val="0"/>
              </a:spcBef>
              <a:buNone/>
            </a:pPr>
            <a:r>
              <a:rPr lang="en" sz="1200">
                <a:latin typeface="Times New Roman"/>
                <a:ea typeface="Times New Roman"/>
                <a:cs typeface="Times New Roman"/>
                <a:sym typeface="Times New Roman"/>
              </a:rPr>
              <a:t>The Stonewall Center. (2016). Transgender Articles by the Director. </a:t>
            </a:r>
            <a:r>
              <a:rPr lang="en" sz="1200" i="1">
                <a:latin typeface="Times New Roman"/>
                <a:ea typeface="Times New Roman"/>
                <a:cs typeface="Times New Roman"/>
                <a:sym typeface="Times New Roman"/>
              </a:rPr>
              <a:t>UMass Amherst: Stonewall Center. </a:t>
            </a:r>
            <a:r>
              <a:rPr lang="en" sz="1200">
                <a:latin typeface="Times New Roman"/>
                <a:ea typeface="Times New Roman"/>
                <a:cs typeface="Times New Roman"/>
                <a:sym typeface="Times New Roman"/>
              </a:rPr>
              <a:t>Retrieved from </a:t>
            </a:r>
          </a:p>
          <a:p>
            <a:pPr lvl="0" indent="387350" rtl="0">
              <a:lnSpc>
                <a:spcPct val="115000"/>
              </a:lnSpc>
              <a:spcBef>
                <a:spcPts val="0"/>
              </a:spcBef>
              <a:buClr>
                <a:schemeClr val="dk2"/>
              </a:buClr>
              <a:buSzPct val="91666"/>
              <a:buFont typeface="Arial"/>
              <a:buNone/>
            </a:pPr>
            <a:r>
              <a:rPr lang="en" sz="1200" u="sng">
                <a:highlight>
                  <a:srgbClr val="FFFFFF"/>
                </a:highlight>
                <a:latin typeface="Times New Roman"/>
                <a:ea typeface="Times New Roman"/>
                <a:cs typeface="Times New Roman"/>
                <a:sym typeface="Times New Roman"/>
                <a:hlinkClick r:id="rId9"/>
              </a:rPr>
              <a:t>http://www.umass.edu/stonewall/transhand/</a:t>
            </a:r>
          </a:p>
          <a:p>
            <a:pPr lvl="0" rtl="0">
              <a:lnSpc>
                <a:spcPct val="115000"/>
              </a:lnSpc>
              <a:spcBef>
                <a:spcPts val="0"/>
              </a:spcBef>
              <a:buClr>
                <a:schemeClr val="dk2"/>
              </a:buClr>
              <a:buSzPct val="91666"/>
              <a:buFont typeface="Arial"/>
              <a:buNone/>
            </a:pPr>
            <a:r>
              <a:rPr lang="en" sz="1200">
                <a:latin typeface="Times New Roman"/>
                <a:ea typeface="Times New Roman"/>
                <a:cs typeface="Times New Roman"/>
                <a:sym typeface="Times New Roman"/>
              </a:rPr>
              <a:t>Trans Student Educational Resources. (2016).Infographics. </a:t>
            </a:r>
            <a:r>
              <a:rPr lang="en" sz="1200" i="1">
                <a:latin typeface="Times New Roman"/>
                <a:ea typeface="Times New Roman"/>
                <a:cs typeface="Times New Roman"/>
                <a:sym typeface="Times New Roman"/>
              </a:rPr>
              <a:t>TSER. </a:t>
            </a:r>
            <a:r>
              <a:rPr lang="en" sz="1200">
                <a:latin typeface="Times New Roman"/>
                <a:ea typeface="Times New Roman"/>
                <a:cs typeface="Times New Roman"/>
                <a:sym typeface="Times New Roman"/>
              </a:rPr>
              <a:t>Retrieved from </a:t>
            </a:r>
            <a:r>
              <a:rPr lang="en" sz="1200" u="sng">
                <a:latin typeface="Times New Roman"/>
                <a:ea typeface="Times New Roman"/>
                <a:cs typeface="Times New Roman"/>
                <a:sym typeface="Times New Roman"/>
                <a:hlinkClick r:id="rId10"/>
              </a:rPr>
              <a:t>http://www.transstudent.org/graphics</a:t>
            </a:r>
          </a:p>
          <a:p>
            <a:pPr lvl="0" rtl="0">
              <a:lnSpc>
                <a:spcPct val="115000"/>
              </a:lnSpc>
              <a:spcBef>
                <a:spcPts val="0"/>
              </a:spcBef>
              <a:buNone/>
            </a:pPr>
            <a:r>
              <a:rPr lang="en" sz="1200">
                <a:latin typeface="Times New Roman"/>
                <a:ea typeface="Times New Roman"/>
                <a:cs typeface="Times New Roman"/>
                <a:sym typeface="Times New Roman"/>
              </a:rPr>
              <a:t>The Trustees of Indiana University. (2016). University LGBTQIA &amp; Ally Groups. </a:t>
            </a:r>
            <a:r>
              <a:rPr lang="en" sz="1200" i="1">
                <a:latin typeface="Times New Roman"/>
                <a:ea typeface="Times New Roman"/>
                <a:cs typeface="Times New Roman"/>
                <a:sym typeface="Times New Roman"/>
              </a:rPr>
              <a:t>Indiana University: GLBT Student Support Services. </a:t>
            </a:r>
            <a:r>
              <a:rPr lang="en" sz="1200">
                <a:latin typeface="Times New Roman"/>
                <a:ea typeface="Times New Roman"/>
                <a:cs typeface="Times New Roman"/>
                <a:sym typeface="Times New Roman"/>
              </a:rPr>
              <a:t>Retrieved from  </a:t>
            </a:r>
          </a:p>
          <a:p>
            <a:pPr lvl="0" indent="387350" rtl="0">
              <a:lnSpc>
                <a:spcPct val="115000"/>
              </a:lnSpc>
              <a:spcBef>
                <a:spcPts val="0"/>
              </a:spcBef>
              <a:buClr>
                <a:schemeClr val="dk2"/>
              </a:buClr>
              <a:buSzPct val="91666"/>
              <a:buFont typeface="Arial"/>
              <a:buNone/>
            </a:pPr>
            <a:r>
              <a:rPr lang="en" sz="1200" u="sng">
                <a:latin typeface="Times New Roman"/>
                <a:ea typeface="Times New Roman"/>
                <a:cs typeface="Times New Roman"/>
                <a:sym typeface="Times New Roman"/>
                <a:hlinkClick r:id="rId11"/>
              </a:rPr>
              <a:t>http://glbt.indiana.edu/Student%20Groups.php</a:t>
            </a:r>
          </a:p>
          <a:p>
            <a:pPr lvl="0" rtl="0">
              <a:lnSpc>
                <a:spcPct val="115000"/>
              </a:lnSpc>
              <a:spcBef>
                <a:spcPts val="0"/>
              </a:spcBef>
              <a:buNone/>
            </a:pPr>
            <a:r>
              <a:rPr lang="en" sz="1200">
                <a:latin typeface="Times New Roman"/>
                <a:ea typeface="Times New Roman"/>
                <a:cs typeface="Times New Roman"/>
                <a:sym typeface="Times New Roman"/>
              </a:rPr>
              <a:t>Trustees of Mount Holyoke College. (2016). </a:t>
            </a:r>
            <a:r>
              <a:rPr lang="en" sz="1200" i="1">
                <a:latin typeface="Times New Roman"/>
                <a:ea typeface="Times New Roman"/>
                <a:cs typeface="Times New Roman"/>
                <a:sym typeface="Times New Roman"/>
              </a:rPr>
              <a:t>Admission of Transgender Students. </a:t>
            </a:r>
            <a:r>
              <a:rPr lang="en" sz="1200">
                <a:latin typeface="Times New Roman"/>
                <a:ea typeface="Times New Roman"/>
                <a:cs typeface="Times New Roman"/>
                <a:sym typeface="Times New Roman"/>
              </a:rPr>
              <a:t> Retrieved from </a:t>
            </a:r>
          </a:p>
          <a:p>
            <a:pPr lvl="0" indent="387350" rtl="0">
              <a:lnSpc>
                <a:spcPct val="115000"/>
              </a:lnSpc>
              <a:spcBef>
                <a:spcPts val="0"/>
              </a:spcBef>
              <a:buClr>
                <a:schemeClr val="dk2"/>
              </a:buClr>
              <a:buSzPct val="91666"/>
              <a:buFont typeface="Arial"/>
              <a:buNone/>
            </a:pPr>
            <a:r>
              <a:rPr lang="en" sz="1200" u="sng">
                <a:highlight>
                  <a:srgbClr val="FFFFFF"/>
                </a:highlight>
                <a:latin typeface="Times New Roman"/>
                <a:ea typeface="Times New Roman"/>
                <a:cs typeface="Times New Roman"/>
                <a:sym typeface="Times New Roman"/>
                <a:hlinkClick r:id="rId12"/>
              </a:rPr>
              <a:t>https://www.mtholyoke.edu/policies/admission-transgender-students</a:t>
            </a:r>
          </a:p>
          <a:p>
            <a:pPr lvl="0" rtl="0">
              <a:lnSpc>
                <a:spcPct val="115000"/>
              </a:lnSpc>
              <a:spcBef>
                <a:spcPts val="0"/>
              </a:spcBef>
              <a:buClr>
                <a:schemeClr val="dk2"/>
              </a:buClr>
              <a:buSzPct val="91666"/>
              <a:buFont typeface="Arial"/>
              <a:buNone/>
            </a:pPr>
            <a:r>
              <a:rPr lang="en" sz="1200">
                <a:latin typeface="Times New Roman"/>
                <a:ea typeface="Times New Roman"/>
                <a:cs typeface="Times New Roman"/>
                <a:sym typeface="Times New Roman"/>
              </a:rPr>
              <a:t>Washington University. (2016). About. </a:t>
            </a:r>
            <a:r>
              <a:rPr lang="en" sz="1200" i="1">
                <a:latin typeface="Times New Roman"/>
                <a:ea typeface="Times New Roman"/>
                <a:cs typeface="Times New Roman"/>
                <a:sym typeface="Times New Roman"/>
              </a:rPr>
              <a:t>TransYouth Project</a:t>
            </a:r>
            <a:r>
              <a:rPr lang="en" sz="1200">
                <a:latin typeface="Times New Roman"/>
                <a:ea typeface="Times New Roman"/>
                <a:cs typeface="Times New Roman"/>
                <a:sym typeface="Times New Roman"/>
              </a:rPr>
              <a:t>. Retrieved from  </a:t>
            </a:r>
            <a:r>
              <a:rPr lang="en" sz="1200" u="sng">
                <a:highlight>
                  <a:srgbClr val="FFFFFF"/>
                </a:highlight>
                <a:latin typeface="Times New Roman"/>
                <a:ea typeface="Times New Roman"/>
                <a:cs typeface="Times New Roman"/>
                <a:sym typeface="Times New Roman"/>
                <a:hlinkClick r:id="rId13"/>
              </a:rPr>
              <a:t>https://depts.washington.edu/transyp/</a:t>
            </a:r>
          </a:p>
          <a:p>
            <a:pPr lvl="0">
              <a:spcBef>
                <a:spcPts val="0"/>
              </a:spcBef>
              <a:buNone/>
            </a:pPr>
            <a:r>
              <a:rPr lang="en">
                <a:solidFill>
                  <a:schemeClr val="dk2"/>
                </a:solidFill>
              </a:rPr>
              <a:t/>
            </a:r>
            <a:br>
              <a:rPr lang="en">
                <a:solidFill>
                  <a:schemeClr val="dk2"/>
                </a:solidFill>
              </a:rPr>
            </a:br>
            <a:endParaRPr lang="en">
              <a:solidFill>
                <a:schemeClr val="dk2"/>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Shape 2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4" name="Shape 26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sz="1200">
              <a:latin typeface="Times New Roman"/>
              <a:ea typeface="Times New Roman"/>
              <a:cs typeface="Times New Roman"/>
              <a:sym typeface="Times New Roman"/>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Shape 7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3" name="Shape 7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1" name="Shape 8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sz="1200">
                <a:latin typeface="Times New Roman"/>
                <a:ea typeface="Times New Roman"/>
                <a:cs typeface="Times New Roman"/>
                <a:sym typeface="Times New Roman"/>
              </a:rPr>
              <a:t>LGBTQ* office and related topics has been at the forefront of research and topic of conversation within Higher Education in the past few years. Given the current environment and knowing that “three-fourths of the respondents believed that transgender people were more likely than other population groups to be harassed at their colleges and universities” (McKinney, 2005, p. 64) there is a need to understand the importance of and relevance for discussing and understanding transgender students and their experiences on college campuses. The following are different perspectives that Student Affairs professionals might understand the topic’s importance:</a:t>
            </a:r>
          </a:p>
          <a:p>
            <a:pPr marL="457200" lvl="0" indent="-304800" rtl="0">
              <a:spcBef>
                <a:spcPts val="0"/>
              </a:spcBef>
              <a:buSzPct val="100000"/>
              <a:buFont typeface="Times New Roman"/>
              <a:buAutoNum type="arabicPeriod"/>
            </a:pPr>
            <a:r>
              <a:rPr lang="en" sz="1200" b="1">
                <a:latin typeface="Times New Roman"/>
                <a:ea typeface="Times New Roman"/>
                <a:cs typeface="Times New Roman"/>
                <a:sym typeface="Times New Roman"/>
              </a:rPr>
              <a:t>Humanitarian:</a:t>
            </a:r>
            <a:r>
              <a:rPr lang="en" sz="1200">
                <a:latin typeface="Times New Roman"/>
                <a:ea typeface="Times New Roman"/>
                <a:cs typeface="Times New Roman"/>
                <a:sym typeface="Times New Roman"/>
              </a:rPr>
              <a:t> Typically humanitarians have a perspective that focuses specifically on the whole student and the interconnectedness between different aspects of their experience. From the humanitarian perspective, it is important to discuss the trans* experience to better understand the whole student and how their experiences affect their experience on campus. </a:t>
            </a:r>
          </a:p>
          <a:p>
            <a:pPr marL="457200" lvl="0" indent="-304800" rtl="0">
              <a:spcBef>
                <a:spcPts val="0"/>
              </a:spcBef>
              <a:buSzPct val="100000"/>
              <a:buFont typeface="Times New Roman"/>
              <a:buAutoNum type="arabicPeriod"/>
            </a:pPr>
            <a:r>
              <a:rPr lang="en" sz="1200" b="1">
                <a:latin typeface="Times New Roman"/>
                <a:ea typeface="Times New Roman"/>
                <a:cs typeface="Times New Roman"/>
                <a:sym typeface="Times New Roman"/>
              </a:rPr>
              <a:t>Politician</a:t>
            </a:r>
            <a:r>
              <a:rPr lang="en" sz="1200">
                <a:latin typeface="Times New Roman"/>
                <a:ea typeface="Times New Roman"/>
                <a:cs typeface="Times New Roman"/>
                <a:sym typeface="Times New Roman"/>
              </a:rPr>
              <a:t>: When looking at this topic from a political point of view, the focus targets the political landscape, gains and fallout for supporting and specific agenda. From the political perspective, there has been much political acceptance in the past decade in support of gay and lesbian rights and has started to extend to other areas of the LGBTQ* agenda. There are trends of students filtering schools based on the campus’ support of gender neutral housing, welcoming environment towards students of different sexual orientation and gender preference (</a:t>
            </a:r>
            <a:r>
              <a:rPr lang="en" sz="1200" u="sng">
                <a:solidFill>
                  <a:schemeClr val="hlink"/>
                </a:solidFill>
                <a:latin typeface="Times New Roman"/>
                <a:ea typeface="Times New Roman"/>
                <a:cs typeface="Times New Roman"/>
                <a:sym typeface="Times New Roman"/>
                <a:hlinkClick r:id="rId3"/>
              </a:rPr>
              <a:t>campuspride.org</a:t>
            </a:r>
            <a:r>
              <a:rPr lang="en" sz="1200">
                <a:latin typeface="Times New Roman"/>
                <a:ea typeface="Times New Roman"/>
                <a:cs typeface="Times New Roman"/>
                <a:sym typeface="Times New Roman"/>
              </a:rPr>
              <a:t>)</a:t>
            </a:r>
          </a:p>
          <a:p>
            <a:pPr marL="457200" lvl="0" indent="-304800" rtl="0">
              <a:spcBef>
                <a:spcPts val="0"/>
              </a:spcBef>
              <a:buSzPct val="100000"/>
              <a:buFont typeface="Times New Roman"/>
              <a:buAutoNum type="arabicPeriod"/>
            </a:pPr>
            <a:r>
              <a:rPr lang="en" sz="1200" b="1">
                <a:latin typeface="Times New Roman"/>
                <a:ea typeface="Times New Roman"/>
                <a:cs typeface="Times New Roman"/>
                <a:sym typeface="Times New Roman"/>
              </a:rPr>
              <a:t>Lawyer</a:t>
            </a:r>
            <a:r>
              <a:rPr lang="en" sz="1200">
                <a:latin typeface="Times New Roman"/>
                <a:ea typeface="Times New Roman"/>
                <a:cs typeface="Times New Roman"/>
                <a:sym typeface="Times New Roman"/>
              </a:rPr>
              <a:t>: When looking at this topic from a legal position, Title IX protects transgender students from discrimination based on sex. Title IX further incorporates gender identity in the definition of sexual discrimination (</a:t>
            </a:r>
            <a:r>
              <a:rPr lang="en" sz="1200" u="sng">
                <a:solidFill>
                  <a:schemeClr val="hlink"/>
                </a:solidFill>
                <a:latin typeface="Times New Roman"/>
                <a:ea typeface="Times New Roman"/>
                <a:cs typeface="Times New Roman"/>
                <a:sym typeface="Times New Roman"/>
                <a:hlinkClick r:id="rId4"/>
              </a:rPr>
              <a:t>Lambdalegal.org</a:t>
            </a:r>
            <a:r>
              <a:rPr lang="en" sz="1200">
                <a:latin typeface="Times New Roman"/>
                <a:ea typeface="Times New Roman"/>
                <a:cs typeface="Times New Roman"/>
                <a:sym typeface="Times New Roman"/>
              </a:rPr>
              <a:t>). Transgender students require the same level of protection, safety and security without bias as any other minoritized group. </a:t>
            </a:r>
          </a:p>
          <a:p>
            <a:pPr marL="457200" lvl="0" indent="-304800" rtl="0">
              <a:spcBef>
                <a:spcPts val="0"/>
              </a:spcBef>
              <a:buSzPct val="100000"/>
              <a:buFont typeface="Times New Roman"/>
              <a:buAutoNum type="arabicPeriod"/>
            </a:pPr>
            <a:r>
              <a:rPr lang="en" sz="1200" b="1">
                <a:latin typeface="Times New Roman"/>
                <a:ea typeface="Times New Roman"/>
                <a:cs typeface="Times New Roman"/>
                <a:sym typeface="Times New Roman"/>
              </a:rPr>
              <a:t>Intellectual:</a:t>
            </a:r>
            <a:r>
              <a:rPr lang="en" sz="1200">
                <a:latin typeface="Times New Roman"/>
                <a:ea typeface="Times New Roman"/>
                <a:cs typeface="Times New Roman"/>
                <a:sym typeface="Times New Roman"/>
              </a:rPr>
              <a:t> An intellectual would typically look at research as a foundation for making this decision. “Research indicates that transgender and gender non-conforming individuals tend to experience multiple forms of marginalisation and interpersonal victimisation on campus, including (1) being denied access to or questioned within campus housing and bathrooms (Bilodeau 2007; Finger 2010; Seelman 2014); (2) harassment, bullying, and sexual assault related to gender identity and gender expression (Rankin 2003; Bilodeau 2007; Grant et al. 2011); (3) a lack of acknowledgement of transgender people on campus (Bilodeau 2007; Seelman et al. 2012); (4) forms, applications, and record change procedures that do not recognise non-binary and fluid gender identities (Bilodeau 2007; Mintz 2011); and (5) a lack of curricula, competency, and knowledge among staff and faculty about transgender individuals and how to support them (Rankin 2003; McKinney 2005; Seelman et al. 2012).” (Seelman, 2014, p. 618-619). The campus environment leads to many issues for transgendered students due to it’s lack of understanding and support.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4" name="Shape 9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sz="1200" b="1">
                <a:latin typeface="Times New Roman"/>
                <a:ea typeface="Times New Roman"/>
                <a:cs typeface="Times New Roman"/>
                <a:sym typeface="Times New Roman"/>
              </a:rPr>
              <a:t>Gender:</a:t>
            </a:r>
            <a:r>
              <a:rPr lang="en" sz="1200">
                <a:latin typeface="Times New Roman"/>
                <a:ea typeface="Times New Roman"/>
                <a:cs typeface="Times New Roman"/>
                <a:sym typeface="Times New Roman"/>
              </a:rPr>
              <a:t> “</a:t>
            </a:r>
            <a:r>
              <a:rPr lang="en" sz="1200">
                <a:highlight>
                  <a:srgbClr val="FFFFFF"/>
                </a:highlight>
                <a:latin typeface="Times New Roman"/>
                <a:ea typeface="Times New Roman"/>
                <a:cs typeface="Times New Roman"/>
                <a:sym typeface="Times New Roman"/>
              </a:rPr>
              <a:t>the set of roles, activities, expectations and behaviors assigned to females and males by society”; can include appropriate dress, behavior, experiences, etc.</a:t>
            </a:r>
            <a:r>
              <a:rPr lang="en" sz="1200">
                <a:latin typeface="Times New Roman"/>
                <a:ea typeface="Times New Roman"/>
                <a:cs typeface="Times New Roman"/>
                <a:sym typeface="Times New Roman"/>
              </a:rPr>
              <a:t> (</a:t>
            </a:r>
            <a:r>
              <a:rPr lang="en" sz="1200" u="sng">
                <a:solidFill>
                  <a:schemeClr val="hlink"/>
                </a:solidFill>
                <a:latin typeface="Times New Roman"/>
                <a:ea typeface="Times New Roman"/>
                <a:cs typeface="Times New Roman"/>
                <a:sym typeface="Times New Roman"/>
                <a:hlinkClick r:id="rId3"/>
              </a:rPr>
              <a:t>https://www.genderspectrum.org/quick-links/understanding-gender/</a:t>
            </a:r>
            <a:r>
              <a:rPr lang="en" sz="1200">
                <a:latin typeface="Times New Roman"/>
                <a:ea typeface="Times New Roman"/>
                <a:cs typeface="Times New Roman"/>
                <a:sym typeface="Times New Roman"/>
              </a:rPr>
              <a:t>)</a:t>
            </a:r>
          </a:p>
          <a:p>
            <a:pPr lvl="0" rtl="0">
              <a:spcBef>
                <a:spcPts val="0"/>
              </a:spcBef>
              <a:buNone/>
            </a:pPr>
            <a:r>
              <a:rPr lang="en" sz="1200" b="1">
                <a:latin typeface="Times New Roman"/>
                <a:ea typeface="Times New Roman"/>
                <a:cs typeface="Times New Roman"/>
                <a:sym typeface="Times New Roman"/>
              </a:rPr>
              <a:t>Sex:</a:t>
            </a:r>
            <a:r>
              <a:rPr lang="en" sz="1200">
                <a:latin typeface="Times New Roman"/>
                <a:ea typeface="Times New Roman"/>
                <a:cs typeface="Times New Roman"/>
                <a:sym typeface="Times New Roman"/>
              </a:rPr>
              <a:t> biological identification of a person based on their reproductive organs, usually male or female (</a:t>
            </a:r>
            <a:r>
              <a:rPr lang="en" sz="1200" u="sng">
                <a:solidFill>
                  <a:schemeClr val="hlink"/>
                </a:solidFill>
                <a:latin typeface="Times New Roman"/>
                <a:ea typeface="Times New Roman"/>
                <a:cs typeface="Times New Roman"/>
                <a:sym typeface="Times New Roman"/>
                <a:hlinkClick r:id="rId4"/>
              </a:rPr>
              <a:t>https://www.uml.edu/docs/Glossary_tcm18-55041.pdf</a:t>
            </a:r>
            <a:r>
              <a:rPr lang="en" sz="1200">
                <a:latin typeface="Times New Roman"/>
                <a:ea typeface="Times New Roman"/>
                <a:cs typeface="Times New Roman"/>
                <a:sym typeface="Times New Roman"/>
              </a:rPr>
              <a:t>)</a:t>
            </a:r>
          </a:p>
          <a:p>
            <a:pPr lvl="0" rtl="0">
              <a:spcBef>
                <a:spcPts val="0"/>
              </a:spcBef>
              <a:buNone/>
            </a:pPr>
            <a:r>
              <a:rPr lang="en" sz="1200" b="1">
                <a:latin typeface="Times New Roman"/>
                <a:ea typeface="Times New Roman"/>
                <a:cs typeface="Times New Roman"/>
                <a:sym typeface="Times New Roman"/>
              </a:rPr>
              <a:t>Transgender:</a:t>
            </a:r>
            <a:r>
              <a:rPr lang="en" sz="1200">
                <a:latin typeface="Times New Roman"/>
                <a:ea typeface="Times New Roman"/>
                <a:cs typeface="Times New Roman"/>
                <a:sym typeface="Times New Roman"/>
              </a:rPr>
              <a:t> “As it is commonly used today, “transgender” is an umbrella term for anyone whose self-identification or expression crosses or transgresses established gender categories, including, but not limited to, transsexuals (individuals who identify with a gender different from their biological gender), cross dressers (the term preferred to “transvestites”), drag kings, and drag queens.” (Beemyn,2005)</a:t>
            </a:r>
          </a:p>
          <a:p>
            <a:pPr lvl="0" rtl="0">
              <a:spcBef>
                <a:spcPts val="0"/>
              </a:spcBef>
              <a:buNone/>
            </a:pPr>
            <a:r>
              <a:rPr lang="en" sz="1200" b="1">
                <a:latin typeface="Times New Roman"/>
                <a:ea typeface="Times New Roman"/>
                <a:cs typeface="Times New Roman"/>
                <a:sym typeface="Times New Roman"/>
              </a:rPr>
              <a:t>Male to Female Transgender:</a:t>
            </a:r>
            <a:r>
              <a:rPr lang="en" sz="1200">
                <a:latin typeface="Times New Roman"/>
                <a:ea typeface="Times New Roman"/>
                <a:cs typeface="Times New Roman"/>
                <a:sym typeface="Times New Roman"/>
              </a:rPr>
              <a:t> a person who possess male reproductive organs but who identifies as a woman</a:t>
            </a:r>
          </a:p>
          <a:p>
            <a:pPr lvl="0" rtl="0">
              <a:spcBef>
                <a:spcPts val="0"/>
              </a:spcBef>
              <a:buNone/>
            </a:pPr>
            <a:r>
              <a:rPr lang="en" sz="1200" b="1">
                <a:latin typeface="Times New Roman"/>
                <a:ea typeface="Times New Roman"/>
                <a:cs typeface="Times New Roman"/>
                <a:sym typeface="Times New Roman"/>
              </a:rPr>
              <a:t>Female to Male Transgender:</a:t>
            </a:r>
            <a:r>
              <a:rPr lang="en" sz="1200">
                <a:latin typeface="Times New Roman"/>
                <a:ea typeface="Times New Roman"/>
                <a:cs typeface="Times New Roman"/>
                <a:sym typeface="Times New Roman"/>
              </a:rPr>
              <a:t> a person who possess female reproductive organs but whose gender identification is male</a:t>
            </a:r>
          </a:p>
          <a:p>
            <a:pPr lvl="0" rtl="0">
              <a:spcBef>
                <a:spcPts val="0"/>
              </a:spcBef>
              <a:buNone/>
            </a:pPr>
            <a:r>
              <a:rPr lang="en" sz="1200">
                <a:latin typeface="Times New Roman"/>
                <a:ea typeface="Times New Roman"/>
                <a:cs typeface="Times New Roman"/>
                <a:sym typeface="Times New Roman"/>
              </a:rPr>
              <a:t>	MTF &amp; FTM transgendered people do not have to have sexual reassignment surgery to identify in any category</a:t>
            </a:r>
          </a:p>
          <a:p>
            <a:pPr lvl="0" rtl="0">
              <a:spcBef>
                <a:spcPts val="0"/>
              </a:spcBef>
              <a:buNone/>
            </a:pPr>
            <a:r>
              <a:rPr lang="en" sz="1200" b="1">
                <a:latin typeface="Times New Roman"/>
                <a:ea typeface="Times New Roman"/>
                <a:cs typeface="Times New Roman"/>
                <a:sym typeface="Times New Roman"/>
              </a:rPr>
              <a:t>Genderqueer:</a:t>
            </a:r>
            <a:r>
              <a:rPr lang="en" sz="1200">
                <a:latin typeface="Times New Roman"/>
                <a:ea typeface="Times New Roman"/>
                <a:cs typeface="Times New Roman"/>
                <a:sym typeface="Times New Roman"/>
              </a:rPr>
              <a:t> a person who does not identify within the binary (male or female), with any gender or does identify within multiple gender identities </a:t>
            </a:r>
          </a:p>
          <a:p>
            <a:pPr lvl="0" rtl="0">
              <a:spcBef>
                <a:spcPts val="0"/>
              </a:spcBef>
              <a:buNone/>
            </a:pPr>
            <a:r>
              <a:rPr lang="en" sz="1200">
                <a:latin typeface="Times New Roman"/>
                <a:ea typeface="Times New Roman"/>
                <a:cs typeface="Times New Roman"/>
                <a:sym typeface="Times New Roman"/>
              </a:rPr>
              <a:t>Gender nonconforming: a person who does not comply with societal definitions, norms, or standards of gender, specifically related to the binary</a:t>
            </a:r>
          </a:p>
          <a:p>
            <a:pPr lvl="0" rtl="0">
              <a:spcBef>
                <a:spcPts val="0"/>
              </a:spcBef>
              <a:buNone/>
            </a:pPr>
            <a:r>
              <a:rPr lang="en" sz="1200" b="1">
                <a:latin typeface="Times New Roman"/>
                <a:ea typeface="Times New Roman"/>
                <a:cs typeface="Times New Roman"/>
                <a:sym typeface="Times New Roman"/>
              </a:rPr>
              <a:t>Cisgender:</a:t>
            </a:r>
            <a:r>
              <a:rPr lang="en" sz="1200">
                <a:latin typeface="Times New Roman"/>
                <a:ea typeface="Times New Roman"/>
                <a:cs typeface="Times New Roman"/>
                <a:sym typeface="Times New Roman"/>
              </a:rPr>
              <a:t> a person whose reproductive system and assigned sex at birth match their own personal gender identity</a:t>
            </a:r>
          </a:p>
          <a:p>
            <a:pPr lvl="0" rtl="0">
              <a:spcBef>
                <a:spcPts val="0"/>
              </a:spcBef>
              <a:buNone/>
            </a:pPr>
            <a:r>
              <a:rPr lang="en" sz="1200" b="1">
                <a:latin typeface="Times New Roman"/>
                <a:ea typeface="Times New Roman"/>
                <a:cs typeface="Times New Roman"/>
                <a:sym typeface="Times New Roman"/>
              </a:rPr>
              <a:t>Agender:</a:t>
            </a:r>
            <a:r>
              <a:rPr lang="en" sz="1200">
                <a:latin typeface="Times New Roman"/>
                <a:ea typeface="Times New Roman"/>
                <a:cs typeface="Times New Roman"/>
                <a:sym typeface="Times New Roman"/>
              </a:rPr>
              <a:t> a person who does not identify with any gender identification</a:t>
            </a:r>
          </a:p>
          <a:p>
            <a:pPr lvl="0" rtl="0">
              <a:spcBef>
                <a:spcPts val="0"/>
              </a:spcBef>
              <a:buNone/>
            </a:pPr>
            <a:r>
              <a:rPr lang="en" sz="1200" b="1">
                <a:latin typeface="Times New Roman"/>
                <a:ea typeface="Times New Roman"/>
                <a:cs typeface="Times New Roman"/>
                <a:sym typeface="Times New Roman"/>
              </a:rPr>
              <a:t>Gender privilege:</a:t>
            </a:r>
            <a:r>
              <a:rPr lang="en" sz="1200">
                <a:latin typeface="Times New Roman"/>
                <a:ea typeface="Times New Roman"/>
                <a:cs typeface="Times New Roman"/>
                <a:sym typeface="Times New Roman"/>
              </a:rPr>
              <a:t> the ability to act within a culture where one’s gender identity and expression is not regularly questioned, challenged, or argued. People with gender privilege are able to operate within society without issue because their gender identity, expression, and sex are accepted as “normal” </a:t>
            </a:r>
          </a:p>
          <a:p>
            <a:pPr lvl="0" rtl="0">
              <a:spcBef>
                <a:spcPts val="0"/>
              </a:spcBef>
              <a:buNone/>
            </a:pPr>
            <a:r>
              <a:rPr lang="en" sz="1200">
                <a:latin typeface="Times New Roman"/>
                <a:ea typeface="Times New Roman"/>
                <a:cs typeface="Times New Roman"/>
                <a:sym typeface="Times New Roman"/>
              </a:rPr>
              <a:t>Gender identity and sexual orientation are often intermixed as the same thing, but it is important to remember that transgender students do not have specific sexual orientations, but are attracted to whomever feels right for them therefore transgender students may identify as heterosexual, bisexual, gay or lesbian, asexual, or a plethora of other identities. </a:t>
            </a:r>
          </a:p>
          <a:p>
            <a:pPr lvl="0" rtl="0">
              <a:spcBef>
                <a:spcPts val="0"/>
              </a:spcBef>
              <a:buNone/>
            </a:pPr>
            <a:r>
              <a:rPr lang="en" sz="1200" b="1">
                <a:latin typeface="Times New Roman"/>
                <a:ea typeface="Times New Roman"/>
                <a:cs typeface="Times New Roman"/>
                <a:sym typeface="Times New Roman"/>
              </a:rPr>
              <a:t>Ze, Hir/Zir, Hirs/Zirs</a:t>
            </a:r>
            <a:r>
              <a:rPr lang="en" sz="1200">
                <a:latin typeface="Times New Roman"/>
                <a:ea typeface="Times New Roman"/>
                <a:cs typeface="Times New Roman"/>
                <a:sym typeface="Times New Roman"/>
              </a:rPr>
              <a:t>: Gender-neutral alternative option to traditional pronouns</a:t>
            </a:r>
          </a:p>
          <a:p>
            <a:pPr lvl="0" rtl="0">
              <a:spcBef>
                <a:spcPts val="0"/>
              </a:spcBef>
              <a:buNone/>
            </a:pPr>
            <a:r>
              <a:rPr lang="en" sz="1200" b="1">
                <a:latin typeface="Times New Roman"/>
                <a:ea typeface="Times New Roman"/>
                <a:cs typeface="Times New Roman"/>
                <a:sym typeface="Times New Roman"/>
              </a:rPr>
              <a:t>Intersex: </a:t>
            </a:r>
            <a:r>
              <a:rPr lang="en" sz="1200">
                <a:latin typeface="Times New Roman"/>
                <a:ea typeface="Times New Roman"/>
                <a:cs typeface="Times New Roman"/>
                <a:sym typeface="Times New Roman"/>
              </a:rPr>
              <a:t>A person who has both male and female reproductive organs</a:t>
            </a:r>
          </a:p>
          <a:p>
            <a:pPr lvl="0">
              <a:spcBef>
                <a:spcPts val="0"/>
              </a:spcBef>
              <a:buNone/>
            </a:pPr>
            <a:endParaRPr sz="1200" b="1">
              <a:latin typeface="Times New Roman"/>
              <a:ea typeface="Times New Roman"/>
              <a:cs typeface="Times New Roman"/>
              <a:sym typeface="Times New Roman"/>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Shape 10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4" name="Shape 10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sz="1200">
                <a:latin typeface="Times New Roman"/>
                <a:ea typeface="Times New Roman"/>
                <a:cs typeface="Times New Roman"/>
                <a:sym typeface="Times New Roman"/>
              </a:rPr>
              <a:t>Higher Education’s focus and understanding of transgender students is outlined here and has thus far been limited. We use this as a basis for our understanding of the climate at Centrist and expand further in the next slide. </a:t>
            </a:r>
          </a:p>
          <a:p>
            <a:pPr lvl="0">
              <a:spcBef>
                <a:spcPts val="0"/>
              </a:spcBef>
              <a:buNone/>
            </a:pPr>
            <a:endParaRPr sz="1200">
              <a:latin typeface="Times New Roman"/>
              <a:ea typeface="Times New Roman"/>
              <a:cs typeface="Times New Roman"/>
              <a:sym typeface="Times New Roman"/>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3" name="Shape 11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sz="1200">
                <a:latin typeface="Times New Roman"/>
                <a:ea typeface="Times New Roman"/>
                <a:cs typeface="Times New Roman"/>
                <a:sym typeface="Times New Roman"/>
              </a:rPr>
              <a:t>This slide describes Centrist College’s specific LGBTQ* strengths, weaknesses and resources. One of the critiques of Centrist is that the only time that transgender students are supported are within the LGBTQ* office housed within the Women’s Center.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2" name="Shape 12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r>
              <a:rPr lang="en-US" sz="1200" dirty="0" smtClean="0">
                <a:latin typeface="Times New Roman"/>
                <a:ea typeface="Times New Roman"/>
                <a:cs typeface="Times New Roman"/>
                <a:sym typeface="Times New Roman"/>
              </a:rPr>
              <a:t>Due to space restrictions we had to link this edited video from the Chronicle of Higher Education. https://</a:t>
            </a:r>
            <a:r>
              <a:rPr lang="en-US" sz="1200" dirty="0" err="1" smtClean="0">
                <a:latin typeface="Times New Roman"/>
                <a:ea typeface="Times New Roman"/>
                <a:cs typeface="Times New Roman"/>
                <a:sym typeface="Times New Roman"/>
              </a:rPr>
              <a:t>centristcollege.wordpress.com</a:t>
            </a:r>
            <a:r>
              <a:rPr lang="en-US" sz="1200" dirty="0" smtClean="0">
                <a:latin typeface="Times New Roman"/>
                <a:ea typeface="Times New Roman"/>
                <a:cs typeface="Times New Roman"/>
                <a:sym typeface="Times New Roman"/>
              </a:rPr>
              <a:t>/media/</a:t>
            </a:r>
            <a:endParaRPr sz="1200" dirty="0">
              <a:latin typeface="Times New Roman"/>
              <a:ea typeface="Times New Roman"/>
              <a:cs typeface="Times New Roman"/>
              <a:sym typeface="Times New Roman"/>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Shape 12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0" name="Shape 13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sz="1200">
                <a:latin typeface="Times New Roman"/>
                <a:ea typeface="Times New Roman"/>
                <a:cs typeface="Times New Roman"/>
                <a:sym typeface="Times New Roman"/>
              </a:rPr>
              <a:t>Often targeted groups are told that they are responsible for teaching or educating the agent population about their oppression. This often leads to targeted populations experiencing further and increased marginalization. Allys should work to educate themselves on trends and important resources and information that applies to Transgender students. The following facts are a good place to start: </a:t>
            </a:r>
          </a:p>
          <a:p>
            <a:pPr lvl="0" rtl="0">
              <a:spcBef>
                <a:spcPts val="0"/>
              </a:spcBef>
              <a:buNone/>
            </a:pPr>
            <a:endParaRPr sz="1200">
              <a:latin typeface="Times New Roman"/>
              <a:ea typeface="Times New Roman"/>
              <a:cs typeface="Times New Roman"/>
              <a:sym typeface="Times New Roman"/>
            </a:endParaRPr>
          </a:p>
          <a:p>
            <a:pPr marL="457200" lvl="0" indent="-304800" rtl="0">
              <a:spcBef>
                <a:spcPts val="0"/>
              </a:spcBef>
              <a:buSzPct val="100000"/>
              <a:buFont typeface="Times New Roman"/>
              <a:buAutoNum type="arabicPeriod"/>
            </a:pPr>
            <a:r>
              <a:rPr lang="en" sz="1200">
                <a:latin typeface="Times New Roman"/>
                <a:ea typeface="Times New Roman"/>
                <a:cs typeface="Times New Roman"/>
                <a:sym typeface="Times New Roman"/>
              </a:rPr>
              <a:t>Trans people have all sorts of different identities that are outside of the social defining gender binary. </a:t>
            </a:r>
          </a:p>
          <a:p>
            <a:pPr marL="457200" lvl="0" indent="-304800" rtl="0">
              <a:spcBef>
                <a:spcPts val="0"/>
              </a:spcBef>
              <a:buSzPct val="100000"/>
              <a:buFont typeface="Times New Roman"/>
              <a:buAutoNum type="arabicPeriod"/>
            </a:pPr>
            <a:r>
              <a:rPr lang="en" sz="1200">
                <a:latin typeface="Times New Roman"/>
                <a:ea typeface="Times New Roman"/>
                <a:cs typeface="Times New Roman"/>
                <a:sym typeface="Times New Roman"/>
              </a:rPr>
              <a:t>Gender identity and sexual orientation are separate spectra. </a:t>
            </a:r>
          </a:p>
          <a:p>
            <a:pPr marL="457200" lvl="0" indent="-304800" rtl="0">
              <a:spcBef>
                <a:spcPts val="0"/>
              </a:spcBef>
              <a:buSzPct val="100000"/>
              <a:buFont typeface="Times New Roman"/>
              <a:buAutoNum type="arabicPeriod"/>
            </a:pPr>
            <a:r>
              <a:rPr lang="en" sz="1200">
                <a:latin typeface="Times New Roman"/>
                <a:ea typeface="Times New Roman"/>
                <a:cs typeface="Times New Roman"/>
                <a:sym typeface="Times New Roman"/>
              </a:rPr>
              <a:t>Trans people led the Stonewall riots. Sylvia Rivera and Marsha P. Johnson who were two among many women of color who were on the front lines. </a:t>
            </a:r>
          </a:p>
          <a:p>
            <a:pPr marL="457200" lvl="0" indent="-304800" rtl="0">
              <a:spcBef>
                <a:spcPts val="0"/>
              </a:spcBef>
              <a:buSzPct val="100000"/>
              <a:buFont typeface="Times New Roman"/>
              <a:buAutoNum type="arabicPeriod"/>
            </a:pPr>
            <a:r>
              <a:rPr lang="en" sz="1200">
                <a:latin typeface="Times New Roman"/>
                <a:ea typeface="Times New Roman"/>
                <a:cs typeface="Times New Roman"/>
                <a:sym typeface="Times New Roman"/>
              </a:rPr>
              <a:t>Virginia Prince first published the word Transgender in the December 1969 issue of “Transvestia</a:t>
            </a:r>
          </a:p>
          <a:p>
            <a:pPr lvl="0" rtl="0">
              <a:spcBef>
                <a:spcPts val="0"/>
              </a:spcBef>
              <a:buNone/>
            </a:pPr>
            <a:endParaRPr sz="1200">
              <a:latin typeface="Times New Roman"/>
              <a:ea typeface="Times New Roman"/>
              <a:cs typeface="Times New Roman"/>
              <a:sym typeface="Times New Roman"/>
            </a:endParaRPr>
          </a:p>
          <a:p>
            <a:pPr lvl="0" rtl="0">
              <a:spcBef>
                <a:spcPts val="0"/>
              </a:spcBef>
              <a:buNone/>
            </a:pPr>
            <a:r>
              <a:rPr lang="en" sz="1200">
                <a:latin typeface="Times New Roman"/>
                <a:ea typeface="Times New Roman"/>
                <a:cs typeface="Times New Roman"/>
                <a:sym typeface="Times New Roman"/>
              </a:rPr>
              <a:t>Trans Student Educational Resources. (2016). </a:t>
            </a:r>
            <a:r>
              <a:rPr lang="en" sz="1200" i="1">
                <a:latin typeface="Times New Roman"/>
                <a:ea typeface="Times New Roman"/>
                <a:cs typeface="Times New Roman"/>
                <a:sym typeface="Times New Roman"/>
              </a:rPr>
              <a:t>TSER. </a:t>
            </a:r>
            <a:r>
              <a:rPr lang="en" sz="1200">
                <a:latin typeface="Times New Roman"/>
                <a:ea typeface="Times New Roman"/>
                <a:cs typeface="Times New Roman"/>
                <a:sym typeface="Times New Roman"/>
              </a:rPr>
              <a:t>Retrieved from</a:t>
            </a:r>
            <a:r>
              <a:rPr lang="en">
                <a:solidFill>
                  <a:schemeClr val="dk2"/>
                </a:solidFill>
                <a:latin typeface="Calibri"/>
                <a:ea typeface="Calibri"/>
                <a:cs typeface="Calibri"/>
                <a:sym typeface="Calibri"/>
              </a:rPr>
              <a:t> </a:t>
            </a:r>
            <a:r>
              <a:rPr lang="en" sz="1200" u="sng">
                <a:solidFill>
                  <a:schemeClr val="hlink"/>
                </a:solidFill>
                <a:latin typeface="Times New Roman"/>
                <a:ea typeface="Times New Roman"/>
                <a:cs typeface="Times New Roman"/>
                <a:sym typeface="Times New Roman"/>
                <a:hlinkClick r:id="rId3"/>
              </a:rPr>
              <a:t>http://www.transstudent.org/graphics</a:t>
            </a:r>
            <a:r>
              <a:rPr lang="en" sz="1200">
                <a:latin typeface="Times New Roman"/>
                <a:ea typeface="Times New Roman"/>
                <a:cs typeface="Times New Roman"/>
                <a:sym typeface="Times New Roman"/>
              </a:rPr>
              <a:t>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p:nvPr/>
        </p:nvSpPr>
        <p:spPr>
          <a:xfrm>
            <a:off x="80700" y="2651100"/>
            <a:ext cx="8982599" cy="2411700"/>
          </a:xfrm>
          <a:prstGeom prst="rect">
            <a:avLst/>
          </a:prstGeom>
          <a:solidFill>
            <a:schemeClr val="accent2"/>
          </a:solidFill>
          <a:ln>
            <a:noFill/>
          </a:ln>
        </p:spPr>
        <p:txBody>
          <a:bodyPr lIns="91425" tIns="91425" rIns="91425" bIns="91425" anchor="ctr" anchorCtr="0">
            <a:noAutofit/>
          </a:bodyPr>
          <a:lstStyle/>
          <a:p>
            <a:pPr lvl="0">
              <a:spcBef>
                <a:spcPts val="0"/>
              </a:spcBef>
              <a:buNone/>
            </a:pPr>
            <a:endParaRPr/>
          </a:p>
        </p:txBody>
      </p:sp>
      <p:sp>
        <p:nvSpPr>
          <p:cNvPr id="11" name="Shape 11"/>
          <p:cNvSpPr txBox="1">
            <a:spLocks noGrp="1"/>
          </p:cNvSpPr>
          <p:nvPr>
            <p:ph type="ctrTitle"/>
          </p:nvPr>
        </p:nvSpPr>
        <p:spPr>
          <a:xfrm>
            <a:off x="485875" y="264475"/>
            <a:ext cx="8183700" cy="1473600"/>
          </a:xfrm>
          <a:prstGeom prst="rect">
            <a:avLst/>
          </a:prstGeom>
        </p:spPr>
        <p:txBody>
          <a:bodyPr lIns="91425" tIns="91425" rIns="91425" bIns="91425" anchor="b" anchorCtr="0"/>
          <a:lstStyle>
            <a:lvl1pPr lvl="0">
              <a:spcBef>
                <a:spcPts val="0"/>
              </a:spcBef>
              <a:buSzPct val="100000"/>
              <a:defRPr sz="4200"/>
            </a:lvl1pPr>
            <a:lvl2pPr lvl="1">
              <a:spcBef>
                <a:spcPts val="0"/>
              </a:spcBef>
              <a:buSzPct val="100000"/>
              <a:defRPr sz="4200"/>
            </a:lvl2pPr>
            <a:lvl3pPr lvl="2">
              <a:spcBef>
                <a:spcPts val="0"/>
              </a:spcBef>
              <a:buSzPct val="100000"/>
              <a:defRPr sz="4200"/>
            </a:lvl3pPr>
            <a:lvl4pPr lvl="3">
              <a:spcBef>
                <a:spcPts val="0"/>
              </a:spcBef>
              <a:buSzPct val="100000"/>
              <a:defRPr sz="4200"/>
            </a:lvl4pPr>
            <a:lvl5pPr lvl="4">
              <a:spcBef>
                <a:spcPts val="0"/>
              </a:spcBef>
              <a:buSzPct val="100000"/>
              <a:defRPr sz="4200"/>
            </a:lvl5pPr>
            <a:lvl6pPr lvl="5">
              <a:spcBef>
                <a:spcPts val="0"/>
              </a:spcBef>
              <a:buSzPct val="100000"/>
              <a:defRPr sz="4200"/>
            </a:lvl6pPr>
            <a:lvl7pPr lvl="6">
              <a:spcBef>
                <a:spcPts val="0"/>
              </a:spcBef>
              <a:buSzPct val="100000"/>
              <a:defRPr sz="4200"/>
            </a:lvl7pPr>
            <a:lvl8pPr lvl="7">
              <a:spcBef>
                <a:spcPts val="0"/>
              </a:spcBef>
              <a:buSzPct val="100000"/>
              <a:defRPr sz="4200"/>
            </a:lvl8pPr>
            <a:lvl9pPr lvl="8">
              <a:spcBef>
                <a:spcPts val="0"/>
              </a:spcBef>
              <a:buSzPct val="100000"/>
              <a:defRPr sz="4200"/>
            </a:lvl9pPr>
          </a:lstStyle>
          <a:p>
            <a:endParaRPr/>
          </a:p>
        </p:txBody>
      </p:sp>
      <p:sp>
        <p:nvSpPr>
          <p:cNvPr id="12" name="Shape 12"/>
          <p:cNvSpPr txBox="1">
            <a:spLocks noGrp="1"/>
          </p:cNvSpPr>
          <p:nvPr>
            <p:ph type="subTitle" idx="1"/>
          </p:nvPr>
        </p:nvSpPr>
        <p:spPr>
          <a:xfrm>
            <a:off x="485875" y="1738075"/>
            <a:ext cx="8183700" cy="861000"/>
          </a:xfrm>
          <a:prstGeom prst="rect">
            <a:avLst/>
          </a:prstGeom>
        </p:spPr>
        <p:txBody>
          <a:bodyPr lIns="91425" tIns="91425" rIns="91425" bIns="91425" anchor="t" anchorCtr="0"/>
          <a:lstStyle>
            <a:lvl1pPr lvl="0">
              <a:lnSpc>
                <a:spcPct val="100000"/>
              </a:lnSpc>
              <a:spcBef>
                <a:spcPts val="0"/>
              </a:spcBef>
              <a:spcAft>
                <a:spcPts val="0"/>
              </a:spcAft>
              <a:buSzPct val="100000"/>
              <a:buNone/>
              <a:defRPr sz="2400"/>
            </a:lvl1pPr>
            <a:lvl2pPr lvl="1">
              <a:lnSpc>
                <a:spcPct val="100000"/>
              </a:lnSpc>
              <a:spcBef>
                <a:spcPts val="0"/>
              </a:spcBef>
              <a:spcAft>
                <a:spcPts val="0"/>
              </a:spcAft>
              <a:buSzPct val="100000"/>
              <a:buNone/>
              <a:defRPr sz="2400"/>
            </a:lvl2pPr>
            <a:lvl3pPr lvl="2">
              <a:lnSpc>
                <a:spcPct val="100000"/>
              </a:lnSpc>
              <a:spcBef>
                <a:spcPts val="0"/>
              </a:spcBef>
              <a:spcAft>
                <a:spcPts val="0"/>
              </a:spcAft>
              <a:buSzPct val="100000"/>
              <a:buNone/>
              <a:defRPr sz="2400"/>
            </a:lvl3pPr>
            <a:lvl4pPr lvl="3">
              <a:lnSpc>
                <a:spcPct val="100000"/>
              </a:lnSpc>
              <a:spcBef>
                <a:spcPts val="0"/>
              </a:spcBef>
              <a:spcAft>
                <a:spcPts val="0"/>
              </a:spcAft>
              <a:buSzPct val="100000"/>
              <a:buNone/>
              <a:defRPr sz="2400"/>
            </a:lvl4pPr>
            <a:lvl5pPr lvl="4">
              <a:lnSpc>
                <a:spcPct val="100000"/>
              </a:lnSpc>
              <a:spcBef>
                <a:spcPts val="0"/>
              </a:spcBef>
              <a:spcAft>
                <a:spcPts val="0"/>
              </a:spcAft>
              <a:buSzPct val="100000"/>
              <a:buNone/>
              <a:defRPr sz="2400"/>
            </a:lvl5pPr>
            <a:lvl6pPr lvl="5">
              <a:lnSpc>
                <a:spcPct val="100000"/>
              </a:lnSpc>
              <a:spcBef>
                <a:spcPts val="0"/>
              </a:spcBef>
              <a:spcAft>
                <a:spcPts val="0"/>
              </a:spcAft>
              <a:buSzPct val="100000"/>
              <a:buNone/>
              <a:defRPr sz="2400"/>
            </a:lvl6pPr>
            <a:lvl7pPr lvl="6">
              <a:lnSpc>
                <a:spcPct val="100000"/>
              </a:lnSpc>
              <a:spcBef>
                <a:spcPts val="0"/>
              </a:spcBef>
              <a:spcAft>
                <a:spcPts val="0"/>
              </a:spcAft>
              <a:buSzPct val="100000"/>
              <a:buNone/>
              <a:defRPr sz="2400"/>
            </a:lvl7pPr>
            <a:lvl8pPr lvl="7">
              <a:lnSpc>
                <a:spcPct val="100000"/>
              </a:lnSpc>
              <a:spcBef>
                <a:spcPts val="0"/>
              </a:spcBef>
              <a:spcAft>
                <a:spcPts val="0"/>
              </a:spcAft>
              <a:buSzPct val="100000"/>
              <a:buNone/>
              <a:defRPr sz="2400"/>
            </a:lvl8pPr>
            <a:lvl9pPr lvl="8">
              <a:lnSpc>
                <a:spcPct val="100000"/>
              </a:lnSpc>
              <a:spcBef>
                <a:spcPts val="0"/>
              </a:spcBef>
              <a:spcAft>
                <a:spcPts val="0"/>
              </a:spcAft>
              <a:buSzPct val="100000"/>
              <a:buNone/>
              <a:defRPr sz="2400"/>
            </a:lvl9pPr>
          </a:lstStyle>
          <a:p>
            <a:endParaRPr/>
          </a:p>
        </p:txBody>
      </p:sp>
      <p:sp>
        <p:nvSpPr>
          <p:cNvPr id="13" name="Shape 13"/>
          <p:cNvSpPr txBox="1">
            <a:spLocks noGrp="1"/>
          </p:cNvSpPr>
          <p:nvPr>
            <p:ph type="sldNum" idx="12"/>
          </p:nvPr>
        </p:nvSpPr>
        <p:spPr>
          <a:xfrm>
            <a:off x="8497999" y="4688758"/>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7"/>
        <p:cNvGrpSpPr/>
        <p:nvPr/>
      </p:nvGrpSpPr>
      <p:grpSpPr>
        <a:xfrm>
          <a:off x="0" y="0"/>
          <a:ext cx="0" cy="0"/>
          <a:chOff x="0" y="0"/>
          <a:chExt cx="0" cy="0"/>
        </a:xfrm>
      </p:grpSpPr>
      <p:sp>
        <p:nvSpPr>
          <p:cNvPr id="48" name="Shape 48"/>
          <p:cNvSpPr/>
          <p:nvPr/>
        </p:nvSpPr>
        <p:spPr>
          <a:xfrm>
            <a:off x="80700" y="2651100"/>
            <a:ext cx="8982599" cy="2411700"/>
          </a:xfrm>
          <a:prstGeom prst="rect">
            <a:avLst/>
          </a:prstGeom>
          <a:solidFill>
            <a:schemeClr val="accent2"/>
          </a:solidFill>
          <a:ln>
            <a:noFill/>
          </a:ln>
        </p:spPr>
        <p:txBody>
          <a:bodyPr lIns="91425" tIns="91425" rIns="91425" bIns="91425" anchor="ctr" anchorCtr="0">
            <a:noAutofit/>
          </a:bodyPr>
          <a:lstStyle/>
          <a:p>
            <a:pPr lvl="0">
              <a:spcBef>
                <a:spcPts val="0"/>
              </a:spcBef>
              <a:buNone/>
            </a:pPr>
            <a:endParaRPr/>
          </a:p>
        </p:txBody>
      </p:sp>
      <p:sp>
        <p:nvSpPr>
          <p:cNvPr id="49" name="Shape 49"/>
          <p:cNvSpPr txBox="1">
            <a:spLocks noGrp="1"/>
          </p:cNvSpPr>
          <p:nvPr>
            <p:ph type="title"/>
          </p:nvPr>
        </p:nvSpPr>
        <p:spPr>
          <a:xfrm>
            <a:off x="311700" y="743000"/>
            <a:ext cx="8520599" cy="2006399"/>
          </a:xfrm>
          <a:prstGeom prst="rect">
            <a:avLst/>
          </a:prstGeom>
        </p:spPr>
        <p:txBody>
          <a:bodyPr lIns="91425" tIns="91425" rIns="91425" bIns="91425" anchor="b" anchorCtr="0"/>
          <a:lstStyle>
            <a:lvl1pPr lvl="0" algn="ctr">
              <a:spcBef>
                <a:spcPts val="0"/>
              </a:spcBef>
              <a:buSzPct val="100000"/>
              <a:buFont typeface="Source Sans Pro"/>
              <a:defRPr sz="12000">
                <a:latin typeface="Source Sans Pro"/>
                <a:ea typeface="Source Sans Pro"/>
                <a:cs typeface="Source Sans Pro"/>
                <a:sym typeface="Source Sans Pro"/>
              </a:defRPr>
            </a:lvl1pPr>
            <a:lvl2pPr lvl="1" algn="ctr">
              <a:spcBef>
                <a:spcPts val="0"/>
              </a:spcBef>
              <a:buSzPct val="100000"/>
              <a:buFont typeface="Source Sans Pro"/>
              <a:defRPr sz="12000">
                <a:latin typeface="Source Sans Pro"/>
                <a:ea typeface="Source Sans Pro"/>
                <a:cs typeface="Source Sans Pro"/>
                <a:sym typeface="Source Sans Pro"/>
              </a:defRPr>
            </a:lvl2pPr>
            <a:lvl3pPr lvl="2" algn="ctr">
              <a:spcBef>
                <a:spcPts val="0"/>
              </a:spcBef>
              <a:buSzPct val="100000"/>
              <a:buFont typeface="Source Sans Pro"/>
              <a:defRPr sz="12000">
                <a:latin typeface="Source Sans Pro"/>
                <a:ea typeface="Source Sans Pro"/>
                <a:cs typeface="Source Sans Pro"/>
                <a:sym typeface="Source Sans Pro"/>
              </a:defRPr>
            </a:lvl3pPr>
            <a:lvl4pPr lvl="3" algn="ctr">
              <a:spcBef>
                <a:spcPts val="0"/>
              </a:spcBef>
              <a:buSzPct val="100000"/>
              <a:buFont typeface="Source Sans Pro"/>
              <a:defRPr sz="12000">
                <a:latin typeface="Source Sans Pro"/>
                <a:ea typeface="Source Sans Pro"/>
                <a:cs typeface="Source Sans Pro"/>
                <a:sym typeface="Source Sans Pro"/>
              </a:defRPr>
            </a:lvl4pPr>
            <a:lvl5pPr lvl="4" algn="ctr">
              <a:spcBef>
                <a:spcPts val="0"/>
              </a:spcBef>
              <a:buSzPct val="100000"/>
              <a:buFont typeface="Source Sans Pro"/>
              <a:defRPr sz="12000">
                <a:latin typeface="Source Sans Pro"/>
                <a:ea typeface="Source Sans Pro"/>
                <a:cs typeface="Source Sans Pro"/>
                <a:sym typeface="Source Sans Pro"/>
              </a:defRPr>
            </a:lvl5pPr>
            <a:lvl6pPr lvl="5" algn="ctr">
              <a:spcBef>
                <a:spcPts val="0"/>
              </a:spcBef>
              <a:buSzPct val="100000"/>
              <a:buFont typeface="Source Sans Pro"/>
              <a:defRPr sz="12000">
                <a:latin typeface="Source Sans Pro"/>
                <a:ea typeface="Source Sans Pro"/>
                <a:cs typeface="Source Sans Pro"/>
                <a:sym typeface="Source Sans Pro"/>
              </a:defRPr>
            </a:lvl6pPr>
            <a:lvl7pPr lvl="6" algn="ctr">
              <a:spcBef>
                <a:spcPts val="0"/>
              </a:spcBef>
              <a:buSzPct val="100000"/>
              <a:buFont typeface="Source Sans Pro"/>
              <a:defRPr sz="12000">
                <a:latin typeface="Source Sans Pro"/>
                <a:ea typeface="Source Sans Pro"/>
                <a:cs typeface="Source Sans Pro"/>
                <a:sym typeface="Source Sans Pro"/>
              </a:defRPr>
            </a:lvl7pPr>
            <a:lvl8pPr lvl="7" algn="ctr">
              <a:spcBef>
                <a:spcPts val="0"/>
              </a:spcBef>
              <a:buSzPct val="100000"/>
              <a:buFont typeface="Source Sans Pro"/>
              <a:defRPr sz="12000">
                <a:latin typeface="Source Sans Pro"/>
                <a:ea typeface="Source Sans Pro"/>
                <a:cs typeface="Source Sans Pro"/>
                <a:sym typeface="Source Sans Pro"/>
              </a:defRPr>
            </a:lvl8pPr>
            <a:lvl9pPr lvl="8" algn="ctr">
              <a:spcBef>
                <a:spcPts val="0"/>
              </a:spcBef>
              <a:buSzPct val="100000"/>
              <a:buFont typeface="Source Sans Pro"/>
              <a:defRPr sz="12000">
                <a:latin typeface="Source Sans Pro"/>
                <a:ea typeface="Source Sans Pro"/>
                <a:cs typeface="Source Sans Pro"/>
                <a:sym typeface="Source Sans Pro"/>
              </a:defRPr>
            </a:lvl9pPr>
          </a:lstStyle>
          <a:p>
            <a:endParaRPr/>
          </a:p>
        </p:txBody>
      </p:sp>
      <p:sp>
        <p:nvSpPr>
          <p:cNvPr id="50" name="Shape 50"/>
          <p:cNvSpPr txBox="1">
            <a:spLocks noGrp="1"/>
          </p:cNvSpPr>
          <p:nvPr>
            <p:ph type="body" idx="1"/>
          </p:nvPr>
        </p:nvSpPr>
        <p:spPr>
          <a:xfrm>
            <a:off x="311700" y="2845181"/>
            <a:ext cx="8520599" cy="1300800"/>
          </a:xfrm>
          <a:prstGeom prst="rect">
            <a:avLst/>
          </a:prstGeom>
        </p:spPr>
        <p:txBody>
          <a:bodyPr lIns="91425" tIns="91425" rIns="91425" bIns="91425" anchor="t" anchorCtr="0"/>
          <a:lstStyle>
            <a:lvl1pPr lvl="0" algn="ctr">
              <a:spcBef>
                <a:spcPts val="0"/>
              </a:spcBef>
              <a:buClr>
                <a:schemeClr val="lt1"/>
              </a:buClr>
              <a:defRPr>
                <a:solidFill>
                  <a:schemeClr val="lt1"/>
                </a:solidFill>
              </a:defRPr>
            </a:lvl1pPr>
            <a:lvl2pPr lvl="1" algn="ctr">
              <a:spcBef>
                <a:spcPts val="0"/>
              </a:spcBef>
              <a:buClr>
                <a:schemeClr val="lt1"/>
              </a:buClr>
              <a:defRPr>
                <a:solidFill>
                  <a:schemeClr val="lt1"/>
                </a:solidFill>
              </a:defRPr>
            </a:lvl2pPr>
            <a:lvl3pPr lvl="2" algn="ctr">
              <a:spcBef>
                <a:spcPts val="0"/>
              </a:spcBef>
              <a:buClr>
                <a:schemeClr val="lt1"/>
              </a:buClr>
              <a:defRPr>
                <a:solidFill>
                  <a:schemeClr val="lt1"/>
                </a:solidFill>
              </a:defRPr>
            </a:lvl3pPr>
            <a:lvl4pPr lvl="3" algn="ctr">
              <a:spcBef>
                <a:spcPts val="0"/>
              </a:spcBef>
              <a:buClr>
                <a:schemeClr val="lt1"/>
              </a:buClr>
              <a:defRPr>
                <a:solidFill>
                  <a:schemeClr val="lt1"/>
                </a:solidFill>
              </a:defRPr>
            </a:lvl4pPr>
            <a:lvl5pPr lvl="4" algn="ctr">
              <a:spcBef>
                <a:spcPts val="0"/>
              </a:spcBef>
              <a:buClr>
                <a:schemeClr val="lt1"/>
              </a:buClr>
              <a:defRPr>
                <a:solidFill>
                  <a:schemeClr val="lt1"/>
                </a:solidFill>
              </a:defRPr>
            </a:lvl5pPr>
            <a:lvl6pPr lvl="5" algn="ctr">
              <a:spcBef>
                <a:spcPts val="0"/>
              </a:spcBef>
              <a:buClr>
                <a:schemeClr val="lt1"/>
              </a:buClr>
              <a:defRPr>
                <a:solidFill>
                  <a:schemeClr val="lt1"/>
                </a:solidFill>
              </a:defRPr>
            </a:lvl6pPr>
            <a:lvl7pPr lvl="6" algn="ctr">
              <a:spcBef>
                <a:spcPts val="0"/>
              </a:spcBef>
              <a:buClr>
                <a:schemeClr val="lt1"/>
              </a:buClr>
              <a:defRPr>
                <a:solidFill>
                  <a:schemeClr val="lt1"/>
                </a:solidFill>
              </a:defRPr>
            </a:lvl7pPr>
            <a:lvl8pPr lvl="7" algn="ctr">
              <a:spcBef>
                <a:spcPts val="0"/>
              </a:spcBef>
              <a:buClr>
                <a:schemeClr val="lt1"/>
              </a:buClr>
              <a:defRPr>
                <a:solidFill>
                  <a:schemeClr val="lt1"/>
                </a:solidFill>
              </a:defRPr>
            </a:lvl8pPr>
            <a:lvl9pPr lvl="8" algn="ctr">
              <a:spcBef>
                <a:spcPts val="0"/>
              </a:spcBef>
              <a:buClr>
                <a:schemeClr val="lt1"/>
              </a:buClr>
              <a:defRPr>
                <a:solidFill>
                  <a:schemeClr val="lt1"/>
                </a:solidFill>
              </a:defRPr>
            </a:lvl9pPr>
          </a:lstStyle>
          <a:p>
            <a:endParaRPr/>
          </a:p>
        </p:txBody>
      </p:sp>
      <p:sp>
        <p:nvSpPr>
          <p:cNvPr id="51" name="Shape 51"/>
          <p:cNvSpPr txBox="1">
            <a:spLocks noGrp="1"/>
          </p:cNvSpPr>
          <p:nvPr>
            <p:ph type="sldNum" idx="12"/>
          </p:nvPr>
        </p:nvSpPr>
        <p:spPr>
          <a:xfrm>
            <a:off x="8497999" y="4688758"/>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2"/>
        <p:cNvGrpSpPr/>
        <p:nvPr/>
      </p:nvGrpSpPr>
      <p:grpSpPr>
        <a:xfrm>
          <a:off x="0" y="0"/>
          <a:ext cx="0" cy="0"/>
          <a:chOff x="0" y="0"/>
          <a:chExt cx="0" cy="0"/>
        </a:xfrm>
      </p:grpSpPr>
      <p:sp>
        <p:nvSpPr>
          <p:cNvPr id="53" name="Shape 53"/>
          <p:cNvSpPr txBox="1">
            <a:spLocks noGrp="1"/>
          </p:cNvSpPr>
          <p:nvPr>
            <p:ph type="sldNum" idx="12"/>
          </p:nvPr>
        </p:nvSpPr>
        <p:spPr>
          <a:xfrm>
            <a:off x="8497999" y="4688758"/>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4"/>
        <p:cNvGrpSpPr/>
        <p:nvPr/>
      </p:nvGrpSpPr>
      <p:grpSpPr>
        <a:xfrm>
          <a:off x="0" y="0"/>
          <a:ext cx="0" cy="0"/>
          <a:chOff x="0" y="0"/>
          <a:chExt cx="0" cy="0"/>
        </a:xfrm>
      </p:grpSpPr>
      <p:sp>
        <p:nvSpPr>
          <p:cNvPr id="15" name="Shape 15"/>
          <p:cNvSpPr/>
          <p:nvPr/>
        </p:nvSpPr>
        <p:spPr>
          <a:xfrm>
            <a:off x="80700" y="2651100"/>
            <a:ext cx="8982599" cy="2411700"/>
          </a:xfrm>
          <a:prstGeom prst="rect">
            <a:avLst/>
          </a:prstGeom>
          <a:solidFill>
            <a:schemeClr val="accent2"/>
          </a:solidFill>
          <a:ln>
            <a:noFill/>
          </a:ln>
        </p:spPr>
        <p:txBody>
          <a:bodyPr lIns="91425" tIns="91425" rIns="91425" bIns="91425" anchor="ctr" anchorCtr="0">
            <a:noAutofit/>
          </a:bodyPr>
          <a:lstStyle/>
          <a:p>
            <a:pPr lvl="0">
              <a:spcBef>
                <a:spcPts val="0"/>
              </a:spcBef>
              <a:buNone/>
            </a:pPr>
            <a:endParaRPr/>
          </a:p>
        </p:txBody>
      </p:sp>
      <p:sp>
        <p:nvSpPr>
          <p:cNvPr id="16" name="Shape 16"/>
          <p:cNvSpPr txBox="1">
            <a:spLocks noGrp="1"/>
          </p:cNvSpPr>
          <p:nvPr>
            <p:ph type="title"/>
          </p:nvPr>
        </p:nvSpPr>
        <p:spPr>
          <a:xfrm>
            <a:off x="485875" y="1714500"/>
            <a:ext cx="8183700" cy="785700"/>
          </a:xfrm>
          <a:prstGeom prst="rect">
            <a:avLst/>
          </a:prstGeom>
        </p:spPr>
        <p:txBody>
          <a:bodyPr lIns="91425" tIns="91425" rIns="91425" bIns="91425" anchor="b" anchorCtr="0"/>
          <a:lstStyle>
            <a:lvl1pPr lvl="0">
              <a:spcBef>
                <a:spcPts val="0"/>
              </a:spcBef>
              <a:buSzPct val="100000"/>
              <a:defRPr sz="3600"/>
            </a:lvl1pPr>
            <a:lvl2pPr lvl="1">
              <a:spcBef>
                <a:spcPts val="0"/>
              </a:spcBef>
              <a:buSzPct val="100000"/>
              <a:defRPr sz="3600"/>
            </a:lvl2pPr>
            <a:lvl3pPr lvl="2">
              <a:spcBef>
                <a:spcPts val="0"/>
              </a:spcBef>
              <a:buSzPct val="100000"/>
              <a:defRPr sz="3600"/>
            </a:lvl3pPr>
            <a:lvl4pPr lvl="3">
              <a:spcBef>
                <a:spcPts val="0"/>
              </a:spcBef>
              <a:buSzPct val="100000"/>
              <a:defRPr sz="3600"/>
            </a:lvl4pPr>
            <a:lvl5pPr lvl="4">
              <a:spcBef>
                <a:spcPts val="0"/>
              </a:spcBef>
              <a:buSzPct val="100000"/>
              <a:defRPr sz="3600"/>
            </a:lvl5pPr>
            <a:lvl6pPr lvl="5">
              <a:spcBef>
                <a:spcPts val="0"/>
              </a:spcBef>
              <a:buSzPct val="100000"/>
              <a:defRPr sz="3600"/>
            </a:lvl6pPr>
            <a:lvl7pPr lvl="6">
              <a:spcBef>
                <a:spcPts val="0"/>
              </a:spcBef>
              <a:buSzPct val="100000"/>
              <a:defRPr sz="3600"/>
            </a:lvl7pPr>
            <a:lvl8pPr lvl="7">
              <a:spcBef>
                <a:spcPts val="0"/>
              </a:spcBef>
              <a:buSzPct val="100000"/>
              <a:defRPr sz="3600"/>
            </a:lvl8pPr>
            <a:lvl9pPr lvl="8">
              <a:spcBef>
                <a:spcPts val="0"/>
              </a:spcBef>
              <a:buSzPct val="100000"/>
              <a:defRPr sz="3600"/>
            </a:lvl9pPr>
          </a:lstStyle>
          <a:p>
            <a:endParaRPr/>
          </a:p>
        </p:txBody>
      </p:sp>
      <p:sp>
        <p:nvSpPr>
          <p:cNvPr id="17" name="Shape 17"/>
          <p:cNvSpPr txBox="1">
            <a:spLocks noGrp="1"/>
          </p:cNvSpPr>
          <p:nvPr>
            <p:ph type="sldNum" idx="12"/>
          </p:nvPr>
        </p:nvSpPr>
        <p:spPr>
          <a:xfrm>
            <a:off x="8497999" y="4688758"/>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8"/>
        <p:cNvGrpSpPr/>
        <p:nvPr/>
      </p:nvGrpSpPr>
      <p:grpSpPr>
        <a:xfrm>
          <a:off x="0" y="0"/>
          <a:ext cx="0" cy="0"/>
          <a:chOff x="0" y="0"/>
          <a:chExt cx="0" cy="0"/>
        </a:xfrm>
      </p:grpSpPr>
      <p:sp>
        <p:nvSpPr>
          <p:cNvPr id="19" name="Shape 19"/>
          <p:cNvSpPr txBox="1">
            <a:spLocks noGrp="1"/>
          </p:cNvSpPr>
          <p:nvPr>
            <p:ph type="title"/>
          </p:nvPr>
        </p:nvSpPr>
        <p:spPr>
          <a:xfrm>
            <a:off x="311700" y="445025"/>
            <a:ext cx="8520599" cy="623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0" name="Shape 20"/>
          <p:cNvSpPr txBox="1">
            <a:spLocks noGrp="1"/>
          </p:cNvSpPr>
          <p:nvPr>
            <p:ph type="body" idx="1"/>
          </p:nvPr>
        </p:nvSpPr>
        <p:spPr>
          <a:xfrm>
            <a:off x="311700" y="1152475"/>
            <a:ext cx="8520599" cy="3416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1" name="Shape 21"/>
          <p:cNvSpPr txBox="1">
            <a:spLocks noGrp="1"/>
          </p:cNvSpPr>
          <p:nvPr>
            <p:ph type="sldNum" idx="12"/>
          </p:nvPr>
        </p:nvSpPr>
        <p:spPr>
          <a:xfrm>
            <a:off x="8497999" y="4688758"/>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311700" y="445025"/>
            <a:ext cx="8520599" cy="623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4" name="Shape 24"/>
          <p:cNvSpPr txBox="1">
            <a:spLocks noGrp="1"/>
          </p:cNvSpPr>
          <p:nvPr>
            <p:ph type="body" idx="1"/>
          </p:nvPr>
        </p:nvSpPr>
        <p:spPr>
          <a:xfrm>
            <a:off x="311700" y="1152475"/>
            <a:ext cx="3999899"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5" name="Shape 25"/>
          <p:cNvSpPr txBox="1">
            <a:spLocks noGrp="1"/>
          </p:cNvSpPr>
          <p:nvPr>
            <p:ph type="body" idx="2"/>
          </p:nvPr>
        </p:nvSpPr>
        <p:spPr>
          <a:xfrm>
            <a:off x="4832400" y="1152475"/>
            <a:ext cx="3999899"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6" name="Shape 26"/>
          <p:cNvSpPr txBox="1">
            <a:spLocks noGrp="1"/>
          </p:cNvSpPr>
          <p:nvPr>
            <p:ph type="sldNum" idx="12"/>
          </p:nvPr>
        </p:nvSpPr>
        <p:spPr>
          <a:xfrm>
            <a:off x="8497999" y="4688758"/>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311700" y="445025"/>
            <a:ext cx="8520599" cy="623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9" name="Shape 29"/>
          <p:cNvSpPr txBox="1">
            <a:spLocks noGrp="1"/>
          </p:cNvSpPr>
          <p:nvPr>
            <p:ph type="sldNum" idx="12"/>
          </p:nvPr>
        </p:nvSpPr>
        <p:spPr>
          <a:xfrm>
            <a:off x="8497999" y="4688758"/>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311700" y="555600"/>
            <a:ext cx="2807999" cy="755699"/>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2" name="Shape 32"/>
          <p:cNvSpPr txBox="1">
            <a:spLocks noGrp="1"/>
          </p:cNvSpPr>
          <p:nvPr>
            <p:ph type="body" idx="1"/>
          </p:nvPr>
        </p:nvSpPr>
        <p:spPr>
          <a:xfrm>
            <a:off x="311700" y="1389600"/>
            <a:ext cx="2807999"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3" name="Shape 33"/>
          <p:cNvSpPr txBox="1">
            <a:spLocks noGrp="1"/>
          </p:cNvSpPr>
          <p:nvPr>
            <p:ph type="sldNum" idx="12"/>
          </p:nvPr>
        </p:nvSpPr>
        <p:spPr>
          <a:xfrm>
            <a:off x="8497999" y="4688758"/>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accent2"/>
        </a:solidFill>
        <a:effectLst/>
      </p:bgPr>
    </p:bg>
    <p:spTree>
      <p:nvGrpSpPr>
        <p:cNvPr id="1" name="Shape 34"/>
        <p:cNvGrpSpPr/>
        <p:nvPr/>
      </p:nvGrpSpPr>
      <p:grpSpPr>
        <a:xfrm>
          <a:off x="0" y="0"/>
          <a:ext cx="0" cy="0"/>
          <a:chOff x="0" y="0"/>
          <a:chExt cx="0" cy="0"/>
        </a:xfrm>
      </p:grpSpPr>
      <p:sp>
        <p:nvSpPr>
          <p:cNvPr id="35" name="Shape 35"/>
          <p:cNvSpPr txBox="1">
            <a:spLocks noGrp="1"/>
          </p:cNvSpPr>
          <p:nvPr>
            <p:ph type="title"/>
          </p:nvPr>
        </p:nvSpPr>
        <p:spPr>
          <a:xfrm>
            <a:off x="490250" y="526350"/>
            <a:ext cx="5604000" cy="4090800"/>
          </a:xfrm>
          <a:prstGeom prst="rect">
            <a:avLst/>
          </a:prstGeom>
        </p:spPr>
        <p:txBody>
          <a:bodyPr lIns="91425" tIns="91425" rIns="91425" bIns="91425" anchor="ctr" anchorCtr="0"/>
          <a:lstStyle>
            <a:lvl1pPr lvl="0">
              <a:spcBef>
                <a:spcPts val="0"/>
              </a:spcBef>
              <a:buClr>
                <a:schemeClr val="lt1"/>
              </a:buClr>
              <a:buSzPct val="100000"/>
              <a:defRPr sz="4800">
                <a:solidFill>
                  <a:schemeClr val="lt1"/>
                </a:solidFill>
              </a:defRPr>
            </a:lvl1pPr>
            <a:lvl2pPr lvl="1">
              <a:spcBef>
                <a:spcPts val="0"/>
              </a:spcBef>
              <a:buClr>
                <a:schemeClr val="lt1"/>
              </a:buClr>
              <a:buSzPct val="100000"/>
              <a:defRPr sz="4800">
                <a:solidFill>
                  <a:schemeClr val="lt1"/>
                </a:solidFill>
              </a:defRPr>
            </a:lvl2pPr>
            <a:lvl3pPr lvl="2">
              <a:spcBef>
                <a:spcPts val="0"/>
              </a:spcBef>
              <a:buClr>
                <a:schemeClr val="lt1"/>
              </a:buClr>
              <a:buSzPct val="100000"/>
              <a:defRPr sz="4800">
                <a:solidFill>
                  <a:schemeClr val="lt1"/>
                </a:solidFill>
              </a:defRPr>
            </a:lvl3pPr>
            <a:lvl4pPr lvl="3">
              <a:spcBef>
                <a:spcPts val="0"/>
              </a:spcBef>
              <a:buClr>
                <a:schemeClr val="lt1"/>
              </a:buClr>
              <a:buSzPct val="100000"/>
              <a:defRPr sz="4800">
                <a:solidFill>
                  <a:schemeClr val="lt1"/>
                </a:solidFill>
              </a:defRPr>
            </a:lvl4pPr>
            <a:lvl5pPr lvl="4">
              <a:spcBef>
                <a:spcPts val="0"/>
              </a:spcBef>
              <a:buClr>
                <a:schemeClr val="lt1"/>
              </a:buClr>
              <a:buSzPct val="100000"/>
              <a:defRPr sz="4800">
                <a:solidFill>
                  <a:schemeClr val="lt1"/>
                </a:solidFill>
              </a:defRPr>
            </a:lvl5pPr>
            <a:lvl6pPr lvl="5">
              <a:spcBef>
                <a:spcPts val="0"/>
              </a:spcBef>
              <a:buClr>
                <a:schemeClr val="lt1"/>
              </a:buClr>
              <a:buSzPct val="100000"/>
              <a:defRPr sz="4800">
                <a:solidFill>
                  <a:schemeClr val="lt1"/>
                </a:solidFill>
              </a:defRPr>
            </a:lvl6pPr>
            <a:lvl7pPr lvl="6">
              <a:spcBef>
                <a:spcPts val="0"/>
              </a:spcBef>
              <a:buClr>
                <a:schemeClr val="lt1"/>
              </a:buClr>
              <a:buSzPct val="100000"/>
              <a:defRPr sz="4800">
                <a:solidFill>
                  <a:schemeClr val="lt1"/>
                </a:solidFill>
              </a:defRPr>
            </a:lvl7pPr>
            <a:lvl8pPr lvl="7">
              <a:spcBef>
                <a:spcPts val="0"/>
              </a:spcBef>
              <a:buClr>
                <a:schemeClr val="lt1"/>
              </a:buClr>
              <a:buSzPct val="100000"/>
              <a:defRPr sz="4800">
                <a:solidFill>
                  <a:schemeClr val="lt1"/>
                </a:solidFill>
              </a:defRPr>
            </a:lvl8pPr>
            <a:lvl9pPr lvl="8">
              <a:spcBef>
                <a:spcPts val="0"/>
              </a:spcBef>
              <a:buClr>
                <a:schemeClr val="lt1"/>
              </a:buClr>
              <a:buSzPct val="100000"/>
              <a:defRPr sz="4800">
                <a:solidFill>
                  <a:schemeClr val="lt1"/>
                </a:solidFill>
              </a:defRPr>
            </a:lvl9pPr>
          </a:lstStyle>
          <a:p>
            <a:endParaRPr/>
          </a:p>
        </p:txBody>
      </p:sp>
      <p:sp>
        <p:nvSpPr>
          <p:cNvPr id="36" name="Shape 36"/>
          <p:cNvSpPr txBox="1">
            <a:spLocks noGrp="1"/>
          </p:cNvSpPr>
          <p:nvPr>
            <p:ph type="sldNum" idx="12"/>
          </p:nvPr>
        </p:nvSpPr>
        <p:spPr>
          <a:xfrm>
            <a:off x="8497999" y="4688758"/>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7"/>
        <p:cNvGrpSpPr/>
        <p:nvPr/>
      </p:nvGrpSpPr>
      <p:grpSpPr>
        <a:xfrm>
          <a:off x="0" y="0"/>
          <a:ext cx="0" cy="0"/>
          <a:chOff x="0" y="0"/>
          <a:chExt cx="0" cy="0"/>
        </a:xfrm>
      </p:grpSpPr>
      <p:sp>
        <p:nvSpPr>
          <p:cNvPr id="38" name="Shape 38"/>
          <p:cNvSpPr/>
          <p:nvPr/>
        </p:nvSpPr>
        <p:spPr>
          <a:xfrm>
            <a:off x="4636800" y="80700"/>
            <a:ext cx="4426499" cy="4982099"/>
          </a:xfrm>
          <a:prstGeom prst="rect">
            <a:avLst/>
          </a:prstGeom>
          <a:solidFill>
            <a:schemeClr val="accent2"/>
          </a:solidFill>
          <a:ln>
            <a:noFill/>
          </a:ln>
        </p:spPr>
        <p:txBody>
          <a:bodyPr lIns="91425" tIns="91425" rIns="91425" bIns="91425" anchor="ctr" anchorCtr="0">
            <a:noAutofit/>
          </a:bodyPr>
          <a:lstStyle/>
          <a:p>
            <a:pPr lvl="0">
              <a:spcBef>
                <a:spcPts val="0"/>
              </a:spcBef>
              <a:buNone/>
            </a:pPr>
            <a:endParaRPr/>
          </a:p>
        </p:txBody>
      </p:sp>
      <p:cxnSp>
        <p:nvCxnSpPr>
          <p:cNvPr id="39" name="Shape 39"/>
          <p:cNvCxnSpPr/>
          <p:nvPr/>
        </p:nvCxnSpPr>
        <p:spPr>
          <a:xfrm>
            <a:off x="5029675" y="4495500"/>
            <a:ext cx="468300" cy="0"/>
          </a:xfrm>
          <a:prstGeom prst="straightConnector1">
            <a:avLst/>
          </a:prstGeom>
          <a:noFill/>
          <a:ln w="19050" cap="flat" cmpd="sng">
            <a:solidFill>
              <a:schemeClr val="lt1"/>
            </a:solidFill>
            <a:prstDash val="solid"/>
            <a:round/>
            <a:headEnd type="none" w="med" len="med"/>
            <a:tailEnd type="none" w="med" len="med"/>
          </a:ln>
        </p:spPr>
      </p:cxnSp>
      <p:sp>
        <p:nvSpPr>
          <p:cNvPr id="40" name="Shape 40"/>
          <p:cNvSpPr txBox="1">
            <a:spLocks noGrp="1"/>
          </p:cNvSpPr>
          <p:nvPr>
            <p:ph type="title"/>
          </p:nvPr>
        </p:nvSpPr>
        <p:spPr>
          <a:xfrm>
            <a:off x="265500" y="1181700"/>
            <a:ext cx="4045199" cy="1533600"/>
          </a:xfrm>
          <a:prstGeom prst="rect">
            <a:avLst/>
          </a:prstGeom>
        </p:spPr>
        <p:txBody>
          <a:bodyPr lIns="91425" tIns="91425" rIns="91425" bIns="91425" anchor="b" anchorCtr="0"/>
          <a:lstStyle>
            <a:lvl1pPr lvl="0" algn="ctr">
              <a:spcBef>
                <a:spcPts val="0"/>
              </a:spcBef>
              <a:buSzPct val="100000"/>
              <a:defRPr sz="3800"/>
            </a:lvl1pPr>
            <a:lvl2pPr lvl="1" algn="ctr">
              <a:spcBef>
                <a:spcPts val="0"/>
              </a:spcBef>
              <a:buSzPct val="100000"/>
              <a:defRPr sz="3800"/>
            </a:lvl2pPr>
            <a:lvl3pPr lvl="2" algn="ctr">
              <a:spcBef>
                <a:spcPts val="0"/>
              </a:spcBef>
              <a:buSzPct val="100000"/>
              <a:defRPr sz="3800"/>
            </a:lvl3pPr>
            <a:lvl4pPr lvl="3" algn="ctr">
              <a:spcBef>
                <a:spcPts val="0"/>
              </a:spcBef>
              <a:buSzPct val="100000"/>
              <a:defRPr sz="3800"/>
            </a:lvl4pPr>
            <a:lvl5pPr lvl="4" algn="ctr">
              <a:spcBef>
                <a:spcPts val="0"/>
              </a:spcBef>
              <a:buSzPct val="100000"/>
              <a:defRPr sz="3800"/>
            </a:lvl5pPr>
            <a:lvl6pPr lvl="5" algn="ctr">
              <a:spcBef>
                <a:spcPts val="0"/>
              </a:spcBef>
              <a:buSzPct val="100000"/>
              <a:defRPr sz="3800"/>
            </a:lvl6pPr>
            <a:lvl7pPr lvl="6" algn="ctr">
              <a:spcBef>
                <a:spcPts val="0"/>
              </a:spcBef>
              <a:buSzPct val="100000"/>
              <a:defRPr sz="3800"/>
            </a:lvl7pPr>
            <a:lvl8pPr lvl="7" algn="ctr">
              <a:spcBef>
                <a:spcPts val="0"/>
              </a:spcBef>
              <a:buSzPct val="100000"/>
              <a:defRPr sz="3800"/>
            </a:lvl8pPr>
            <a:lvl9pPr lvl="8" algn="ctr">
              <a:spcBef>
                <a:spcPts val="0"/>
              </a:spcBef>
              <a:buSzPct val="100000"/>
              <a:defRPr sz="3800"/>
            </a:lvl9pPr>
          </a:lstStyle>
          <a:p>
            <a:endParaRPr/>
          </a:p>
        </p:txBody>
      </p:sp>
      <p:sp>
        <p:nvSpPr>
          <p:cNvPr id="41" name="Shape 41"/>
          <p:cNvSpPr txBox="1">
            <a:spLocks noGrp="1"/>
          </p:cNvSpPr>
          <p:nvPr>
            <p:ph type="subTitle" idx="1"/>
          </p:nvPr>
        </p:nvSpPr>
        <p:spPr>
          <a:xfrm>
            <a:off x="265500" y="2769000"/>
            <a:ext cx="4045199" cy="13455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42" name="Shape 42"/>
          <p:cNvSpPr txBox="1">
            <a:spLocks noGrp="1"/>
          </p:cNvSpPr>
          <p:nvPr>
            <p:ph type="body" idx="2"/>
          </p:nvPr>
        </p:nvSpPr>
        <p:spPr>
          <a:xfrm>
            <a:off x="4939500" y="724200"/>
            <a:ext cx="3837000" cy="3695099"/>
          </a:xfrm>
          <a:prstGeom prst="rect">
            <a:avLst/>
          </a:prstGeom>
        </p:spPr>
        <p:txBody>
          <a:bodyPr lIns="91425" tIns="91425" rIns="91425" bIns="91425" anchor="ctr" anchorCtr="0"/>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a:endParaRPr/>
          </a:p>
        </p:txBody>
      </p:sp>
      <p:sp>
        <p:nvSpPr>
          <p:cNvPr id="43" name="Shape 43"/>
          <p:cNvSpPr txBox="1">
            <a:spLocks noGrp="1"/>
          </p:cNvSpPr>
          <p:nvPr>
            <p:ph type="sldNum" idx="12"/>
          </p:nvPr>
        </p:nvSpPr>
        <p:spPr>
          <a:xfrm>
            <a:off x="8497999" y="4688758"/>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4"/>
        <p:cNvGrpSpPr/>
        <p:nvPr/>
      </p:nvGrpSpPr>
      <p:grpSpPr>
        <a:xfrm>
          <a:off x="0" y="0"/>
          <a:ext cx="0" cy="0"/>
          <a:chOff x="0" y="0"/>
          <a:chExt cx="0" cy="0"/>
        </a:xfrm>
      </p:grpSpPr>
      <p:sp>
        <p:nvSpPr>
          <p:cNvPr id="45" name="Shape 45"/>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SzPct val="100000"/>
              <a:buNone/>
              <a:defRPr sz="2100"/>
            </a:lvl1pPr>
          </a:lstStyle>
          <a:p>
            <a:endParaRPr/>
          </a:p>
        </p:txBody>
      </p:sp>
      <p:sp>
        <p:nvSpPr>
          <p:cNvPr id="46" name="Shape 46"/>
          <p:cNvSpPr txBox="1">
            <a:spLocks noGrp="1"/>
          </p:cNvSpPr>
          <p:nvPr>
            <p:ph type="sldNum" idx="12"/>
          </p:nvPr>
        </p:nvSpPr>
        <p:spPr>
          <a:xfrm>
            <a:off x="8497999" y="4688758"/>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599" cy="623400"/>
          </a:xfrm>
          <a:prstGeom prst="rect">
            <a:avLst/>
          </a:prstGeom>
          <a:noFill/>
          <a:ln>
            <a:noFill/>
          </a:ln>
        </p:spPr>
        <p:txBody>
          <a:bodyPr lIns="91425" tIns="91425" rIns="91425" bIns="91425" anchor="t" anchorCtr="0"/>
          <a:lstStyle>
            <a:lvl1pPr lvl="0">
              <a:spcBef>
                <a:spcPts val="0"/>
              </a:spcBef>
              <a:buClr>
                <a:schemeClr val="dk2"/>
              </a:buClr>
              <a:buSzPct val="100000"/>
              <a:buFont typeface="Raleway"/>
              <a:buNone/>
              <a:defRPr sz="3000" b="1">
                <a:solidFill>
                  <a:schemeClr val="dk2"/>
                </a:solidFill>
                <a:latin typeface="Raleway"/>
                <a:ea typeface="Raleway"/>
                <a:cs typeface="Raleway"/>
                <a:sym typeface="Raleway"/>
              </a:defRPr>
            </a:lvl1pPr>
            <a:lvl2pPr lvl="1">
              <a:spcBef>
                <a:spcPts val="0"/>
              </a:spcBef>
              <a:buClr>
                <a:schemeClr val="dk2"/>
              </a:buClr>
              <a:buSzPct val="100000"/>
              <a:buFont typeface="Raleway"/>
              <a:buNone/>
              <a:defRPr sz="3000" b="1">
                <a:solidFill>
                  <a:schemeClr val="dk2"/>
                </a:solidFill>
                <a:latin typeface="Raleway"/>
                <a:ea typeface="Raleway"/>
                <a:cs typeface="Raleway"/>
                <a:sym typeface="Raleway"/>
              </a:defRPr>
            </a:lvl2pPr>
            <a:lvl3pPr lvl="2">
              <a:spcBef>
                <a:spcPts val="0"/>
              </a:spcBef>
              <a:buClr>
                <a:schemeClr val="dk2"/>
              </a:buClr>
              <a:buSzPct val="100000"/>
              <a:buFont typeface="Raleway"/>
              <a:buNone/>
              <a:defRPr sz="3000" b="1">
                <a:solidFill>
                  <a:schemeClr val="dk2"/>
                </a:solidFill>
                <a:latin typeface="Raleway"/>
                <a:ea typeface="Raleway"/>
                <a:cs typeface="Raleway"/>
                <a:sym typeface="Raleway"/>
              </a:defRPr>
            </a:lvl3pPr>
            <a:lvl4pPr lvl="3">
              <a:spcBef>
                <a:spcPts val="0"/>
              </a:spcBef>
              <a:buClr>
                <a:schemeClr val="dk2"/>
              </a:buClr>
              <a:buSzPct val="100000"/>
              <a:buFont typeface="Raleway"/>
              <a:buNone/>
              <a:defRPr sz="3000" b="1">
                <a:solidFill>
                  <a:schemeClr val="dk2"/>
                </a:solidFill>
                <a:latin typeface="Raleway"/>
                <a:ea typeface="Raleway"/>
                <a:cs typeface="Raleway"/>
                <a:sym typeface="Raleway"/>
              </a:defRPr>
            </a:lvl4pPr>
            <a:lvl5pPr lvl="4">
              <a:spcBef>
                <a:spcPts val="0"/>
              </a:spcBef>
              <a:buClr>
                <a:schemeClr val="dk2"/>
              </a:buClr>
              <a:buSzPct val="100000"/>
              <a:buFont typeface="Raleway"/>
              <a:buNone/>
              <a:defRPr sz="3000" b="1">
                <a:solidFill>
                  <a:schemeClr val="dk2"/>
                </a:solidFill>
                <a:latin typeface="Raleway"/>
                <a:ea typeface="Raleway"/>
                <a:cs typeface="Raleway"/>
                <a:sym typeface="Raleway"/>
              </a:defRPr>
            </a:lvl5pPr>
            <a:lvl6pPr lvl="5">
              <a:spcBef>
                <a:spcPts val="0"/>
              </a:spcBef>
              <a:buClr>
                <a:schemeClr val="dk2"/>
              </a:buClr>
              <a:buSzPct val="100000"/>
              <a:buFont typeface="Raleway"/>
              <a:buNone/>
              <a:defRPr sz="3000" b="1">
                <a:solidFill>
                  <a:schemeClr val="dk2"/>
                </a:solidFill>
                <a:latin typeface="Raleway"/>
                <a:ea typeface="Raleway"/>
                <a:cs typeface="Raleway"/>
                <a:sym typeface="Raleway"/>
              </a:defRPr>
            </a:lvl6pPr>
            <a:lvl7pPr lvl="6">
              <a:spcBef>
                <a:spcPts val="0"/>
              </a:spcBef>
              <a:buClr>
                <a:schemeClr val="dk2"/>
              </a:buClr>
              <a:buSzPct val="100000"/>
              <a:buFont typeface="Raleway"/>
              <a:buNone/>
              <a:defRPr sz="3000" b="1">
                <a:solidFill>
                  <a:schemeClr val="dk2"/>
                </a:solidFill>
                <a:latin typeface="Raleway"/>
                <a:ea typeface="Raleway"/>
                <a:cs typeface="Raleway"/>
                <a:sym typeface="Raleway"/>
              </a:defRPr>
            </a:lvl7pPr>
            <a:lvl8pPr lvl="7">
              <a:spcBef>
                <a:spcPts val="0"/>
              </a:spcBef>
              <a:buClr>
                <a:schemeClr val="dk2"/>
              </a:buClr>
              <a:buSzPct val="100000"/>
              <a:buFont typeface="Raleway"/>
              <a:buNone/>
              <a:defRPr sz="3000" b="1">
                <a:solidFill>
                  <a:schemeClr val="dk2"/>
                </a:solidFill>
                <a:latin typeface="Raleway"/>
                <a:ea typeface="Raleway"/>
                <a:cs typeface="Raleway"/>
                <a:sym typeface="Raleway"/>
              </a:defRPr>
            </a:lvl8pPr>
            <a:lvl9pPr lvl="8">
              <a:spcBef>
                <a:spcPts val="0"/>
              </a:spcBef>
              <a:buClr>
                <a:schemeClr val="dk2"/>
              </a:buClr>
              <a:buSzPct val="100000"/>
              <a:buFont typeface="Raleway"/>
              <a:buNone/>
              <a:defRPr sz="3000" b="1">
                <a:solidFill>
                  <a:schemeClr val="dk2"/>
                </a:solidFill>
                <a:latin typeface="Raleway"/>
                <a:ea typeface="Raleway"/>
                <a:cs typeface="Raleway"/>
                <a:sym typeface="Raleway"/>
              </a:defRPr>
            </a:lvl9pPr>
          </a:lstStyle>
          <a:p>
            <a:endParaRPr/>
          </a:p>
        </p:txBody>
      </p:sp>
      <p:sp>
        <p:nvSpPr>
          <p:cNvPr id="7" name="Shape 7"/>
          <p:cNvSpPr txBox="1">
            <a:spLocks noGrp="1"/>
          </p:cNvSpPr>
          <p:nvPr>
            <p:ph type="body" idx="1"/>
          </p:nvPr>
        </p:nvSpPr>
        <p:spPr>
          <a:xfrm>
            <a:off x="311700" y="1152475"/>
            <a:ext cx="8520599"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lt2"/>
              </a:buClr>
              <a:buSzPct val="100000"/>
              <a:buFont typeface="Source Sans Pro"/>
              <a:defRPr sz="1800">
                <a:solidFill>
                  <a:schemeClr val="lt2"/>
                </a:solidFill>
                <a:latin typeface="Source Sans Pro"/>
                <a:ea typeface="Source Sans Pro"/>
                <a:cs typeface="Source Sans Pro"/>
                <a:sym typeface="Source Sans Pro"/>
              </a:defRPr>
            </a:lvl1pPr>
            <a:lvl2pPr lvl="1">
              <a:lnSpc>
                <a:spcPct val="115000"/>
              </a:lnSpc>
              <a:spcBef>
                <a:spcPts val="0"/>
              </a:spcBef>
              <a:spcAft>
                <a:spcPts val="1600"/>
              </a:spcAft>
              <a:buClr>
                <a:schemeClr val="lt2"/>
              </a:buClr>
              <a:buFont typeface="Source Sans Pro"/>
              <a:defRPr>
                <a:solidFill>
                  <a:schemeClr val="lt2"/>
                </a:solidFill>
                <a:latin typeface="Source Sans Pro"/>
                <a:ea typeface="Source Sans Pro"/>
                <a:cs typeface="Source Sans Pro"/>
                <a:sym typeface="Source Sans Pro"/>
              </a:defRPr>
            </a:lvl2pPr>
            <a:lvl3pPr lvl="2">
              <a:lnSpc>
                <a:spcPct val="115000"/>
              </a:lnSpc>
              <a:spcBef>
                <a:spcPts val="0"/>
              </a:spcBef>
              <a:spcAft>
                <a:spcPts val="1600"/>
              </a:spcAft>
              <a:buClr>
                <a:schemeClr val="lt2"/>
              </a:buClr>
              <a:buFont typeface="Source Sans Pro"/>
              <a:defRPr>
                <a:solidFill>
                  <a:schemeClr val="lt2"/>
                </a:solidFill>
                <a:latin typeface="Source Sans Pro"/>
                <a:ea typeface="Source Sans Pro"/>
                <a:cs typeface="Source Sans Pro"/>
                <a:sym typeface="Source Sans Pro"/>
              </a:defRPr>
            </a:lvl3pPr>
            <a:lvl4pPr lvl="3">
              <a:lnSpc>
                <a:spcPct val="115000"/>
              </a:lnSpc>
              <a:spcBef>
                <a:spcPts val="0"/>
              </a:spcBef>
              <a:spcAft>
                <a:spcPts val="1600"/>
              </a:spcAft>
              <a:buClr>
                <a:schemeClr val="lt2"/>
              </a:buClr>
              <a:buFont typeface="Source Sans Pro"/>
              <a:defRPr>
                <a:solidFill>
                  <a:schemeClr val="lt2"/>
                </a:solidFill>
                <a:latin typeface="Source Sans Pro"/>
                <a:ea typeface="Source Sans Pro"/>
                <a:cs typeface="Source Sans Pro"/>
                <a:sym typeface="Source Sans Pro"/>
              </a:defRPr>
            </a:lvl4pPr>
            <a:lvl5pPr lvl="4">
              <a:lnSpc>
                <a:spcPct val="115000"/>
              </a:lnSpc>
              <a:spcBef>
                <a:spcPts val="0"/>
              </a:spcBef>
              <a:spcAft>
                <a:spcPts val="1600"/>
              </a:spcAft>
              <a:buClr>
                <a:schemeClr val="lt2"/>
              </a:buClr>
              <a:buFont typeface="Source Sans Pro"/>
              <a:defRPr>
                <a:solidFill>
                  <a:schemeClr val="lt2"/>
                </a:solidFill>
                <a:latin typeface="Source Sans Pro"/>
                <a:ea typeface="Source Sans Pro"/>
                <a:cs typeface="Source Sans Pro"/>
                <a:sym typeface="Source Sans Pro"/>
              </a:defRPr>
            </a:lvl5pPr>
            <a:lvl6pPr lvl="5">
              <a:lnSpc>
                <a:spcPct val="115000"/>
              </a:lnSpc>
              <a:spcBef>
                <a:spcPts val="0"/>
              </a:spcBef>
              <a:spcAft>
                <a:spcPts val="1600"/>
              </a:spcAft>
              <a:buClr>
                <a:schemeClr val="lt2"/>
              </a:buClr>
              <a:buFont typeface="Source Sans Pro"/>
              <a:defRPr>
                <a:solidFill>
                  <a:schemeClr val="lt2"/>
                </a:solidFill>
                <a:latin typeface="Source Sans Pro"/>
                <a:ea typeface="Source Sans Pro"/>
                <a:cs typeface="Source Sans Pro"/>
                <a:sym typeface="Source Sans Pro"/>
              </a:defRPr>
            </a:lvl6pPr>
            <a:lvl7pPr lvl="6">
              <a:lnSpc>
                <a:spcPct val="115000"/>
              </a:lnSpc>
              <a:spcBef>
                <a:spcPts val="0"/>
              </a:spcBef>
              <a:spcAft>
                <a:spcPts val="1600"/>
              </a:spcAft>
              <a:buClr>
                <a:schemeClr val="lt2"/>
              </a:buClr>
              <a:buFont typeface="Source Sans Pro"/>
              <a:defRPr>
                <a:solidFill>
                  <a:schemeClr val="lt2"/>
                </a:solidFill>
                <a:latin typeface="Source Sans Pro"/>
                <a:ea typeface="Source Sans Pro"/>
                <a:cs typeface="Source Sans Pro"/>
                <a:sym typeface="Source Sans Pro"/>
              </a:defRPr>
            </a:lvl7pPr>
            <a:lvl8pPr lvl="7">
              <a:lnSpc>
                <a:spcPct val="115000"/>
              </a:lnSpc>
              <a:spcBef>
                <a:spcPts val="0"/>
              </a:spcBef>
              <a:spcAft>
                <a:spcPts val="1600"/>
              </a:spcAft>
              <a:buClr>
                <a:schemeClr val="lt2"/>
              </a:buClr>
              <a:buFont typeface="Source Sans Pro"/>
              <a:defRPr>
                <a:solidFill>
                  <a:schemeClr val="lt2"/>
                </a:solidFill>
                <a:latin typeface="Source Sans Pro"/>
                <a:ea typeface="Source Sans Pro"/>
                <a:cs typeface="Source Sans Pro"/>
                <a:sym typeface="Source Sans Pro"/>
              </a:defRPr>
            </a:lvl8pPr>
            <a:lvl9pPr lvl="8">
              <a:lnSpc>
                <a:spcPct val="115000"/>
              </a:lnSpc>
              <a:spcBef>
                <a:spcPts val="0"/>
              </a:spcBef>
              <a:spcAft>
                <a:spcPts val="1600"/>
              </a:spcAft>
              <a:buClr>
                <a:schemeClr val="lt2"/>
              </a:buClr>
              <a:buFont typeface="Source Sans Pro"/>
              <a:defRPr>
                <a:solidFill>
                  <a:schemeClr val="lt2"/>
                </a:solidFill>
                <a:latin typeface="Source Sans Pro"/>
                <a:ea typeface="Source Sans Pro"/>
                <a:cs typeface="Source Sans Pro"/>
                <a:sym typeface="Source Sans Pro"/>
              </a:defRPr>
            </a:lvl9pPr>
          </a:lstStyle>
          <a:p>
            <a:endParaRPr/>
          </a:p>
        </p:txBody>
      </p:sp>
      <p:sp>
        <p:nvSpPr>
          <p:cNvPr id="8" name="Shape 8"/>
          <p:cNvSpPr txBox="1">
            <a:spLocks noGrp="1"/>
          </p:cNvSpPr>
          <p:nvPr>
            <p:ph type="sldNum" idx="12"/>
          </p:nvPr>
        </p:nvSpPr>
        <p:spPr>
          <a:xfrm>
            <a:off x="8497999" y="4688758"/>
            <a:ext cx="548699"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lt2"/>
                </a:solidFill>
                <a:latin typeface="Source Sans Pro"/>
                <a:ea typeface="Source Sans Pro"/>
                <a:cs typeface="Source Sans Pro"/>
                <a:sym typeface="Source Sans Pro"/>
              </a:rPr>
              <a:t>‹#›</a:t>
            </a:fld>
            <a:endParaRPr lang="en" sz="1000">
              <a:solidFill>
                <a:schemeClr val="lt2"/>
              </a:solidFill>
              <a:latin typeface="Source Sans Pro"/>
              <a:ea typeface="Source Sans Pro"/>
              <a:cs typeface="Source Sans Pro"/>
              <a:sym typeface="Source Sans Pro"/>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hyperlink" Target="www.centristcollege.wordpress.com" TargetMode="External"/><Relationship Id="rId5" Type="http://schemas.openxmlformats.org/officeDocument/2006/relationships/image" Target="../media/image2.jpg"/><Relationship Id="rId6" Type="http://schemas.openxmlformats.org/officeDocument/2006/relationships/comments" Target="../comments/comment1.xml"/><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1" Type="http://schemas.openxmlformats.org/officeDocument/2006/relationships/image" Target="../media/image7.png"/><Relationship Id="rId12" Type="http://schemas.openxmlformats.org/officeDocument/2006/relationships/hyperlink" Target="http://president.tufts.edu/blog/2011/09/28/supporting-transgender-members-of-tufts/" TargetMode="External"/><Relationship Id="rId13" Type="http://schemas.openxmlformats.org/officeDocument/2006/relationships/image" Target="../media/image8.gif"/><Relationship Id="rId14" Type="http://schemas.openxmlformats.org/officeDocument/2006/relationships/hyperlink" Target="http://www.umass.edu/stonewall/transhand/" TargetMode="External"/><Relationship Id="rId15" Type="http://schemas.openxmlformats.org/officeDocument/2006/relationships/image" Target="../media/image9.jpg"/><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2.jpg"/><Relationship Id="rId4" Type="http://schemas.openxmlformats.org/officeDocument/2006/relationships/hyperlink" Target="https://www.mtholyoke.edu/policies/admission-transgender-students" TargetMode="External"/><Relationship Id="rId5" Type="http://schemas.openxmlformats.org/officeDocument/2006/relationships/image" Target="../media/image4.png"/><Relationship Id="rId6" Type="http://schemas.openxmlformats.org/officeDocument/2006/relationships/hyperlink" Target="http://socialjustice.rutgers.edu/trans-ru/community-trans-resources/)" TargetMode="External"/><Relationship Id="rId7" Type="http://schemas.openxmlformats.org/officeDocument/2006/relationships/image" Target="../media/image5.png"/><Relationship Id="rId8" Type="http://schemas.openxmlformats.org/officeDocument/2006/relationships/hyperlink" Target="file://localhost/(https/::depts.washington.edu:transyp:" TargetMode="External"/><Relationship Id="rId9" Type="http://schemas.openxmlformats.org/officeDocument/2006/relationships/image" Target="../media/image6.png"/><Relationship Id="rId10" Type="http://schemas.openxmlformats.org/officeDocument/2006/relationships/hyperlink" Target="https://www.ithaca.edu/sacl/lgbt/resources/restrooms/"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4" Type="http://schemas.openxmlformats.org/officeDocument/2006/relationships/hyperlink" Target="http://glbt.indiana.edu/Student%20Groups.php" TargetMode="External"/><Relationship Id="rId5" Type="http://schemas.openxmlformats.org/officeDocument/2006/relationships/image" Target="../media/image10.png"/><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2.jpg"/></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4" Type="http://schemas.openxmlformats.org/officeDocument/2006/relationships/image" Target="../media/image1.png"/><Relationship Id="rId5" Type="http://schemas.openxmlformats.org/officeDocument/2006/relationships/hyperlink" Target="http://www.centristcollege.wordpress.com" TargetMode="External"/><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1" Type="http://schemas.openxmlformats.org/officeDocument/2006/relationships/hyperlink" Target="https://centristcollege.wordpress.com/diversity-action-team/" TargetMode="External"/><Relationship Id="rId12" Type="http://schemas.openxmlformats.org/officeDocument/2006/relationships/image" Target="../media/image13.png"/><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hyperlink" Target="https://centristcollege.wordpress.com/helpful-graphics/" TargetMode="External"/><Relationship Id="rId4" Type="http://schemas.openxmlformats.org/officeDocument/2006/relationships/hyperlink" Target="https://centristcollege.wordpress.com/marketing-campaign/" TargetMode="External"/><Relationship Id="rId5" Type="http://schemas.openxmlformats.org/officeDocument/2006/relationships/image" Target="../media/image2.jpg"/><Relationship Id="rId6" Type="http://schemas.openxmlformats.org/officeDocument/2006/relationships/image" Target="../media/image1.png"/><Relationship Id="rId7" Type="http://schemas.openxmlformats.org/officeDocument/2006/relationships/hyperlink" Target="https://centristcollege.wordpress.com/action-plan-for-student-services-staff/" TargetMode="External"/><Relationship Id="rId8" Type="http://schemas.openxmlformats.org/officeDocument/2006/relationships/image" Target="../media/image11.png"/><Relationship Id="rId9" Type="http://schemas.openxmlformats.org/officeDocument/2006/relationships/hyperlink" Target="https://centristcollege.wordpress.com/transgender-awareness-month/" TargetMode="External"/><Relationship Id="rId10" Type="http://schemas.openxmlformats.org/officeDocument/2006/relationships/image" Target="../media/image1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2.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2.jpg"/></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4" Type="http://schemas.openxmlformats.org/officeDocument/2006/relationships/image" Target="../media/image1.png"/><Relationship Id="rId5" Type="http://schemas.openxmlformats.org/officeDocument/2006/relationships/hyperlink" Target="https://www.udayton.edu/studev/dean/lgbtq/ally.php" TargetMode="External"/><Relationship Id="rId6" Type="http://schemas.openxmlformats.org/officeDocument/2006/relationships/image" Target="../media/image14.png"/><Relationship Id="rId7" Type="http://schemas.openxmlformats.org/officeDocument/2006/relationships/hyperlink" Target="http://changeagentcollective.com/" TargetMode="External"/><Relationship Id="rId8" Type="http://schemas.openxmlformats.org/officeDocument/2006/relationships/image" Target="../media/image15.gif"/><Relationship Id="rId9" Type="http://schemas.openxmlformats.org/officeDocument/2006/relationships/comments" Target="../comments/comment3.xml"/><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2.jpg"/></Relationships>
</file>

<file path=ppt/slides/_rels/slide19.xml.rels><?xml version="1.0" encoding="UTF-8" standalone="yes"?>
<Relationships xmlns="http://schemas.openxmlformats.org/package/2006/relationships"><Relationship Id="rId3" Type="http://schemas.openxmlformats.org/officeDocument/2006/relationships/hyperlink" Target="www.centristcollege.wordpress.com" TargetMode="External"/><Relationship Id="rId4" Type="http://schemas.openxmlformats.org/officeDocument/2006/relationships/image" Target="../media/image16.gif"/><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hyperlink" Target="https://centristcollege.wordpress.com/" TargetMode="External"/><Relationship Id="rId5"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2.jp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g"/><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g"/><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4" Type="http://schemas.openxmlformats.org/officeDocument/2006/relationships/image" Target="../media/image1.png"/><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4" Type="http://schemas.openxmlformats.org/officeDocument/2006/relationships/hyperlink" Target="https://centristcollege.wordpress.com/media/" TargetMode="External"/><Relationship Id="rId5" Type="http://schemas.openxmlformats.org/officeDocument/2006/relationships/image" Target="../media/image3.png"/><Relationship Id="rId6" Type="http://schemas.openxmlformats.org/officeDocument/2006/relationships/comments" Target="../comments/comment2.xml"/><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pic>
        <p:nvPicPr>
          <p:cNvPr id="58" name="Shape 58"/>
          <p:cNvPicPr preferRelativeResize="0"/>
          <p:nvPr/>
        </p:nvPicPr>
        <p:blipFill>
          <a:blip r:embed="rId3">
            <a:alphaModFix/>
          </a:blip>
          <a:stretch>
            <a:fillRect/>
          </a:stretch>
        </p:blipFill>
        <p:spPr>
          <a:xfrm>
            <a:off x="7689500" y="3355225"/>
            <a:ext cx="1266624" cy="1554350"/>
          </a:xfrm>
          <a:prstGeom prst="rect">
            <a:avLst/>
          </a:prstGeom>
          <a:noFill/>
          <a:ln>
            <a:noFill/>
          </a:ln>
        </p:spPr>
      </p:pic>
      <p:sp>
        <p:nvSpPr>
          <p:cNvPr id="59" name="Shape 59"/>
          <p:cNvSpPr txBox="1"/>
          <p:nvPr/>
        </p:nvSpPr>
        <p:spPr>
          <a:xfrm>
            <a:off x="185825" y="4283500"/>
            <a:ext cx="4791600" cy="694199"/>
          </a:xfrm>
          <a:prstGeom prst="rect">
            <a:avLst/>
          </a:prstGeom>
          <a:noFill/>
          <a:ln>
            <a:noFill/>
          </a:ln>
        </p:spPr>
        <p:txBody>
          <a:bodyPr lIns="91425" tIns="91425" rIns="91425" bIns="91425" anchor="t" anchorCtr="0">
            <a:noAutofit/>
          </a:bodyPr>
          <a:lstStyle/>
          <a:p>
            <a:pPr lvl="0">
              <a:spcBef>
                <a:spcPts val="0"/>
              </a:spcBef>
              <a:buNone/>
            </a:pPr>
            <a:r>
              <a:rPr lang="en" b="1">
                <a:solidFill>
                  <a:srgbClr val="FFFFFF"/>
                </a:solidFill>
              </a:rPr>
              <a:t>The University of Dayton: Fiona Corner, Max Sullivan, Jordyn Baker, &amp; Hannah Williamson</a:t>
            </a:r>
          </a:p>
        </p:txBody>
      </p:sp>
      <p:sp>
        <p:nvSpPr>
          <p:cNvPr id="60" name="Shape 60"/>
          <p:cNvSpPr txBox="1"/>
          <p:nvPr/>
        </p:nvSpPr>
        <p:spPr>
          <a:xfrm>
            <a:off x="229150" y="428695"/>
            <a:ext cx="5997714" cy="1647142"/>
          </a:xfrm>
          <a:prstGeom prst="rect">
            <a:avLst/>
          </a:prstGeom>
          <a:noFill/>
          <a:ln>
            <a:noFill/>
          </a:ln>
        </p:spPr>
        <p:txBody>
          <a:bodyPr lIns="91425" tIns="91425" rIns="91425" bIns="91425" anchor="t" anchorCtr="0">
            <a:noAutofit/>
          </a:bodyPr>
          <a:lstStyle/>
          <a:p>
            <a:pPr lvl="0" rtl="0">
              <a:spcBef>
                <a:spcPts val="0"/>
              </a:spcBef>
              <a:buNone/>
            </a:pPr>
            <a:r>
              <a:rPr lang="en" sz="2000" dirty="0">
                <a:solidFill>
                  <a:schemeClr val="tx1">
                    <a:lumMod val="75000"/>
                  </a:schemeClr>
                </a:solidFill>
              </a:rPr>
              <a:t>As you view this presentation, please utilize the notes section as they have the bulk of the information as if we were actually presenting. Please also use the hyperlinks to access supplemental resources and information on our “</a:t>
            </a:r>
            <a:r>
              <a:rPr lang="en" sz="2000" u="sng" dirty="0">
                <a:solidFill>
                  <a:schemeClr val="tx1">
                    <a:lumMod val="75000"/>
                  </a:schemeClr>
                </a:solidFill>
                <a:hlinkClick r:id="rId4"/>
              </a:rPr>
              <a:t>Centrist College Website</a:t>
            </a:r>
            <a:r>
              <a:rPr lang="en" sz="2000" dirty="0">
                <a:solidFill>
                  <a:schemeClr val="tx1">
                    <a:lumMod val="75000"/>
                  </a:schemeClr>
                </a:solidFill>
              </a:rPr>
              <a:t>.” Enjoy!  </a:t>
            </a:r>
          </a:p>
          <a:p>
            <a:pPr lvl="0" rtl="0">
              <a:spcBef>
                <a:spcPts val="0"/>
              </a:spcBef>
              <a:buNone/>
            </a:pPr>
            <a:endParaRPr i="1" dirty="0">
              <a:solidFill>
                <a:srgbClr val="D9D9D9"/>
              </a:solidFill>
            </a:endParaRPr>
          </a:p>
        </p:txBody>
      </p:sp>
      <p:pic>
        <p:nvPicPr>
          <p:cNvPr id="61" name="Shape 61"/>
          <p:cNvPicPr preferRelativeResize="0"/>
          <p:nvPr/>
        </p:nvPicPr>
        <p:blipFill rotWithShape="1">
          <a:blip r:embed="rId5">
            <a:alphaModFix/>
          </a:blip>
          <a:srcRect l="3494" t="17824" r="5514" b="59206"/>
          <a:stretch/>
        </p:blipFill>
        <p:spPr>
          <a:xfrm>
            <a:off x="6793100" y="76200"/>
            <a:ext cx="2274704" cy="5742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Shape 151"/>
          <p:cNvSpPr txBox="1">
            <a:spLocks noGrp="1"/>
          </p:cNvSpPr>
          <p:nvPr>
            <p:ph type="title"/>
          </p:nvPr>
        </p:nvSpPr>
        <p:spPr>
          <a:xfrm>
            <a:off x="263850" y="105650"/>
            <a:ext cx="8520599" cy="623400"/>
          </a:xfrm>
          <a:prstGeom prst="rect">
            <a:avLst/>
          </a:prstGeom>
        </p:spPr>
        <p:txBody>
          <a:bodyPr lIns="91425" tIns="91425" rIns="91425" bIns="91425" anchor="t" anchorCtr="0">
            <a:noAutofit/>
          </a:bodyPr>
          <a:lstStyle/>
          <a:p>
            <a:pPr lvl="0">
              <a:spcBef>
                <a:spcPts val="0"/>
              </a:spcBef>
              <a:buNone/>
            </a:pPr>
            <a:r>
              <a:rPr lang="en"/>
              <a:t>Allies don’t do that much </a:t>
            </a:r>
          </a:p>
        </p:txBody>
      </p:sp>
      <p:sp>
        <p:nvSpPr>
          <p:cNvPr id="152" name="Shape 152"/>
          <p:cNvSpPr txBox="1">
            <a:spLocks noGrp="1"/>
          </p:cNvSpPr>
          <p:nvPr>
            <p:ph type="body" idx="1"/>
          </p:nvPr>
        </p:nvSpPr>
        <p:spPr>
          <a:xfrm>
            <a:off x="311700" y="923300"/>
            <a:ext cx="8113800" cy="805799"/>
          </a:xfrm>
          <a:prstGeom prst="rect">
            <a:avLst/>
          </a:prstGeom>
          <a:noFill/>
        </p:spPr>
        <p:txBody>
          <a:bodyPr lIns="91425" tIns="91425" rIns="91425" bIns="91425" anchor="t" anchorCtr="0">
            <a:noAutofit/>
          </a:bodyPr>
          <a:lstStyle/>
          <a:p>
            <a:pPr lvl="0" rtl="0">
              <a:spcBef>
                <a:spcPts val="0"/>
              </a:spcBef>
              <a:buNone/>
            </a:pPr>
            <a:r>
              <a:rPr lang="en" sz="1600" b="1">
                <a:solidFill>
                  <a:schemeClr val="accent3"/>
                </a:solidFill>
                <a:highlight>
                  <a:srgbClr val="FFFFFF"/>
                </a:highlight>
              </a:rPr>
              <a:t>Allies </a:t>
            </a:r>
            <a:r>
              <a:rPr lang="en" sz="1600" b="1">
                <a:solidFill>
                  <a:srgbClr val="999999"/>
                </a:solidFill>
                <a:highlight>
                  <a:srgbClr val="FFFFFF"/>
                </a:highlight>
              </a:rPr>
              <a:t>actively supporting this population. Here are some creative and trending ways colleges and staff are supporting the transgender community. </a:t>
            </a:r>
          </a:p>
        </p:txBody>
      </p:sp>
      <p:pic>
        <p:nvPicPr>
          <p:cNvPr id="153" name="Shape 153"/>
          <p:cNvPicPr preferRelativeResize="0"/>
          <p:nvPr/>
        </p:nvPicPr>
        <p:blipFill rotWithShape="1">
          <a:blip r:embed="rId3">
            <a:alphaModFix/>
          </a:blip>
          <a:srcRect l="3494" t="17824" r="5514" b="59206"/>
          <a:stretch/>
        </p:blipFill>
        <p:spPr>
          <a:xfrm>
            <a:off x="6793100" y="76200"/>
            <a:ext cx="2274704" cy="574200"/>
          </a:xfrm>
          <a:prstGeom prst="rect">
            <a:avLst/>
          </a:prstGeom>
          <a:noFill/>
          <a:ln>
            <a:noFill/>
          </a:ln>
        </p:spPr>
      </p:pic>
      <p:sp>
        <p:nvSpPr>
          <p:cNvPr id="154" name="Shape 154"/>
          <p:cNvSpPr txBox="1">
            <a:spLocks noGrp="1"/>
          </p:cNvSpPr>
          <p:nvPr>
            <p:ph type="title"/>
          </p:nvPr>
        </p:nvSpPr>
        <p:spPr>
          <a:xfrm>
            <a:off x="619950" y="553550"/>
            <a:ext cx="7904100" cy="251699"/>
          </a:xfrm>
          <a:prstGeom prst="rect">
            <a:avLst/>
          </a:prstGeom>
        </p:spPr>
        <p:txBody>
          <a:bodyPr lIns="91425" tIns="91425" rIns="91425" bIns="91425" anchor="t" anchorCtr="0">
            <a:noAutofit/>
          </a:bodyPr>
          <a:lstStyle/>
          <a:p>
            <a:pPr lvl="0" rtl="0">
              <a:spcBef>
                <a:spcPts val="0"/>
              </a:spcBef>
              <a:buNone/>
            </a:pPr>
            <a:r>
              <a:rPr lang="en" sz="1100" i="1"/>
              <a:t>* Creating an inclusive community for transgender students is trending amongst college campuses.</a:t>
            </a:r>
          </a:p>
        </p:txBody>
      </p:sp>
      <p:sp>
        <p:nvSpPr>
          <p:cNvPr id="155" name="Shape 155"/>
          <p:cNvSpPr txBox="1"/>
          <p:nvPr/>
        </p:nvSpPr>
        <p:spPr>
          <a:xfrm>
            <a:off x="988250" y="1983800"/>
            <a:ext cx="3138000" cy="676800"/>
          </a:xfrm>
          <a:prstGeom prst="rect">
            <a:avLst/>
          </a:prstGeom>
          <a:noFill/>
          <a:ln w="28575" cap="flat" cmpd="sng">
            <a:solidFill>
              <a:srgbClr val="B7B7B7"/>
            </a:solidFill>
            <a:prstDash val="solid"/>
            <a:round/>
            <a:headEnd type="none" w="med" len="med"/>
            <a:tailEnd type="none" w="med" len="med"/>
          </a:ln>
        </p:spPr>
        <p:txBody>
          <a:bodyPr lIns="91425" tIns="91425" rIns="91425" bIns="91425" anchor="t" anchorCtr="0">
            <a:noAutofit/>
          </a:bodyPr>
          <a:lstStyle/>
          <a:p>
            <a:pPr lvl="0" algn="ctr" rtl="0">
              <a:lnSpc>
                <a:spcPct val="115000"/>
              </a:lnSpc>
              <a:spcBef>
                <a:spcPts val="0"/>
              </a:spcBef>
              <a:spcAft>
                <a:spcPts val="1600"/>
              </a:spcAft>
              <a:buNone/>
            </a:pPr>
            <a:r>
              <a:rPr lang="en" sz="1600" b="1">
                <a:solidFill>
                  <a:schemeClr val="accent3"/>
                </a:solidFill>
                <a:latin typeface="Source Sans Pro"/>
                <a:ea typeface="Source Sans Pro"/>
                <a:cs typeface="Source Sans Pro"/>
                <a:sym typeface="Source Sans Pro"/>
              </a:rPr>
              <a:t>Adding inclusive language to mission and policy </a:t>
            </a:r>
          </a:p>
        </p:txBody>
      </p:sp>
      <p:sp>
        <p:nvSpPr>
          <p:cNvPr id="156" name="Shape 156"/>
          <p:cNvSpPr txBox="1"/>
          <p:nvPr/>
        </p:nvSpPr>
        <p:spPr>
          <a:xfrm>
            <a:off x="5381225" y="1983250"/>
            <a:ext cx="3557100" cy="676800"/>
          </a:xfrm>
          <a:prstGeom prst="rect">
            <a:avLst/>
          </a:prstGeom>
          <a:noFill/>
          <a:ln w="28575" cap="flat" cmpd="sng">
            <a:solidFill>
              <a:srgbClr val="B7B7B7"/>
            </a:solidFill>
            <a:prstDash val="solid"/>
            <a:round/>
            <a:headEnd type="none" w="med" len="med"/>
            <a:tailEnd type="none" w="med" len="med"/>
          </a:ln>
        </p:spPr>
        <p:txBody>
          <a:bodyPr lIns="91425" tIns="91425" rIns="91425" bIns="91425" anchor="t" anchorCtr="0">
            <a:noAutofit/>
          </a:bodyPr>
          <a:lstStyle/>
          <a:p>
            <a:pPr lvl="0" algn="ctr" rtl="0">
              <a:lnSpc>
                <a:spcPct val="115000"/>
              </a:lnSpc>
              <a:spcBef>
                <a:spcPts val="1000"/>
              </a:spcBef>
              <a:spcAft>
                <a:spcPts val="1600"/>
              </a:spcAft>
              <a:buNone/>
            </a:pPr>
            <a:r>
              <a:rPr lang="en" sz="1600" b="1">
                <a:solidFill>
                  <a:schemeClr val="accent3"/>
                </a:solidFill>
                <a:latin typeface="Source Sans Pro"/>
                <a:ea typeface="Source Sans Pro"/>
                <a:cs typeface="Source Sans Pro"/>
                <a:sym typeface="Source Sans Pro"/>
              </a:rPr>
              <a:t>Welcomes transgender students </a:t>
            </a:r>
          </a:p>
        </p:txBody>
      </p:sp>
      <p:sp>
        <p:nvSpPr>
          <p:cNvPr id="157" name="Shape 157"/>
          <p:cNvSpPr txBox="1"/>
          <p:nvPr/>
        </p:nvSpPr>
        <p:spPr>
          <a:xfrm>
            <a:off x="950150" y="2959900"/>
            <a:ext cx="3214200" cy="676800"/>
          </a:xfrm>
          <a:prstGeom prst="rect">
            <a:avLst/>
          </a:prstGeom>
          <a:noFill/>
          <a:ln w="28575" cap="flat" cmpd="sng">
            <a:solidFill>
              <a:srgbClr val="B7B7B7"/>
            </a:solidFill>
            <a:prstDash val="solid"/>
            <a:round/>
            <a:headEnd type="none" w="med" len="med"/>
            <a:tailEnd type="none" w="med" len="med"/>
          </a:ln>
        </p:spPr>
        <p:txBody>
          <a:bodyPr lIns="91425" tIns="91425" rIns="91425" bIns="91425" anchor="t" anchorCtr="0">
            <a:noAutofit/>
          </a:bodyPr>
          <a:lstStyle/>
          <a:p>
            <a:pPr lvl="0" algn="ctr" rtl="0">
              <a:lnSpc>
                <a:spcPct val="115000"/>
              </a:lnSpc>
              <a:spcBef>
                <a:spcPts val="1000"/>
              </a:spcBef>
              <a:spcAft>
                <a:spcPts val="1600"/>
              </a:spcAft>
              <a:buNone/>
            </a:pPr>
            <a:r>
              <a:rPr lang="en" sz="1600" b="1">
                <a:solidFill>
                  <a:schemeClr val="accent3"/>
                </a:solidFill>
                <a:latin typeface="Source Sans Pro"/>
                <a:ea typeface="Source Sans Pro"/>
                <a:cs typeface="Source Sans Pro"/>
                <a:sym typeface="Source Sans Pro"/>
              </a:rPr>
              <a:t>Provides resources </a:t>
            </a:r>
          </a:p>
          <a:p>
            <a:pPr lvl="0" algn="ctr" rtl="0">
              <a:spcBef>
                <a:spcPts val="0"/>
              </a:spcBef>
              <a:buNone/>
            </a:pPr>
            <a:endParaRPr sz="1600" b="1">
              <a:solidFill>
                <a:srgbClr val="999999"/>
              </a:solidFill>
              <a:latin typeface="Source Sans Pro"/>
              <a:ea typeface="Source Sans Pro"/>
              <a:cs typeface="Source Sans Pro"/>
              <a:sym typeface="Source Sans Pro"/>
            </a:endParaRPr>
          </a:p>
        </p:txBody>
      </p:sp>
      <p:sp>
        <p:nvSpPr>
          <p:cNvPr id="158" name="Shape 158"/>
          <p:cNvSpPr txBox="1"/>
          <p:nvPr/>
        </p:nvSpPr>
        <p:spPr>
          <a:xfrm>
            <a:off x="874150" y="3915350"/>
            <a:ext cx="3290099" cy="676800"/>
          </a:xfrm>
          <a:prstGeom prst="rect">
            <a:avLst/>
          </a:prstGeom>
          <a:noFill/>
          <a:ln w="28575" cap="flat" cmpd="sng">
            <a:solidFill>
              <a:srgbClr val="B7B7B7"/>
            </a:solidFill>
            <a:prstDash val="solid"/>
            <a:round/>
            <a:headEnd type="none" w="med" len="med"/>
            <a:tailEnd type="none" w="med" len="med"/>
          </a:ln>
        </p:spPr>
        <p:txBody>
          <a:bodyPr lIns="91425" tIns="91425" rIns="91425" bIns="91425" anchor="t" anchorCtr="0">
            <a:noAutofit/>
          </a:bodyPr>
          <a:lstStyle/>
          <a:p>
            <a:pPr lvl="0" algn="ctr" rtl="0">
              <a:lnSpc>
                <a:spcPct val="115000"/>
              </a:lnSpc>
              <a:spcBef>
                <a:spcPts val="1000"/>
              </a:spcBef>
              <a:spcAft>
                <a:spcPts val="1600"/>
              </a:spcAft>
              <a:buNone/>
            </a:pPr>
            <a:r>
              <a:rPr lang="en" sz="1600" b="1">
                <a:solidFill>
                  <a:schemeClr val="accent3"/>
                </a:solidFill>
                <a:latin typeface="Source Sans Pro"/>
                <a:ea typeface="Source Sans Pro"/>
                <a:cs typeface="Source Sans Pro"/>
                <a:sym typeface="Source Sans Pro"/>
              </a:rPr>
              <a:t>Have a support network</a:t>
            </a:r>
            <a:r>
              <a:rPr lang="en" sz="1600" b="1">
                <a:solidFill>
                  <a:srgbClr val="999999"/>
                </a:solidFill>
                <a:latin typeface="Source Sans Pro"/>
                <a:ea typeface="Source Sans Pro"/>
                <a:cs typeface="Source Sans Pro"/>
                <a:sym typeface="Source Sans Pro"/>
              </a:rPr>
              <a:t> </a:t>
            </a:r>
          </a:p>
          <a:p>
            <a:pPr lvl="0" algn="ctr" rtl="0">
              <a:spcBef>
                <a:spcPts val="0"/>
              </a:spcBef>
              <a:buNone/>
            </a:pPr>
            <a:endParaRPr sz="1600" b="1">
              <a:solidFill>
                <a:srgbClr val="999999"/>
              </a:solidFill>
              <a:latin typeface="Source Sans Pro"/>
              <a:ea typeface="Source Sans Pro"/>
              <a:cs typeface="Source Sans Pro"/>
              <a:sym typeface="Source Sans Pro"/>
            </a:endParaRPr>
          </a:p>
        </p:txBody>
      </p:sp>
      <p:sp>
        <p:nvSpPr>
          <p:cNvPr id="159" name="Shape 159"/>
          <p:cNvSpPr txBox="1"/>
          <p:nvPr/>
        </p:nvSpPr>
        <p:spPr>
          <a:xfrm>
            <a:off x="5381225" y="2958125"/>
            <a:ext cx="3557100" cy="676800"/>
          </a:xfrm>
          <a:prstGeom prst="rect">
            <a:avLst/>
          </a:prstGeom>
          <a:noFill/>
          <a:ln w="28575" cap="flat" cmpd="sng">
            <a:solidFill>
              <a:srgbClr val="B7B7B7"/>
            </a:solidFill>
            <a:prstDash val="solid"/>
            <a:round/>
            <a:headEnd type="none" w="med" len="med"/>
            <a:tailEnd type="none" w="med" len="med"/>
          </a:ln>
        </p:spPr>
        <p:txBody>
          <a:bodyPr lIns="91425" tIns="91425" rIns="91425" bIns="91425" anchor="t" anchorCtr="0">
            <a:noAutofit/>
          </a:bodyPr>
          <a:lstStyle/>
          <a:p>
            <a:pPr lvl="0" algn="ctr" rtl="0">
              <a:lnSpc>
                <a:spcPct val="115000"/>
              </a:lnSpc>
              <a:spcBef>
                <a:spcPts val="1000"/>
              </a:spcBef>
              <a:spcAft>
                <a:spcPts val="1600"/>
              </a:spcAft>
              <a:buNone/>
            </a:pPr>
            <a:r>
              <a:rPr lang="en" sz="1600" b="1">
                <a:solidFill>
                  <a:schemeClr val="accent3"/>
                </a:solidFill>
                <a:latin typeface="Source Sans Pro"/>
                <a:ea typeface="Source Sans Pro"/>
                <a:cs typeface="Source Sans Pro"/>
                <a:sym typeface="Source Sans Pro"/>
              </a:rPr>
              <a:t>Provides an inclusive environment </a:t>
            </a:r>
          </a:p>
          <a:p>
            <a:pPr lvl="0" algn="l" rtl="0">
              <a:spcBef>
                <a:spcPts val="0"/>
              </a:spcBef>
              <a:buNone/>
            </a:pPr>
            <a:endParaRPr/>
          </a:p>
        </p:txBody>
      </p:sp>
      <p:sp>
        <p:nvSpPr>
          <p:cNvPr id="160" name="Shape 160"/>
          <p:cNvSpPr txBox="1"/>
          <p:nvPr/>
        </p:nvSpPr>
        <p:spPr>
          <a:xfrm>
            <a:off x="5381225" y="3919850"/>
            <a:ext cx="3557100" cy="676800"/>
          </a:xfrm>
          <a:prstGeom prst="rect">
            <a:avLst/>
          </a:prstGeom>
          <a:noFill/>
          <a:ln w="28575" cap="flat" cmpd="sng">
            <a:solidFill>
              <a:srgbClr val="B7B7B7"/>
            </a:solidFill>
            <a:prstDash val="solid"/>
            <a:round/>
            <a:headEnd type="none" w="med" len="med"/>
            <a:tailEnd type="none" w="med" len="med"/>
          </a:ln>
        </p:spPr>
        <p:txBody>
          <a:bodyPr lIns="91425" tIns="91425" rIns="91425" bIns="91425" anchor="t" anchorCtr="0">
            <a:noAutofit/>
          </a:bodyPr>
          <a:lstStyle/>
          <a:p>
            <a:pPr lvl="0" algn="ctr" rtl="0">
              <a:lnSpc>
                <a:spcPct val="115000"/>
              </a:lnSpc>
              <a:spcBef>
                <a:spcPts val="1000"/>
              </a:spcBef>
              <a:spcAft>
                <a:spcPts val="1600"/>
              </a:spcAft>
              <a:buNone/>
            </a:pPr>
            <a:r>
              <a:rPr lang="en" sz="1600" b="1">
                <a:solidFill>
                  <a:schemeClr val="accent3"/>
                </a:solidFill>
                <a:latin typeface="Source Sans Pro"/>
                <a:ea typeface="Source Sans Pro"/>
                <a:cs typeface="Source Sans Pro"/>
                <a:sym typeface="Source Sans Pro"/>
              </a:rPr>
              <a:t>Are academics in the field </a:t>
            </a:r>
          </a:p>
          <a:p>
            <a:pPr lvl="0" algn="ctr" rtl="0">
              <a:lnSpc>
                <a:spcPct val="115000"/>
              </a:lnSpc>
              <a:spcBef>
                <a:spcPts val="0"/>
              </a:spcBef>
              <a:spcAft>
                <a:spcPts val="1600"/>
              </a:spcAft>
              <a:buNone/>
            </a:pPr>
            <a:endParaRPr sz="1600" b="1">
              <a:solidFill>
                <a:srgbClr val="B7B7B7"/>
              </a:solidFill>
              <a:latin typeface="Source Sans Pro"/>
              <a:ea typeface="Source Sans Pro"/>
              <a:cs typeface="Source Sans Pro"/>
              <a:sym typeface="Source Sans Pro"/>
            </a:endParaRPr>
          </a:p>
          <a:p>
            <a:pPr lvl="0" algn="ctr" rtl="0">
              <a:spcBef>
                <a:spcPts val="0"/>
              </a:spcBef>
              <a:buNone/>
            </a:pPr>
            <a:endParaRPr>
              <a:solidFill>
                <a:schemeClr val="dk2"/>
              </a:solidFill>
            </a:endParaRPr>
          </a:p>
          <a:p>
            <a:pPr lvl="0" algn="ctr" rtl="0">
              <a:spcBef>
                <a:spcPts val="0"/>
              </a:spcBef>
              <a:buNone/>
            </a:pPr>
            <a:endParaRPr/>
          </a:p>
        </p:txBody>
      </p:sp>
      <p:sp>
        <p:nvSpPr>
          <p:cNvPr id="161" name="Shape 161"/>
          <p:cNvSpPr/>
          <p:nvPr/>
        </p:nvSpPr>
        <p:spPr>
          <a:xfrm>
            <a:off x="4418925" y="1789500"/>
            <a:ext cx="1049399" cy="2929200"/>
          </a:xfrm>
          <a:prstGeom prst="rect">
            <a:avLst/>
          </a:prstGeom>
          <a:solidFill>
            <a:srgbClr val="FFFFFF"/>
          </a:solidFill>
          <a:ln>
            <a:solidFill>
              <a:srgbClr val="FFFFFF"/>
            </a:solidFill>
          </a:ln>
        </p:spPr>
        <p:txBody>
          <a:bodyPr lIns="91425" tIns="91425" rIns="91425" bIns="91425" anchor="ctr" anchorCtr="0">
            <a:noAutofit/>
          </a:bodyPr>
          <a:lstStyle/>
          <a:p>
            <a:pPr lvl="0">
              <a:spcBef>
                <a:spcPts val="0"/>
              </a:spcBef>
              <a:buNone/>
            </a:pPr>
            <a:endParaRPr/>
          </a:p>
        </p:txBody>
      </p:sp>
      <p:sp>
        <p:nvSpPr>
          <p:cNvPr id="162" name="Shape 162"/>
          <p:cNvSpPr/>
          <p:nvPr/>
        </p:nvSpPr>
        <p:spPr>
          <a:xfrm>
            <a:off x="80650" y="1841300"/>
            <a:ext cx="973200" cy="2877300"/>
          </a:xfrm>
          <a:prstGeom prst="rect">
            <a:avLst/>
          </a:prstGeom>
          <a:solidFill>
            <a:schemeClr val="bg1"/>
          </a:solidFill>
          <a:ln>
            <a:solidFill>
              <a:schemeClr val="bg1"/>
            </a:solidFill>
          </a:ln>
        </p:spPr>
        <p:txBody>
          <a:bodyPr lIns="91425" tIns="91425" rIns="91425" bIns="91425" anchor="ctr" anchorCtr="0">
            <a:noAutofit/>
          </a:bodyPr>
          <a:lstStyle/>
          <a:p>
            <a:pPr lvl="0">
              <a:spcBef>
                <a:spcPts val="0"/>
              </a:spcBef>
              <a:buNone/>
            </a:pPr>
            <a:endParaRPr/>
          </a:p>
        </p:txBody>
      </p:sp>
      <p:pic>
        <p:nvPicPr>
          <p:cNvPr id="163" name="Shape 163">
            <a:hlinkClick r:id="rId4"/>
          </p:cNvPr>
          <p:cNvPicPr preferRelativeResize="0"/>
          <p:nvPr/>
        </p:nvPicPr>
        <p:blipFill>
          <a:blip r:embed="rId5">
            <a:alphaModFix/>
          </a:blip>
          <a:stretch>
            <a:fillRect/>
          </a:stretch>
        </p:blipFill>
        <p:spPr>
          <a:xfrm>
            <a:off x="180200" y="1899185"/>
            <a:ext cx="879499" cy="879499"/>
          </a:xfrm>
          <a:prstGeom prst="rect">
            <a:avLst/>
          </a:prstGeom>
          <a:noFill/>
          <a:ln>
            <a:noFill/>
          </a:ln>
        </p:spPr>
      </p:pic>
      <p:pic>
        <p:nvPicPr>
          <p:cNvPr id="164" name="Shape 164">
            <a:hlinkClick r:id="rId6"/>
          </p:cNvPr>
          <p:cNvPicPr preferRelativeResize="0"/>
          <p:nvPr/>
        </p:nvPicPr>
        <p:blipFill>
          <a:blip r:embed="rId7">
            <a:alphaModFix/>
          </a:blip>
          <a:stretch>
            <a:fillRect/>
          </a:stretch>
        </p:blipFill>
        <p:spPr>
          <a:xfrm>
            <a:off x="195851" y="2872256"/>
            <a:ext cx="879500" cy="879527"/>
          </a:xfrm>
          <a:prstGeom prst="rect">
            <a:avLst/>
          </a:prstGeom>
          <a:noFill/>
          <a:ln>
            <a:noFill/>
          </a:ln>
        </p:spPr>
      </p:pic>
      <p:pic>
        <p:nvPicPr>
          <p:cNvPr id="165" name="Shape 165">
            <a:hlinkClick r:id="rId8" action="ppaction://hlinkfile"/>
          </p:cNvPr>
          <p:cNvPicPr preferRelativeResize="0"/>
          <p:nvPr/>
        </p:nvPicPr>
        <p:blipFill>
          <a:blip r:embed="rId9">
            <a:alphaModFix/>
          </a:blip>
          <a:stretch>
            <a:fillRect/>
          </a:stretch>
        </p:blipFill>
        <p:spPr>
          <a:xfrm>
            <a:off x="195851" y="3839100"/>
            <a:ext cx="879500" cy="879500"/>
          </a:xfrm>
          <a:prstGeom prst="rect">
            <a:avLst/>
          </a:prstGeom>
          <a:noFill/>
          <a:ln>
            <a:noFill/>
          </a:ln>
        </p:spPr>
      </p:pic>
      <p:pic>
        <p:nvPicPr>
          <p:cNvPr id="166" name="Shape 166">
            <a:hlinkClick r:id="rId10"/>
          </p:cNvPr>
          <p:cNvPicPr preferRelativeResize="0"/>
          <p:nvPr/>
        </p:nvPicPr>
        <p:blipFill>
          <a:blip r:embed="rId11">
            <a:alphaModFix/>
          </a:blip>
          <a:stretch>
            <a:fillRect/>
          </a:stretch>
        </p:blipFill>
        <p:spPr>
          <a:xfrm>
            <a:off x="4408126" y="2814438"/>
            <a:ext cx="973099" cy="973099"/>
          </a:xfrm>
          <a:prstGeom prst="rect">
            <a:avLst/>
          </a:prstGeom>
          <a:noFill/>
          <a:ln>
            <a:noFill/>
          </a:ln>
        </p:spPr>
      </p:pic>
      <p:pic>
        <p:nvPicPr>
          <p:cNvPr id="167" name="Shape 167">
            <a:hlinkClick r:id="rId12"/>
          </p:cNvPr>
          <p:cNvPicPr preferRelativeResize="0"/>
          <p:nvPr/>
        </p:nvPicPr>
        <p:blipFill>
          <a:blip r:embed="rId13">
            <a:alphaModFix/>
          </a:blip>
          <a:stretch>
            <a:fillRect/>
          </a:stretch>
        </p:blipFill>
        <p:spPr>
          <a:xfrm>
            <a:off x="4418925" y="1899207"/>
            <a:ext cx="879499" cy="879477"/>
          </a:xfrm>
          <a:prstGeom prst="rect">
            <a:avLst/>
          </a:prstGeom>
          <a:noFill/>
          <a:ln>
            <a:noFill/>
          </a:ln>
        </p:spPr>
      </p:pic>
      <p:pic>
        <p:nvPicPr>
          <p:cNvPr id="168" name="Shape 168">
            <a:hlinkClick r:id="rId14"/>
          </p:cNvPr>
          <p:cNvPicPr preferRelativeResize="0"/>
          <p:nvPr/>
        </p:nvPicPr>
        <p:blipFill>
          <a:blip r:embed="rId15">
            <a:alphaModFix/>
          </a:blip>
          <a:stretch>
            <a:fillRect/>
          </a:stretch>
        </p:blipFill>
        <p:spPr>
          <a:xfrm>
            <a:off x="4408126" y="3787537"/>
            <a:ext cx="973099" cy="961755"/>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Shape 173"/>
          <p:cNvSpPr txBox="1">
            <a:spLocks noGrp="1"/>
          </p:cNvSpPr>
          <p:nvPr>
            <p:ph type="title"/>
          </p:nvPr>
        </p:nvSpPr>
        <p:spPr>
          <a:xfrm>
            <a:off x="311700" y="445025"/>
            <a:ext cx="8520599" cy="623400"/>
          </a:xfrm>
          <a:prstGeom prst="rect">
            <a:avLst/>
          </a:prstGeom>
        </p:spPr>
        <p:txBody>
          <a:bodyPr lIns="91425" tIns="91425" rIns="91425" bIns="91425" anchor="t" anchorCtr="0">
            <a:noAutofit/>
          </a:bodyPr>
          <a:lstStyle/>
          <a:p>
            <a:pPr lvl="0">
              <a:spcBef>
                <a:spcPts val="0"/>
              </a:spcBef>
              <a:buNone/>
            </a:pPr>
            <a:r>
              <a:rPr lang="en"/>
              <a:t>Students don’t care </a:t>
            </a:r>
          </a:p>
        </p:txBody>
      </p:sp>
      <p:sp>
        <p:nvSpPr>
          <p:cNvPr id="174" name="Shape 174"/>
          <p:cNvSpPr txBox="1">
            <a:spLocks noGrp="1"/>
          </p:cNvSpPr>
          <p:nvPr>
            <p:ph type="body" idx="1"/>
          </p:nvPr>
        </p:nvSpPr>
        <p:spPr>
          <a:xfrm>
            <a:off x="340200" y="1239550"/>
            <a:ext cx="8463599" cy="3556200"/>
          </a:xfrm>
          <a:prstGeom prst="rect">
            <a:avLst/>
          </a:prstGeom>
        </p:spPr>
        <p:txBody>
          <a:bodyPr lIns="91425" tIns="91425" rIns="91425" bIns="91425" anchor="t" anchorCtr="0">
            <a:noAutofit/>
          </a:bodyPr>
          <a:lstStyle/>
          <a:p>
            <a:pPr lvl="0" rtl="0">
              <a:spcBef>
                <a:spcPts val="0"/>
              </a:spcBef>
              <a:buNone/>
            </a:pPr>
            <a:r>
              <a:rPr lang="en" sz="1600" b="1"/>
              <a:t>According to Baxter Magolda’s study (2004), undergraduate students </a:t>
            </a:r>
            <a:r>
              <a:rPr lang="en" sz="1600" b="1">
                <a:solidFill>
                  <a:schemeClr val="accent3"/>
                </a:solidFill>
              </a:rPr>
              <a:t>“rely heavily on external sources of authority”</a:t>
            </a:r>
            <a:r>
              <a:rPr lang="en" sz="1600" b="1"/>
              <a:t> (p. 147) which places a significant amount of power to us, the authority, to lay a foundation on which they make decisions about their and other’s identities. As development occurs during this time, students are moving towards self-authorship which they develop skills to take in and use external information, their own experiences and judgement to define their identities, beliefs and “how they relate to others” (p. 148). </a:t>
            </a:r>
          </a:p>
          <a:p>
            <a:pPr lvl="0" rtl="0">
              <a:spcBef>
                <a:spcPts val="0"/>
              </a:spcBef>
              <a:buNone/>
            </a:pPr>
            <a:r>
              <a:rPr lang="en" sz="1600" b="1"/>
              <a:t>As professionals working in Higher Education, </a:t>
            </a:r>
            <a:r>
              <a:rPr lang="en" sz="1600" b="1">
                <a:solidFill>
                  <a:schemeClr val="accent3"/>
                </a:solidFill>
              </a:rPr>
              <a:t>we must provide an environment of challenge and support for active positive development leading to self-authorship</a:t>
            </a:r>
            <a:r>
              <a:rPr lang="en" sz="1600" b="1"/>
              <a:t> (Baxter Magolda, 2004). To do this, we must provide transgender students by validating their experience and co-constructing programs that include their voice (Baxter Magolda, 2004). </a:t>
            </a:r>
          </a:p>
        </p:txBody>
      </p:sp>
      <p:pic>
        <p:nvPicPr>
          <p:cNvPr id="175" name="Shape 175"/>
          <p:cNvPicPr preferRelativeResize="0"/>
          <p:nvPr/>
        </p:nvPicPr>
        <p:blipFill rotWithShape="1">
          <a:blip r:embed="rId3">
            <a:alphaModFix/>
          </a:blip>
          <a:srcRect l="3494" t="17824" r="5514" b="59206"/>
          <a:stretch/>
        </p:blipFill>
        <p:spPr>
          <a:xfrm>
            <a:off x="6793100" y="76200"/>
            <a:ext cx="2274704" cy="574200"/>
          </a:xfrm>
          <a:prstGeom prst="rect">
            <a:avLst/>
          </a:prstGeom>
          <a:noFill/>
          <a:ln>
            <a:noFill/>
          </a:ln>
        </p:spPr>
      </p:pic>
      <p:sp>
        <p:nvSpPr>
          <p:cNvPr id="176" name="Shape 176"/>
          <p:cNvSpPr txBox="1">
            <a:spLocks noGrp="1"/>
          </p:cNvSpPr>
          <p:nvPr>
            <p:ph type="title"/>
          </p:nvPr>
        </p:nvSpPr>
        <p:spPr>
          <a:xfrm>
            <a:off x="619950" y="835450"/>
            <a:ext cx="7904100" cy="251699"/>
          </a:xfrm>
          <a:prstGeom prst="rect">
            <a:avLst/>
          </a:prstGeom>
        </p:spPr>
        <p:txBody>
          <a:bodyPr lIns="91425" tIns="91425" rIns="91425" bIns="91425" anchor="t" anchorCtr="0">
            <a:noAutofit/>
          </a:bodyPr>
          <a:lstStyle/>
          <a:p>
            <a:pPr lvl="0" rtl="0">
              <a:spcBef>
                <a:spcPts val="0"/>
              </a:spcBef>
              <a:buNone/>
            </a:pPr>
            <a:r>
              <a:rPr lang="en" sz="1100" i="1"/>
              <a:t>* Student identity and sense of belonging is affected by the environment they are involved in as they develop. </a:t>
            </a:r>
          </a:p>
        </p:txBody>
      </p:sp>
      <p:pic>
        <p:nvPicPr>
          <p:cNvPr id="177" name="Shape 177">
            <a:hlinkClick r:id="rId4"/>
          </p:cNvPr>
          <p:cNvPicPr preferRelativeResize="0"/>
          <p:nvPr/>
        </p:nvPicPr>
        <p:blipFill>
          <a:blip r:embed="rId5">
            <a:alphaModFix/>
          </a:blip>
          <a:stretch>
            <a:fillRect/>
          </a:stretch>
        </p:blipFill>
        <p:spPr>
          <a:xfrm>
            <a:off x="8273335" y="4578312"/>
            <a:ext cx="736421" cy="434876"/>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Shape 182"/>
          <p:cNvSpPr txBox="1">
            <a:spLocks noGrp="1"/>
          </p:cNvSpPr>
          <p:nvPr>
            <p:ph type="title"/>
          </p:nvPr>
        </p:nvSpPr>
        <p:spPr>
          <a:xfrm>
            <a:off x="311700" y="445025"/>
            <a:ext cx="8520599" cy="623400"/>
          </a:xfrm>
          <a:prstGeom prst="rect">
            <a:avLst/>
          </a:prstGeom>
        </p:spPr>
        <p:txBody>
          <a:bodyPr lIns="91425" tIns="91425" rIns="91425" bIns="91425" anchor="t" anchorCtr="0">
            <a:noAutofit/>
          </a:bodyPr>
          <a:lstStyle/>
          <a:p>
            <a:pPr lvl="0" rtl="0">
              <a:spcBef>
                <a:spcPts val="0"/>
              </a:spcBef>
              <a:buNone/>
            </a:pPr>
            <a:r>
              <a:rPr lang="en"/>
              <a:t>Students don’t care </a:t>
            </a:r>
          </a:p>
        </p:txBody>
      </p:sp>
      <p:sp>
        <p:nvSpPr>
          <p:cNvPr id="183" name="Shape 183"/>
          <p:cNvSpPr txBox="1">
            <a:spLocks noGrp="1"/>
          </p:cNvSpPr>
          <p:nvPr>
            <p:ph type="body" idx="1"/>
          </p:nvPr>
        </p:nvSpPr>
        <p:spPr>
          <a:xfrm>
            <a:off x="340200" y="1239550"/>
            <a:ext cx="8463599" cy="3556200"/>
          </a:xfrm>
          <a:prstGeom prst="rect">
            <a:avLst/>
          </a:prstGeom>
        </p:spPr>
        <p:txBody>
          <a:bodyPr lIns="91425" tIns="91425" rIns="91425" bIns="91425" anchor="t" anchorCtr="0">
            <a:noAutofit/>
          </a:bodyPr>
          <a:lstStyle/>
          <a:p>
            <a:pPr lvl="0" rtl="0">
              <a:spcBef>
                <a:spcPts val="0"/>
              </a:spcBef>
              <a:buNone/>
            </a:pPr>
            <a:r>
              <a:rPr lang="en" sz="1500" b="1" dirty="0"/>
              <a:t>Marginality and Mattering--including and appreciating transgender students on campus</a:t>
            </a:r>
          </a:p>
          <a:p>
            <a:pPr lvl="0" rtl="0">
              <a:spcBef>
                <a:spcPts val="0"/>
              </a:spcBef>
              <a:buNone/>
            </a:pPr>
            <a:r>
              <a:rPr lang="en" sz="1500" b="1" dirty="0"/>
              <a:t>Mattering is people’s belief, whether wrong or right, that </a:t>
            </a:r>
            <a:r>
              <a:rPr lang="en" sz="1500" b="1" dirty="0">
                <a:solidFill>
                  <a:schemeClr val="accent3"/>
                </a:solidFill>
              </a:rPr>
              <a:t>someone appreciates and cares for them, and that they are the object of someone’s attention</a:t>
            </a:r>
            <a:r>
              <a:rPr lang="en" sz="1500" b="1" dirty="0"/>
              <a:t> (Schlossberg, Lynch, and Chickering, as cited in Johnson, 2012, p. 79).</a:t>
            </a:r>
          </a:p>
          <a:p>
            <a:pPr lvl="0" rtl="0">
              <a:spcBef>
                <a:spcPts val="0"/>
              </a:spcBef>
              <a:buNone/>
            </a:pPr>
            <a:r>
              <a:rPr lang="en" sz="1500" b="1" dirty="0">
                <a:solidFill>
                  <a:schemeClr val="accent3"/>
                </a:solidFill>
              </a:rPr>
              <a:t>Creating a space of mattering counteracts the feelings of marginality transgender students might feel on campus</a:t>
            </a:r>
            <a:r>
              <a:rPr lang="en" sz="1500" b="1" dirty="0"/>
              <a:t>--students who feel marginalized will not engage in campus activities or succeed academically as greatly as possible (Beatty, Bottoms, &amp; Gray, 2011).</a:t>
            </a:r>
          </a:p>
          <a:p>
            <a:pPr lvl="0" rtl="0">
              <a:spcBef>
                <a:spcPts val="0"/>
              </a:spcBef>
              <a:buNone/>
            </a:pPr>
            <a:r>
              <a:rPr lang="en" sz="1500" b="1" dirty="0"/>
              <a:t>To encourage participation, recognize the apprehension students might have, provide small opportunities at first, do not pretend to understand their experience, &amp; </a:t>
            </a:r>
            <a:r>
              <a:rPr lang="en" sz="1500" b="1" dirty="0">
                <a:solidFill>
                  <a:schemeClr val="accent3"/>
                </a:solidFill>
              </a:rPr>
              <a:t>place engagement as important for collegiate and post collegiate life.</a:t>
            </a:r>
          </a:p>
        </p:txBody>
      </p:sp>
      <p:pic>
        <p:nvPicPr>
          <p:cNvPr id="184" name="Shape 184"/>
          <p:cNvPicPr preferRelativeResize="0"/>
          <p:nvPr/>
        </p:nvPicPr>
        <p:blipFill rotWithShape="1">
          <a:blip r:embed="rId3">
            <a:alphaModFix/>
          </a:blip>
          <a:srcRect l="3494" t="17824" r="5514" b="59206"/>
          <a:stretch/>
        </p:blipFill>
        <p:spPr>
          <a:xfrm>
            <a:off x="6793100" y="76200"/>
            <a:ext cx="2274704" cy="574200"/>
          </a:xfrm>
          <a:prstGeom prst="rect">
            <a:avLst/>
          </a:prstGeom>
          <a:noFill/>
          <a:ln>
            <a:noFill/>
          </a:ln>
        </p:spPr>
      </p:pic>
      <p:sp>
        <p:nvSpPr>
          <p:cNvPr id="185" name="Shape 185"/>
          <p:cNvSpPr txBox="1">
            <a:spLocks noGrp="1"/>
          </p:cNvSpPr>
          <p:nvPr>
            <p:ph type="title"/>
          </p:nvPr>
        </p:nvSpPr>
        <p:spPr>
          <a:xfrm>
            <a:off x="619950" y="835450"/>
            <a:ext cx="7904100" cy="251699"/>
          </a:xfrm>
          <a:prstGeom prst="rect">
            <a:avLst/>
          </a:prstGeom>
        </p:spPr>
        <p:txBody>
          <a:bodyPr lIns="91425" tIns="91425" rIns="91425" bIns="91425" anchor="t" anchorCtr="0">
            <a:noAutofit/>
          </a:bodyPr>
          <a:lstStyle/>
          <a:p>
            <a:pPr lvl="0" rtl="0">
              <a:spcBef>
                <a:spcPts val="0"/>
              </a:spcBef>
              <a:buNone/>
            </a:pPr>
            <a:r>
              <a:rPr lang="en" sz="1100" i="1"/>
              <a:t>* Student identity and sense of belonging is affected by the environment they are involved in as they develop. </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Shape 190"/>
          <p:cNvSpPr txBox="1">
            <a:spLocks noGrp="1"/>
          </p:cNvSpPr>
          <p:nvPr>
            <p:ph type="title"/>
          </p:nvPr>
        </p:nvSpPr>
        <p:spPr>
          <a:xfrm>
            <a:off x="251875" y="169900"/>
            <a:ext cx="8520599" cy="623400"/>
          </a:xfrm>
          <a:prstGeom prst="rect">
            <a:avLst/>
          </a:prstGeom>
        </p:spPr>
        <p:txBody>
          <a:bodyPr lIns="91425" tIns="91425" rIns="91425" bIns="91425" anchor="t" anchorCtr="0">
            <a:noAutofit/>
          </a:bodyPr>
          <a:lstStyle/>
          <a:p>
            <a:pPr lvl="0">
              <a:spcBef>
                <a:spcPts val="0"/>
              </a:spcBef>
              <a:buNone/>
            </a:pPr>
            <a:r>
              <a:rPr lang="en"/>
              <a:t>I can’t do anything…</a:t>
            </a:r>
          </a:p>
        </p:txBody>
      </p:sp>
      <p:sp>
        <p:nvSpPr>
          <p:cNvPr id="191" name="Shape 191"/>
          <p:cNvSpPr txBox="1">
            <a:spLocks noGrp="1"/>
          </p:cNvSpPr>
          <p:nvPr>
            <p:ph type="body" idx="1"/>
          </p:nvPr>
        </p:nvSpPr>
        <p:spPr>
          <a:xfrm>
            <a:off x="311700" y="793300"/>
            <a:ext cx="8520599" cy="2019900"/>
          </a:xfrm>
          <a:prstGeom prst="rect">
            <a:avLst/>
          </a:prstGeom>
          <a:noFill/>
        </p:spPr>
        <p:txBody>
          <a:bodyPr lIns="91425" tIns="91425" rIns="91425" bIns="91425" anchor="t" anchorCtr="0">
            <a:noAutofit/>
          </a:bodyPr>
          <a:lstStyle/>
          <a:p>
            <a:pPr lvl="0" rtl="0">
              <a:lnSpc>
                <a:spcPct val="103846"/>
              </a:lnSpc>
              <a:spcBef>
                <a:spcPts val="0"/>
              </a:spcBef>
              <a:spcAft>
                <a:spcPts val="1400"/>
              </a:spcAft>
              <a:buClr>
                <a:schemeClr val="dk2"/>
              </a:buClr>
              <a:buSzPct val="68750"/>
              <a:buFont typeface="Arial"/>
              <a:buNone/>
            </a:pPr>
            <a:r>
              <a:rPr lang="en" sz="1600" b="1" dirty="0">
                <a:solidFill>
                  <a:srgbClr val="B7B7B7"/>
                </a:solidFill>
                <a:highlight>
                  <a:srgbClr val="FFFFFF"/>
                </a:highlight>
              </a:rPr>
              <a:t>If anything at all, at </a:t>
            </a:r>
            <a:r>
              <a:rPr lang="en" sz="1600" b="1" dirty="0">
                <a:solidFill>
                  <a:schemeClr val="accent3"/>
                </a:solidFill>
                <a:highlight>
                  <a:srgbClr val="FFFFFF"/>
                </a:highlight>
              </a:rPr>
              <a:t>LEAST </a:t>
            </a:r>
            <a:r>
              <a:rPr lang="en" sz="1600" b="1" dirty="0">
                <a:solidFill>
                  <a:srgbClr val="B7B7B7"/>
                </a:solidFill>
                <a:highlight>
                  <a:srgbClr val="FFFFFF"/>
                </a:highlight>
              </a:rPr>
              <a:t>do these things...</a:t>
            </a:r>
          </a:p>
          <a:p>
            <a:pPr marL="457200" lvl="0" indent="-330200" rtl="0">
              <a:lnSpc>
                <a:spcPct val="103846"/>
              </a:lnSpc>
              <a:spcBef>
                <a:spcPts val="0"/>
              </a:spcBef>
              <a:spcAft>
                <a:spcPts val="1400"/>
              </a:spcAft>
              <a:buClr>
                <a:srgbClr val="B7B7B7"/>
              </a:buClr>
              <a:buSzPct val="100000"/>
            </a:pPr>
            <a:r>
              <a:rPr lang="en" sz="1600" b="1" dirty="0">
                <a:solidFill>
                  <a:srgbClr val="B7B7B7"/>
                </a:solidFill>
                <a:highlight>
                  <a:srgbClr val="FFFFFF"/>
                </a:highlight>
              </a:rPr>
              <a:t>Use the name and pronouns people ask to be called. </a:t>
            </a:r>
            <a:r>
              <a:rPr lang="en" sz="1600" b="1" dirty="0">
                <a:solidFill>
                  <a:schemeClr val="accent3"/>
                </a:solidFill>
                <a:highlight>
                  <a:srgbClr val="FFFFFF"/>
                </a:highlight>
              </a:rPr>
              <a:t>Always.</a:t>
            </a:r>
            <a:r>
              <a:rPr lang="en" sz="1600" b="1" dirty="0">
                <a:solidFill>
                  <a:srgbClr val="B7B7B7"/>
                </a:solidFill>
                <a:highlight>
                  <a:srgbClr val="FFFFFF"/>
                </a:highlight>
              </a:rPr>
              <a:t> </a:t>
            </a:r>
          </a:p>
          <a:p>
            <a:pPr marL="457200" lvl="0" indent="-330200" rtl="0">
              <a:lnSpc>
                <a:spcPct val="103846"/>
              </a:lnSpc>
              <a:spcBef>
                <a:spcPts val="0"/>
              </a:spcBef>
              <a:spcAft>
                <a:spcPts val="1400"/>
              </a:spcAft>
              <a:buClr>
                <a:srgbClr val="B7B7B7"/>
              </a:buClr>
              <a:buSzPct val="100000"/>
            </a:pPr>
            <a:r>
              <a:rPr lang="en" sz="1600" b="1" dirty="0">
                <a:solidFill>
                  <a:srgbClr val="B7B7B7"/>
                </a:solidFill>
                <a:highlight>
                  <a:srgbClr val="FFFFFF"/>
                </a:highlight>
              </a:rPr>
              <a:t>If you’ve met a student after their transition, </a:t>
            </a:r>
            <a:r>
              <a:rPr lang="en" sz="1600" b="1" dirty="0">
                <a:solidFill>
                  <a:schemeClr val="accent3"/>
                </a:solidFill>
                <a:highlight>
                  <a:srgbClr val="FFFFFF"/>
                </a:highlight>
              </a:rPr>
              <a:t>don’t ask to see before pictures</a:t>
            </a:r>
            <a:r>
              <a:rPr lang="en" sz="1600" b="1" dirty="0">
                <a:solidFill>
                  <a:srgbClr val="B7B7B7"/>
                </a:solidFill>
                <a:highlight>
                  <a:srgbClr val="FFFFFF"/>
                </a:highlight>
              </a:rPr>
              <a:t> or ask their previous name. </a:t>
            </a:r>
          </a:p>
          <a:p>
            <a:pPr marL="457200" lvl="0" indent="-330200" rtl="0">
              <a:lnSpc>
                <a:spcPct val="103846"/>
              </a:lnSpc>
              <a:spcBef>
                <a:spcPts val="0"/>
              </a:spcBef>
              <a:spcAft>
                <a:spcPts val="1400"/>
              </a:spcAft>
              <a:buClr>
                <a:srgbClr val="B7B7B7"/>
              </a:buClr>
              <a:buSzPct val="100000"/>
            </a:pPr>
            <a:r>
              <a:rPr lang="en" sz="1600" b="1" dirty="0">
                <a:solidFill>
                  <a:srgbClr val="B7B7B7"/>
                </a:solidFill>
                <a:highlight>
                  <a:srgbClr val="FFFFFF"/>
                </a:highlight>
              </a:rPr>
              <a:t>Don’t compliment people by telling them </a:t>
            </a:r>
            <a:r>
              <a:rPr lang="en" sz="1600" b="1" dirty="0">
                <a:solidFill>
                  <a:schemeClr val="accent3"/>
                </a:solidFill>
                <a:highlight>
                  <a:srgbClr val="FFFFFF"/>
                </a:highlight>
              </a:rPr>
              <a:t>they look like a “real [gender]”</a:t>
            </a:r>
            <a:r>
              <a:rPr lang="en" sz="1600" b="1" dirty="0">
                <a:solidFill>
                  <a:srgbClr val="B7B7B7"/>
                </a:solidFill>
                <a:highlight>
                  <a:srgbClr val="FFFFFF"/>
                </a:highlight>
              </a:rPr>
              <a:t>. </a:t>
            </a:r>
          </a:p>
          <a:p>
            <a:pPr marL="457200" lvl="0" indent="-330200" rtl="0">
              <a:lnSpc>
                <a:spcPct val="103846"/>
              </a:lnSpc>
              <a:spcBef>
                <a:spcPts val="0"/>
              </a:spcBef>
              <a:spcAft>
                <a:spcPts val="1400"/>
              </a:spcAft>
              <a:buClr>
                <a:srgbClr val="B7B7B7"/>
              </a:buClr>
              <a:buSzPct val="100000"/>
            </a:pPr>
            <a:r>
              <a:rPr lang="en" sz="1600" b="1" dirty="0">
                <a:solidFill>
                  <a:schemeClr val="accent3"/>
                </a:solidFill>
                <a:highlight>
                  <a:srgbClr val="FFFFFF"/>
                </a:highlight>
              </a:rPr>
              <a:t>Don’t make assumptions </a:t>
            </a:r>
            <a:r>
              <a:rPr lang="en" sz="1600" b="1" dirty="0">
                <a:solidFill>
                  <a:srgbClr val="B7B7B7"/>
                </a:solidFill>
                <a:highlight>
                  <a:srgbClr val="FFFFFF"/>
                </a:highlight>
              </a:rPr>
              <a:t>about students sexual orientation. </a:t>
            </a:r>
          </a:p>
          <a:p>
            <a:pPr lvl="0" rtl="0">
              <a:lnSpc>
                <a:spcPct val="103846"/>
              </a:lnSpc>
              <a:spcBef>
                <a:spcPts val="0"/>
              </a:spcBef>
              <a:spcAft>
                <a:spcPts val="1400"/>
              </a:spcAft>
              <a:buNone/>
            </a:pPr>
            <a:endParaRPr sz="1600" b="1" dirty="0">
              <a:solidFill>
                <a:srgbClr val="B7B7B7"/>
              </a:solidFill>
              <a:highlight>
                <a:srgbClr val="FFFFFF"/>
              </a:highlight>
            </a:endParaRPr>
          </a:p>
          <a:p>
            <a:pPr lvl="0">
              <a:spcBef>
                <a:spcPts val="0"/>
              </a:spcBef>
              <a:buNone/>
            </a:pPr>
            <a:endParaRPr sz="1600" b="1" dirty="0">
              <a:solidFill>
                <a:srgbClr val="B7B7B7"/>
              </a:solidFill>
            </a:endParaRPr>
          </a:p>
        </p:txBody>
      </p:sp>
      <p:pic>
        <p:nvPicPr>
          <p:cNvPr id="192" name="Shape 192"/>
          <p:cNvPicPr preferRelativeResize="0"/>
          <p:nvPr/>
        </p:nvPicPr>
        <p:blipFill rotWithShape="1">
          <a:blip r:embed="rId3">
            <a:alphaModFix/>
          </a:blip>
          <a:srcRect l="3494" t="17824" r="5514" b="59206"/>
          <a:stretch/>
        </p:blipFill>
        <p:spPr>
          <a:xfrm>
            <a:off x="6793100" y="76200"/>
            <a:ext cx="2274704" cy="574200"/>
          </a:xfrm>
          <a:prstGeom prst="rect">
            <a:avLst/>
          </a:prstGeom>
          <a:noFill/>
          <a:ln>
            <a:noFill/>
          </a:ln>
        </p:spPr>
      </p:pic>
      <p:pic>
        <p:nvPicPr>
          <p:cNvPr id="193" name="Shape 193"/>
          <p:cNvPicPr preferRelativeResize="0"/>
          <p:nvPr/>
        </p:nvPicPr>
        <p:blipFill>
          <a:blip r:embed="rId4">
            <a:alphaModFix/>
          </a:blip>
          <a:stretch>
            <a:fillRect/>
          </a:stretch>
        </p:blipFill>
        <p:spPr>
          <a:xfrm>
            <a:off x="6988075" y="2719824"/>
            <a:ext cx="1784399" cy="2189750"/>
          </a:xfrm>
          <a:prstGeom prst="rect">
            <a:avLst/>
          </a:prstGeom>
          <a:noFill/>
          <a:ln>
            <a:noFill/>
          </a:ln>
        </p:spPr>
      </p:pic>
      <p:sp>
        <p:nvSpPr>
          <p:cNvPr id="194" name="Shape 194"/>
          <p:cNvSpPr/>
          <p:nvPr/>
        </p:nvSpPr>
        <p:spPr>
          <a:xfrm>
            <a:off x="473600" y="3118584"/>
            <a:ext cx="6687599" cy="2019900"/>
          </a:xfrm>
          <a:prstGeom prst="star32">
            <a:avLst>
              <a:gd name="adj" fmla="val 37500"/>
            </a:avLst>
          </a:prstGeom>
          <a:solidFill>
            <a:schemeClr val="accent6"/>
          </a:solidFill>
          <a:ln w="9525" cap="flat" cmpd="sng">
            <a:solidFill>
              <a:schemeClr val="accent6"/>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95" name="Shape 195"/>
          <p:cNvSpPr txBox="1"/>
          <p:nvPr/>
        </p:nvSpPr>
        <p:spPr>
          <a:xfrm>
            <a:off x="1314700" y="3635974"/>
            <a:ext cx="5077199" cy="1231499"/>
          </a:xfrm>
          <a:prstGeom prst="rect">
            <a:avLst/>
          </a:prstGeom>
          <a:noFill/>
          <a:ln>
            <a:noFill/>
          </a:ln>
        </p:spPr>
        <p:txBody>
          <a:bodyPr lIns="91425" tIns="91425" rIns="91425" bIns="91425" anchor="t" anchorCtr="0">
            <a:noAutofit/>
          </a:bodyPr>
          <a:lstStyle/>
          <a:p>
            <a:pPr lvl="0" algn="ctr" rtl="0">
              <a:lnSpc>
                <a:spcPct val="103846"/>
              </a:lnSpc>
              <a:spcBef>
                <a:spcPts val="0"/>
              </a:spcBef>
              <a:spcAft>
                <a:spcPts val="1400"/>
              </a:spcAft>
              <a:buNone/>
            </a:pPr>
            <a:r>
              <a:rPr lang="en" sz="1600" b="1" dirty="0">
                <a:solidFill>
                  <a:schemeClr val="accent3"/>
                </a:solidFill>
                <a:latin typeface="Source Sans Pro"/>
                <a:ea typeface="Source Sans Pro"/>
                <a:cs typeface="Source Sans Pro"/>
                <a:sym typeface="Source Sans Pro"/>
              </a:rPr>
              <a:t>Visit the </a:t>
            </a:r>
            <a:r>
              <a:rPr lang="en" sz="1600" b="1" u="sng" dirty="0">
                <a:solidFill>
                  <a:schemeClr val="accent5"/>
                </a:solidFill>
                <a:latin typeface="Source Sans Pro"/>
                <a:ea typeface="Source Sans Pro"/>
                <a:cs typeface="Source Sans Pro"/>
                <a:sym typeface="Source Sans Pro"/>
                <a:hlinkClick r:id="rId5"/>
              </a:rPr>
              <a:t>Centrist College website</a:t>
            </a:r>
            <a:r>
              <a:rPr lang="en" sz="1600" b="1" dirty="0">
                <a:solidFill>
                  <a:schemeClr val="accent3"/>
                </a:solidFill>
                <a:latin typeface="Source Sans Pro"/>
                <a:ea typeface="Source Sans Pro"/>
                <a:cs typeface="Source Sans Pro"/>
                <a:sym typeface="Source Sans Pro"/>
              </a:rPr>
              <a:t> to learn about Transgender Tuesdays. A series of workshops sponsored by the Department of Student Services. </a:t>
            </a:r>
          </a:p>
        </p:txBody>
      </p:sp>
      <p:sp>
        <p:nvSpPr>
          <p:cNvPr id="196" name="Shape 196"/>
          <p:cNvSpPr txBox="1">
            <a:spLocks noGrp="1"/>
          </p:cNvSpPr>
          <p:nvPr>
            <p:ph type="title"/>
          </p:nvPr>
        </p:nvSpPr>
        <p:spPr>
          <a:xfrm>
            <a:off x="612500" y="650400"/>
            <a:ext cx="7650599" cy="251699"/>
          </a:xfrm>
          <a:prstGeom prst="rect">
            <a:avLst/>
          </a:prstGeom>
        </p:spPr>
        <p:txBody>
          <a:bodyPr lIns="91425" tIns="91425" rIns="91425" bIns="91425" anchor="t" anchorCtr="0">
            <a:noAutofit/>
          </a:bodyPr>
          <a:lstStyle/>
          <a:p>
            <a:pPr lvl="0" rtl="0">
              <a:spcBef>
                <a:spcPts val="0"/>
              </a:spcBef>
              <a:buNone/>
            </a:pPr>
            <a:r>
              <a:rPr lang="en" sz="1100" i="1"/>
              <a:t>*YOU can always do something. Even if it seems small and insignificant to you, it IS significant to our students.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1"/>
                                        </p:tgtEl>
                                        <p:attrNameLst>
                                          <p:attrName>style.visibility</p:attrName>
                                        </p:attrNameLst>
                                      </p:cBhvr>
                                      <p:to>
                                        <p:strVal val="visible"/>
                                      </p:to>
                                    </p:set>
                                    <p:animEffect transition="in" filter="fade">
                                      <p:cBhvr>
                                        <p:cTn id="7" dur="1000"/>
                                        <p:tgtEl>
                                          <p:spTgt spid="1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Shape 201"/>
          <p:cNvSpPr txBox="1">
            <a:spLocks noGrp="1"/>
          </p:cNvSpPr>
          <p:nvPr>
            <p:ph type="title"/>
          </p:nvPr>
        </p:nvSpPr>
        <p:spPr>
          <a:xfrm>
            <a:off x="311700" y="145975"/>
            <a:ext cx="8520599" cy="623400"/>
          </a:xfrm>
          <a:prstGeom prst="rect">
            <a:avLst/>
          </a:prstGeom>
        </p:spPr>
        <p:txBody>
          <a:bodyPr lIns="91425" tIns="91425" rIns="91425" bIns="91425" anchor="t" anchorCtr="0">
            <a:noAutofit/>
          </a:bodyPr>
          <a:lstStyle/>
          <a:p>
            <a:pPr lvl="0">
              <a:spcBef>
                <a:spcPts val="0"/>
              </a:spcBef>
              <a:buNone/>
            </a:pPr>
            <a:r>
              <a:rPr lang="en" dirty="0"/>
              <a:t>Centrist is doing enough</a:t>
            </a:r>
          </a:p>
        </p:txBody>
      </p:sp>
      <p:sp>
        <p:nvSpPr>
          <p:cNvPr id="202" name="Shape 202"/>
          <p:cNvSpPr txBox="1">
            <a:spLocks noGrp="1"/>
          </p:cNvSpPr>
          <p:nvPr>
            <p:ph type="body" idx="1"/>
          </p:nvPr>
        </p:nvSpPr>
        <p:spPr>
          <a:xfrm>
            <a:off x="311700" y="933000"/>
            <a:ext cx="8520599" cy="3636000"/>
          </a:xfrm>
          <a:prstGeom prst="rect">
            <a:avLst/>
          </a:prstGeom>
        </p:spPr>
        <p:txBody>
          <a:bodyPr lIns="91425" tIns="91425" rIns="91425" bIns="91425" anchor="t" anchorCtr="0">
            <a:noAutofit/>
          </a:bodyPr>
          <a:lstStyle/>
          <a:p>
            <a:pPr lvl="0" rtl="0">
              <a:spcBef>
                <a:spcPts val="0"/>
              </a:spcBef>
              <a:buNone/>
            </a:pPr>
            <a:r>
              <a:rPr lang="en" sz="2400" b="1" dirty="0" smtClean="0">
                <a:solidFill>
                  <a:srgbClr val="FF0000"/>
                </a:solidFill>
                <a:latin typeface="Arial Narrow"/>
                <a:cs typeface="Arial Narrow"/>
                <a:hlinkClick r:id="rId3"/>
              </a:rPr>
              <a:t>Resources</a:t>
            </a:r>
            <a:endParaRPr lang="en" sz="2400" b="1" dirty="0">
              <a:solidFill>
                <a:srgbClr val="FF0000"/>
              </a:solidFill>
              <a:latin typeface="Arial Narrow"/>
              <a:cs typeface="Arial Narrow"/>
            </a:endParaRPr>
          </a:p>
          <a:p>
            <a:pPr lvl="0" rtl="0">
              <a:spcBef>
                <a:spcPts val="0"/>
              </a:spcBef>
              <a:buNone/>
            </a:pPr>
            <a:r>
              <a:rPr lang="en" sz="2400" b="1" dirty="0">
                <a:solidFill>
                  <a:srgbClr val="FF0000"/>
                </a:solidFill>
                <a:latin typeface="Arial Narrow"/>
                <a:cs typeface="Arial Narrow"/>
                <a:hlinkClick r:id="rId4"/>
              </a:rPr>
              <a:t>Passive Marketing Campaign</a:t>
            </a:r>
            <a:endParaRPr lang="en" sz="2400" b="1" dirty="0">
              <a:solidFill>
                <a:srgbClr val="FF0000"/>
              </a:solidFill>
              <a:latin typeface="Arial Narrow"/>
              <a:cs typeface="Arial Narrow"/>
            </a:endParaRPr>
          </a:p>
          <a:p>
            <a:pPr lvl="0">
              <a:spcBef>
                <a:spcPts val="0"/>
              </a:spcBef>
              <a:buNone/>
            </a:pPr>
            <a:endParaRPr b="1" dirty="0"/>
          </a:p>
        </p:txBody>
      </p:sp>
      <p:pic>
        <p:nvPicPr>
          <p:cNvPr id="203" name="Shape 203"/>
          <p:cNvPicPr preferRelativeResize="0"/>
          <p:nvPr/>
        </p:nvPicPr>
        <p:blipFill rotWithShape="1">
          <a:blip r:embed="rId5">
            <a:alphaModFix/>
          </a:blip>
          <a:srcRect l="3494" t="17824" r="5514" b="59206"/>
          <a:stretch/>
        </p:blipFill>
        <p:spPr>
          <a:xfrm>
            <a:off x="6793100" y="76200"/>
            <a:ext cx="2274704" cy="574200"/>
          </a:xfrm>
          <a:prstGeom prst="rect">
            <a:avLst/>
          </a:prstGeom>
          <a:noFill/>
          <a:ln>
            <a:noFill/>
          </a:ln>
        </p:spPr>
      </p:pic>
      <p:pic>
        <p:nvPicPr>
          <p:cNvPr id="204" name="Shape 204"/>
          <p:cNvPicPr preferRelativeResize="0"/>
          <p:nvPr/>
        </p:nvPicPr>
        <p:blipFill>
          <a:blip r:embed="rId6">
            <a:alphaModFix/>
          </a:blip>
          <a:stretch>
            <a:fillRect/>
          </a:stretch>
        </p:blipFill>
        <p:spPr>
          <a:xfrm>
            <a:off x="7171725" y="2719824"/>
            <a:ext cx="1784399" cy="2189750"/>
          </a:xfrm>
          <a:prstGeom prst="rect">
            <a:avLst/>
          </a:prstGeom>
          <a:noFill/>
          <a:ln>
            <a:noFill/>
          </a:ln>
        </p:spPr>
      </p:pic>
      <p:pic>
        <p:nvPicPr>
          <p:cNvPr id="205" name="Shape 205">
            <a:hlinkClick r:id="rId7"/>
          </p:cNvPr>
          <p:cNvPicPr preferRelativeResize="0"/>
          <p:nvPr/>
        </p:nvPicPr>
        <p:blipFill rotWithShape="1">
          <a:blip r:embed="rId8">
            <a:alphaModFix/>
          </a:blip>
          <a:srcRect l="8814" t="22111" r="8108" b="19064"/>
          <a:stretch/>
        </p:blipFill>
        <p:spPr>
          <a:xfrm>
            <a:off x="311700" y="3166612"/>
            <a:ext cx="3061299" cy="1076925"/>
          </a:xfrm>
          <a:prstGeom prst="rect">
            <a:avLst/>
          </a:prstGeom>
          <a:noFill/>
          <a:ln>
            <a:noFill/>
          </a:ln>
        </p:spPr>
      </p:pic>
      <p:pic>
        <p:nvPicPr>
          <p:cNvPr id="206" name="Shape 206">
            <a:hlinkClick r:id="rId9"/>
          </p:cNvPr>
          <p:cNvPicPr preferRelativeResize="0"/>
          <p:nvPr/>
        </p:nvPicPr>
        <p:blipFill rotWithShape="1">
          <a:blip r:embed="rId10">
            <a:alphaModFix/>
          </a:blip>
          <a:srcRect l="7937" t="14478" r="5505"/>
          <a:stretch/>
        </p:blipFill>
        <p:spPr>
          <a:xfrm>
            <a:off x="5105799" y="1235525"/>
            <a:ext cx="2705875" cy="1296174"/>
          </a:xfrm>
          <a:prstGeom prst="rect">
            <a:avLst/>
          </a:prstGeom>
          <a:noFill/>
          <a:ln>
            <a:noFill/>
          </a:ln>
        </p:spPr>
      </p:pic>
      <p:pic>
        <p:nvPicPr>
          <p:cNvPr id="207" name="Shape 207">
            <a:hlinkClick r:id="rId11"/>
          </p:cNvPr>
          <p:cNvPicPr preferRelativeResize="0"/>
          <p:nvPr/>
        </p:nvPicPr>
        <p:blipFill rotWithShape="1">
          <a:blip r:embed="rId12">
            <a:alphaModFix/>
          </a:blip>
          <a:srcRect l="4750" t="2260" r="4759" b="-2259"/>
          <a:stretch/>
        </p:blipFill>
        <p:spPr>
          <a:xfrm>
            <a:off x="4315640" y="2947362"/>
            <a:ext cx="2143097" cy="1296175"/>
          </a:xfrm>
          <a:prstGeom prst="rect">
            <a:avLst/>
          </a:prstGeom>
          <a:noFill/>
          <a:ln>
            <a:noFill/>
          </a:ln>
        </p:spPr>
      </p:pic>
      <p:sp>
        <p:nvSpPr>
          <p:cNvPr id="208" name="Shape 208"/>
          <p:cNvSpPr txBox="1">
            <a:spLocks noGrp="1"/>
          </p:cNvSpPr>
          <p:nvPr>
            <p:ph type="title"/>
          </p:nvPr>
        </p:nvSpPr>
        <p:spPr>
          <a:xfrm>
            <a:off x="612500" y="574200"/>
            <a:ext cx="7650599" cy="251699"/>
          </a:xfrm>
          <a:prstGeom prst="rect">
            <a:avLst/>
          </a:prstGeom>
        </p:spPr>
        <p:txBody>
          <a:bodyPr lIns="91425" tIns="91425" rIns="91425" bIns="91425" anchor="t" anchorCtr="0">
            <a:noAutofit/>
          </a:bodyPr>
          <a:lstStyle/>
          <a:p>
            <a:pPr lvl="0" rtl="0">
              <a:spcBef>
                <a:spcPts val="0"/>
              </a:spcBef>
              <a:buNone/>
            </a:pPr>
            <a:r>
              <a:rPr lang="en" sz="1100" i="1" dirty="0"/>
              <a:t>*Centrist College has an assortment of programs already, but there is always room to grow. Here are some possibilities. </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Shape 213"/>
          <p:cNvSpPr txBox="1">
            <a:spLocks noGrp="1"/>
          </p:cNvSpPr>
          <p:nvPr>
            <p:ph type="title"/>
          </p:nvPr>
        </p:nvSpPr>
        <p:spPr>
          <a:xfrm>
            <a:off x="227975" y="217750"/>
            <a:ext cx="8520599" cy="623400"/>
          </a:xfrm>
          <a:prstGeom prst="rect">
            <a:avLst/>
          </a:prstGeom>
        </p:spPr>
        <p:txBody>
          <a:bodyPr lIns="91425" tIns="91425" rIns="91425" bIns="91425" anchor="t" anchorCtr="0">
            <a:noAutofit/>
          </a:bodyPr>
          <a:lstStyle/>
          <a:p>
            <a:pPr lvl="0" rtl="0">
              <a:spcBef>
                <a:spcPts val="0"/>
              </a:spcBef>
              <a:buNone/>
            </a:pPr>
            <a:r>
              <a:rPr lang="en"/>
              <a:t>Action Plan</a:t>
            </a:r>
          </a:p>
        </p:txBody>
      </p:sp>
      <p:sp>
        <p:nvSpPr>
          <p:cNvPr id="214" name="Shape 214"/>
          <p:cNvSpPr txBox="1">
            <a:spLocks noGrp="1"/>
          </p:cNvSpPr>
          <p:nvPr>
            <p:ph type="body" idx="1"/>
          </p:nvPr>
        </p:nvSpPr>
        <p:spPr>
          <a:xfrm>
            <a:off x="304250" y="976450"/>
            <a:ext cx="8520599" cy="2528400"/>
          </a:xfrm>
          <a:prstGeom prst="rect">
            <a:avLst/>
          </a:prstGeom>
        </p:spPr>
        <p:txBody>
          <a:bodyPr lIns="91425" tIns="91425" rIns="91425" bIns="91425" anchor="t" anchorCtr="0">
            <a:noAutofit/>
          </a:bodyPr>
          <a:lstStyle/>
          <a:p>
            <a:pPr lvl="0" rtl="0">
              <a:lnSpc>
                <a:spcPct val="100000"/>
              </a:lnSpc>
              <a:spcBef>
                <a:spcPts val="0"/>
              </a:spcBef>
              <a:spcAft>
                <a:spcPts val="0"/>
              </a:spcAft>
              <a:buNone/>
            </a:pPr>
            <a:r>
              <a:rPr lang="en" sz="1600" b="1" u="sng" dirty="0">
                <a:solidFill>
                  <a:schemeClr val="accent3"/>
                </a:solidFill>
              </a:rPr>
              <a:t>Department-wide Initiatives</a:t>
            </a:r>
          </a:p>
          <a:p>
            <a:pPr marL="457200" lvl="0" indent="-330200" rtl="0">
              <a:lnSpc>
                <a:spcPct val="100000"/>
              </a:lnSpc>
              <a:spcBef>
                <a:spcPts val="0"/>
              </a:spcBef>
              <a:spcAft>
                <a:spcPts val="0"/>
              </a:spcAft>
              <a:buSzPct val="100000"/>
            </a:pPr>
            <a:r>
              <a:rPr lang="en" sz="1600" b="1" dirty="0"/>
              <a:t>Campus Climate Assessment</a:t>
            </a:r>
          </a:p>
          <a:p>
            <a:pPr marL="457200" lvl="0" indent="-330200" rtl="0">
              <a:lnSpc>
                <a:spcPct val="100000"/>
              </a:lnSpc>
              <a:spcBef>
                <a:spcPts val="0"/>
              </a:spcBef>
              <a:buSzPct val="100000"/>
            </a:pPr>
            <a:r>
              <a:rPr lang="en" sz="1600" b="1" dirty="0"/>
              <a:t>Raise professional development competencies  through workshops, resources, and continued education </a:t>
            </a:r>
          </a:p>
          <a:p>
            <a:pPr marL="457200" lvl="0" indent="-330200" rtl="0">
              <a:lnSpc>
                <a:spcPct val="100000"/>
              </a:lnSpc>
              <a:spcBef>
                <a:spcPts val="0"/>
              </a:spcBef>
              <a:buSzPct val="100000"/>
            </a:pPr>
            <a:r>
              <a:rPr lang="en" sz="1600" b="1" dirty="0"/>
              <a:t>Re-write policies with more gender inclusive language and a concerted effort to be more inclusive of all gender identities </a:t>
            </a:r>
          </a:p>
          <a:p>
            <a:pPr marL="457200" lvl="0" indent="-330200" rtl="0">
              <a:lnSpc>
                <a:spcPct val="100000"/>
              </a:lnSpc>
              <a:spcBef>
                <a:spcPts val="0"/>
              </a:spcBef>
              <a:buSzPct val="100000"/>
            </a:pPr>
            <a:r>
              <a:rPr lang="en" sz="1600" b="1" dirty="0"/>
              <a:t>Initiate an in-office campaign to create a more inclusive environment (i.e.)</a:t>
            </a:r>
          </a:p>
          <a:p>
            <a:pPr lvl="0" rtl="0">
              <a:lnSpc>
                <a:spcPct val="100000"/>
              </a:lnSpc>
              <a:spcBef>
                <a:spcPts val="0"/>
              </a:spcBef>
              <a:buNone/>
            </a:pPr>
            <a:endParaRPr sz="1600" b="1" dirty="0"/>
          </a:p>
        </p:txBody>
      </p:sp>
      <p:pic>
        <p:nvPicPr>
          <p:cNvPr id="215" name="Shape 215"/>
          <p:cNvPicPr preferRelativeResize="0"/>
          <p:nvPr/>
        </p:nvPicPr>
        <p:blipFill rotWithShape="1">
          <a:blip r:embed="rId3">
            <a:alphaModFix/>
          </a:blip>
          <a:srcRect l="3494" t="17824" r="5514" b="59206"/>
          <a:stretch/>
        </p:blipFill>
        <p:spPr>
          <a:xfrm>
            <a:off x="6793100" y="76200"/>
            <a:ext cx="2274704" cy="574200"/>
          </a:xfrm>
          <a:prstGeom prst="rect">
            <a:avLst/>
          </a:prstGeom>
          <a:noFill/>
          <a:ln>
            <a:noFill/>
          </a:ln>
        </p:spPr>
      </p:pic>
      <p:sp>
        <p:nvSpPr>
          <p:cNvPr id="216" name="Shape 216"/>
          <p:cNvSpPr txBox="1">
            <a:spLocks noGrp="1"/>
          </p:cNvSpPr>
          <p:nvPr>
            <p:ph type="title"/>
          </p:nvPr>
        </p:nvSpPr>
        <p:spPr>
          <a:xfrm>
            <a:off x="612500" y="687575"/>
            <a:ext cx="7904100" cy="251699"/>
          </a:xfrm>
          <a:prstGeom prst="rect">
            <a:avLst/>
          </a:prstGeom>
        </p:spPr>
        <p:txBody>
          <a:bodyPr lIns="91425" tIns="91425" rIns="91425" bIns="91425" anchor="t" anchorCtr="0">
            <a:noAutofit/>
          </a:bodyPr>
          <a:lstStyle/>
          <a:p>
            <a:pPr lvl="0" rtl="0">
              <a:spcBef>
                <a:spcPts val="0"/>
              </a:spcBef>
              <a:buNone/>
            </a:pPr>
            <a:r>
              <a:rPr lang="en" sz="1100" i="1"/>
              <a:t>*There needs to be a structure in place for continuous improvement.  Here is the action plan moving forward.</a:t>
            </a:r>
          </a:p>
        </p:txBody>
      </p:sp>
      <p:grpSp>
        <p:nvGrpSpPr>
          <p:cNvPr id="217" name="Shape 217"/>
          <p:cNvGrpSpPr/>
          <p:nvPr/>
        </p:nvGrpSpPr>
        <p:grpSpPr>
          <a:xfrm>
            <a:off x="304250" y="3286900"/>
            <a:ext cx="1695749" cy="1419900"/>
            <a:chOff x="304250" y="3334650"/>
            <a:chExt cx="1695749" cy="1419900"/>
          </a:xfrm>
        </p:grpSpPr>
        <p:sp>
          <p:nvSpPr>
            <p:cNvPr id="218" name="Shape 218"/>
            <p:cNvSpPr/>
            <p:nvPr/>
          </p:nvSpPr>
          <p:spPr>
            <a:xfrm>
              <a:off x="304250" y="3466900"/>
              <a:ext cx="359999" cy="1212300"/>
            </a:xfrm>
            <a:prstGeom prst="leftBrace">
              <a:avLst>
                <a:gd name="adj1" fmla="val 8333"/>
                <a:gd name="adj2" fmla="val 50000"/>
              </a:avLst>
            </a:prstGeom>
            <a:no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19" name="Shape 219"/>
            <p:cNvSpPr/>
            <p:nvPr/>
          </p:nvSpPr>
          <p:spPr>
            <a:xfrm rot="10800000">
              <a:off x="1640000" y="3466899"/>
              <a:ext cx="359999" cy="1212300"/>
            </a:xfrm>
            <a:prstGeom prst="leftBrace">
              <a:avLst>
                <a:gd name="adj1" fmla="val 8333"/>
                <a:gd name="adj2" fmla="val 50000"/>
              </a:avLst>
            </a:prstGeom>
            <a:no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20" name="Shape 220"/>
            <p:cNvSpPr txBox="1"/>
            <p:nvPr/>
          </p:nvSpPr>
          <p:spPr>
            <a:xfrm>
              <a:off x="365562" y="3334650"/>
              <a:ext cx="1516599" cy="1419900"/>
            </a:xfrm>
            <a:prstGeom prst="rect">
              <a:avLst/>
            </a:prstGeom>
            <a:noFill/>
            <a:ln>
              <a:noFill/>
            </a:ln>
          </p:spPr>
          <p:txBody>
            <a:bodyPr lIns="91425" tIns="91425" rIns="91425" bIns="91425" anchor="ctr" anchorCtr="0">
              <a:noAutofit/>
            </a:bodyPr>
            <a:lstStyle/>
            <a:p>
              <a:pPr lvl="0" algn="ctr" rtl="0">
                <a:spcBef>
                  <a:spcPts val="0"/>
                </a:spcBef>
                <a:spcAft>
                  <a:spcPts val="0"/>
                </a:spcAft>
                <a:buNone/>
              </a:pPr>
              <a:r>
                <a:rPr lang="en" sz="1600" b="1" dirty="0">
                  <a:solidFill>
                    <a:schemeClr val="accent5"/>
                  </a:solidFill>
                  <a:latin typeface="Source Sans Pro"/>
                  <a:ea typeface="Source Sans Pro"/>
                  <a:cs typeface="Source Sans Pro"/>
                  <a:sym typeface="Source Sans Pro"/>
                </a:rPr>
                <a:t>Transgender Tuesdays</a:t>
              </a:r>
            </a:p>
          </p:txBody>
        </p:sp>
      </p:grpSp>
      <p:grpSp>
        <p:nvGrpSpPr>
          <p:cNvPr id="221" name="Shape 221"/>
          <p:cNvGrpSpPr/>
          <p:nvPr/>
        </p:nvGrpSpPr>
        <p:grpSpPr>
          <a:xfrm>
            <a:off x="2213362" y="3349896"/>
            <a:ext cx="2189174" cy="1419900"/>
            <a:chOff x="3136225" y="3402376"/>
            <a:chExt cx="2189174" cy="1419900"/>
          </a:xfrm>
        </p:grpSpPr>
        <p:sp>
          <p:nvSpPr>
            <p:cNvPr id="222" name="Shape 222"/>
            <p:cNvSpPr/>
            <p:nvPr/>
          </p:nvSpPr>
          <p:spPr>
            <a:xfrm>
              <a:off x="3136225" y="3466900"/>
              <a:ext cx="359999" cy="1212300"/>
            </a:xfrm>
            <a:prstGeom prst="leftBrace">
              <a:avLst>
                <a:gd name="adj1" fmla="val 8333"/>
                <a:gd name="adj2" fmla="val 50000"/>
              </a:avLst>
            </a:prstGeom>
            <a:no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23" name="Shape 223"/>
            <p:cNvSpPr/>
            <p:nvPr/>
          </p:nvSpPr>
          <p:spPr>
            <a:xfrm rot="10800000">
              <a:off x="4965400" y="3466899"/>
              <a:ext cx="359999" cy="1212300"/>
            </a:xfrm>
            <a:prstGeom prst="leftBrace">
              <a:avLst>
                <a:gd name="adj1" fmla="val 8333"/>
                <a:gd name="adj2" fmla="val 50000"/>
              </a:avLst>
            </a:prstGeom>
            <a:no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24" name="Shape 224"/>
            <p:cNvSpPr txBox="1"/>
            <p:nvPr/>
          </p:nvSpPr>
          <p:spPr>
            <a:xfrm>
              <a:off x="3371075" y="3402376"/>
              <a:ext cx="1610400" cy="1419900"/>
            </a:xfrm>
            <a:prstGeom prst="rect">
              <a:avLst/>
            </a:prstGeom>
            <a:noFill/>
            <a:ln>
              <a:noFill/>
            </a:ln>
          </p:spPr>
          <p:txBody>
            <a:bodyPr lIns="91425" tIns="91425" rIns="91425" bIns="91425" anchor="ctr" anchorCtr="0">
              <a:noAutofit/>
            </a:bodyPr>
            <a:lstStyle/>
            <a:p>
              <a:pPr lvl="0" algn="ctr" rtl="0">
                <a:spcBef>
                  <a:spcPts val="0"/>
                </a:spcBef>
                <a:spcAft>
                  <a:spcPts val="0"/>
                </a:spcAft>
                <a:buNone/>
              </a:pPr>
              <a:r>
                <a:rPr lang="en" sz="1600" b="1" dirty="0">
                  <a:solidFill>
                    <a:schemeClr val="accent5"/>
                  </a:solidFill>
                  <a:latin typeface="Source Sans Pro"/>
                  <a:ea typeface="Source Sans Pro"/>
                  <a:cs typeface="Source Sans Pro"/>
                  <a:sym typeface="Source Sans Pro"/>
                </a:rPr>
                <a:t>Gender inclusive language and images in marketing</a:t>
              </a:r>
            </a:p>
          </p:txBody>
        </p:sp>
      </p:grpSp>
      <p:grpSp>
        <p:nvGrpSpPr>
          <p:cNvPr id="225" name="Shape 225"/>
          <p:cNvGrpSpPr/>
          <p:nvPr/>
        </p:nvGrpSpPr>
        <p:grpSpPr>
          <a:xfrm>
            <a:off x="6408025" y="3352360"/>
            <a:ext cx="2340549" cy="1419900"/>
            <a:chOff x="6016650" y="3410764"/>
            <a:chExt cx="2340549" cy="1419900"/>
          </a:xfrm>
        </p:grpSpPr>
        <p:sp>
          <p:nvSpPr>
            <p:cNvPr id="226" name="Shape 226"/>
            <p:cNvSpPr/>
            <p:nvPr/>
          </p:nvSpPr>
          <p:spPr>
            <a:xfrm>
              <a:off x="6016650" y="3466900"/>
              <a:ext cx="359999" cy="1212300"/>
            </a:xfrm>
            <a:prstGeom prst="leftBrace">
              <a:avLst>
                <a:gd name="adj1" fmla="val 8333"/>
                <a:gd name="adj2" fmla="val 50000"/>
              </a:avLst>
            </a:prstGeom>
            <a:no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27" name="Shape 227"/>
            <p:cNvSpPr/>
            <p:nvPr/>
          </p:nvSpPr>
          <p:spPr>
            <a:xfrm rot="10800000">
              <a:off x="7997200" y="3466899"/>
              <a:ext cx="359999" cy="1212300"/>
            </a:xfrm>
            <a:prstGeom prst="leftBrace">
              <a:avLst>
                <a:gd name="adj1" fmla="val 8333"/>
                <a:gd name="adj2" fmla="val 50000"/>
              </a:avLst>
            </a:prstGeom>
            <a:no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28" name="Shape 228"/>
            <p:cNvSpPr txBox="1"/>
            <p:nvPr/>
          </p:nvSpPr>
          <p:spPr>
            <a:xfrm>
              <a:off x="6258812" y="3410764"/>
              <a:ext cx="1873521" cy="1419900"/>
            </a:xfrm>
            <a:prstGeom prst="rect">
              <a:avLst/>
            </a:prstGeom>
            <a:noFill/>
            <a:ln>
              <a:noFill/>
            </a:ln>
          </p:spPr>
          <p:txBody>
            <a:bodyPr lIns="91425" tIns="91425" rIns="91425" bIns="91425" anchor="ctr" anchorCtr="0">
              <a:noAutofit/>
            </a:bodyPr>
            <a:lstStyle/>
            <a:p>
              <a:pPr lvl="0" algn="ctr" rtl="0">
                <a:spcBef>
                  <a:spcPts val="0"/>
                </a:spcBef>
                <a:spcAft>
                  <a:spcPts val="1600"/>
                </a:spcAft>
                <a:buNone/>
              </a:pPr>
              <a:r>
                <a:rPr lang="en" sz="1600" b="1" dirty="0">
                  <a:solidFill>
                    <a:schemeClr val="accent5"/>
                  </a:solidFill>
                  <a:latin typeface="Source Sans Pro"/>
                  <a:ea typeface="Source Sans Pro"/>
                  <a:cs typeface="Source Sans Pro"/>
                  <a:sym typeface="Source Sans Pro"/>
                </a:rPr>
                <a:t>End of the year office awards for student inclusive support</a:t>
              </a:r>
            </a:p>
          </p:txBody>
        </p:sp>
      </p:grpSp>
      <p:grpSp>
        <p:nvGrpSpPr>
          <p:cNvPr id="229" name="Shape 229"/>
          <p:cNvGrpSpPr/>
          <p:nvPr/>
        </p:nvGrpSpPr>
        <p:grpSpPr>
          <a:xfrm>
            <a:off x="4615887" y="3228465"/>
            <a:ext cx="1602150" cy="1419900"/>
            <a:chOff x="1165950" y="3439300"/>
            <a:chExt cx="1602150" cy="1419900"/>
          </a:xfrm>
        </p:grpSpPr>
        <p:sp>
          <p:nvSpPr>
            <p:cNvPr id="230" name="Shape 230"/>
            <p:cNvSpPr/>
            <p:nvPr/>
          </p:nvSpPr>
          <p:spPr>
            <a:xfrm>
              <a:off x="1165950" y="3619300"/>
              <a:ext cx="359999" cy="1212300"/>
            </a:xfrm>
            <a:prstGeom prst="leftBrace">
              <a:avLst>
                <a:gd name="adj1" fmla="val 8333"/>
                <a:gd name="adj2" fmla="val 50000"/>
              </a:avLst>
            </a:prstGeom>
            <a:no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31" name="Shape 231"/>
            <p:cNvSpPr/>
            <p:nvPr/>
          </p:nvSpPr>
          <p:spPr>
            <a:xfrm rot="10800000">
              <a:off x="2408100" y="3619299"/>
              <a:ext cx="359999" cy="1212300"/>
            </a:xfrm>
            <a:prstGeom prst="leftBrace">
              <a:avLst>
                <a:gd name="adj1" fmla="val 8333"/>
                <a:gd name="adj2" fmla="val 50000"/>
              </a:avLst>
            </a:prstGeom>
            <a:no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32" name="Shape 232"/>
            <p:cNvSpPr txBox="1"/>
            <p:nvPr/>
          </p:nvSpPr>
          <p:spPr>
            <a:xfrm>
              <a:off x="1294600" y="3439300"/>
              <a:ext cx="1346100" cy="1419900"/>
            </a:xfrm>
            <a:prstGeom prst="rect">
              <a:avLst/>
            </a:prstGeom>
            <a:noFill/>
            <a:ln>
              <a:noFill/>
            </a:ln>
          </p:spPr>
          <p:txBody>
            <a:bodyPr lIns="91425" tIns="91425" rIns="91425" bIns="91425" anchor="ctr" anchorCtr="0">
              <a:noAutofit/>
            </a:bodyPr>
            <a:lstStyle/>
            <a:p>
              <a:pPr lvl="0" algn="ctr" rtl="0">
                <a:spcBef>
                  <a:spcPts val="0"/>
                </a:spcBef>
                <a:spcAft>
                  <a:spcPts val="0"/>
                </a:spcAft>
                <a:buNone/>
              </a:pPr>
              <a:r>
                <a:rPr lang="en" sz="1600" b="1" dirty="0">
                  <a:solidFill>
                    <a:schemeClr val="accent5"/>
                  </a:solidFill>
                  <a:latin typeface="Source Sans Pro"/>
                  <a:ea typeface="Source Sans Pro"/>
                  <a:cs typeface="Source Sans Pro"/>
                  <a:sym typeface="Source Sans Pro"/>
                </a:rPr>
                <a:t>DAT </a:t>
              </a:r>
              <a:br>
                <a:rPr lang="en" sz="1600" b="1" dirty="0">
                  <a:solidFill>
                    <a:schemeClr val="accent5"/>
                  </a:solidFill>
                  <a:latin typeface="Source Sans Pro"/>
                  <a:ea typeface="Source Sans Pro"/>
                  <a:cs typeface="Source Sans Pro"/>
                  <a:sym typeface="Source Sans Pro"/>
                </a:rPr>
              </a:br>
              <a:r>
                <a:rPr lang="en" sz="1600" b="1" dirty="0">
                  <a:solidFill>
                    <a:schemeClr val="accent5"/>
                  </a:solidFill>
                  <a:latin typeface="Source Sans Pro"/>
                  <a:ea typeface="Source Sans Pro"/>
                  <a:cs typeface="Source Sans Pro"/>
                  <a:sym typeface="Source Sans Pro"/>
                </a:rPr>
                <a:t>work group</a:t>
              </a:r>
            </a:p>
          </p:txBody>
        </p:sp>
      </p:gr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Shape 237"/>
          <p:cNvSpPr txBox="1">
            <a:spLocks noGrp="1"/>
          </p:cNvSpPr>
          <p:nvPr>
            <p:ph type="title"/>
          </p:nvPr>
        </p:nvSpPr>
        <p:spPr>
          <a:xfrm>
            <a:off x="227975" y="217750"/>
            <a:ext cx="8520599" cy="623400"/>
          </a:xfrm>
          <a:prstGeom prst="rect">
            <a:avLst/>
          </a:prstGeom>
        </p:spPr>
        <p:txBody>
          <a:bodyPr lIns="91425" tIns="91425" rIns="91425" bIns="91425" anchor="t" anchorCtr="0">
            <a:noAutofit/>
          </a:bodyPr>
          <a:lstStyle/>
          <a:p>
            <a:pPr lvl="0" rtl="0">
              <a:spcBef>
                <a:spcPts val="0"/>
              </a:spcBef>
              <a:buNone/>
            </a:pPr>
            <a:r>
              <a:rPr lang="en"/>
              <a:t>Action Plan</a:t>
            </a:r>
          </a:p>
        </p:txBody>
      </p:sp>
      <p:sp>
        <p:nvSpPr>
          <p:cNvPr id="238" name="Shape 238"/>
          <p:cNvSpPr txBox="1">
            <a:spLocks noGrp="1"/>
          </p:cNvSpPr>
          <p:nvPr>
            <p:ph type="body" idx="1"/>
          </p:nvPr>
        </p:nvSpPr>
        <p:spPr>
          <a:xfrm>
            <a:off x="304250" y="894508"/>
            <a:ext cx="8520599" cy="2111699"/>
          </a:xfrm>
          <a:prstGeom prst="rect">
            <a:avLst/>
          </a:prstGeom>
        </p:spPr>
        <p:txBody>
          <a:bodyPr lIns="91425" tIns="91425" rIns="91425" bIns="91425" anchor="t" anchorCtr="0">
            <a:noAutofit/>
          </a:bodyPr>
          <a:lstStyle/>
          <a:p>
            <a:pPr lvl="0" rtl="0">
              <a:lnSpc>
                <a:spcPct val="100000"/>
              </a:lnSpc>
              <a:spcBef>
                <a:spcPts val="0"/>
              </a:spcBef>
              <a:spcAft>
                <a:spcPts val="0"/>
              </a:spcAft>
              <a:buNone/>
            </a:pPr>
            <a:r>
              <a:rPr lang="en" sz="1500" b="1" u="sng" dirty="0">
                <a:solidFill>
                  <a:schemeClr val="accent3"/>
                </a:solidFill>
              </a:rPr>
              <a:t>Office-Specific Initiatives </a:t>
            </a:r>
          </a:p>
          <a:p>
            <a:pPr marL="457200" lvl="0" indent="-330200" rtl="0">
              <a:lnSpc>
                <a:spcPct val="100000"/>
              </a:lnSpc>
              <a:spcBef>
                <a:spcPts val="0"/>
              </a:spcBef>
              <a:spcAft>
                <a:spcPts val="0"/>
              </a:spcAft>
              <a:buSzPct val="100000"/>
            </a:pPr>
            <a:r>
              <a:rPr lang="en" sz="1500" b="1" dirty="0"/>
              <a:t>Collaboration with other offices across campus including but not limited to the LGBTQ* office to support transgender students</a:t>
            </a:r>
          </a:p>
          <a:p>
            <a:pPr marL="457200" lvl="0" indent="-330200" rtl="0">
              <a:lnSpc>
                <a:spcPct val="100000"/>
              </a:lnSpc>
              <a:spcBef>
                <a:spcPts val="0"/>
              </a:spcBef>
              <a:buSzPct val="100000"/>
            </a:pPr>
            <a:r>
              <a:rPr lang="en" sz="1500" b="1" dirty="0"/>
              <a:t>Re-write policies, procedures, and marketing materials with more gender inclusive language and images</a:t>
            </a:r>
          </a:p>
          <a:p>
            <a:pPr marL="457200" lvl="0" indent="-330200" rtl="0">
              <a:lnSpc>
                <a:spcPct val="100000"/>
              </a:lnSpc>
              <a:spcBef>
                <a:spcPts val="0"/>
              </a:spcBef>
              <a:buSzPct val="100000"/>
            </a:pPr>
            <a:r>
              <a:rPr lang="en" sz="1500" b="1" dirty="0"/>
              <a:t>Educating student workers around transgender and non-binary student identities and building creating inclusive environments</a:t>
            </a:r>
          </a:p>
          <a:p>
            <a:pPr lvl="0" rtl="0">
              <a:lnSpc>
                <a:spcPct val="100000"/>
              </a:lnSpc>
              <a:spcBef>
                <a:spcPts val="0"/>
              </a:spcBef>
              <a:buNone/>
            </a:pPr>
            <a:endParaRPr sz="1600" b="1" dirty="0"/>
          </a:p>
        </p:txBody>
      </p:sp>
      <p:pic>
        <p:nvPicPr>
          <p:cNvPr id="239" name="Shape 239"/>
          <p:cNvPicPr preferRelativeResize="0"/>
          <p:nvPr/>
        </p:nvPicPr>
        <p:blipFill rotWithShape="1">
          <a:blip r:embed="rId3">
            <a:alphaModFix/>
          </a:blip>
          <a:srcRect l="3494" t="17824" r="5514" b="59206"/>
          <a:stretch/>
        </p:blipFill>
        <p:spPr>
          <a:xfrm>
            <a:off x="6793100" y="76200"/>
            <a:ext cx="2274704" cy="574200"/>
          </a:xfrm>
          <a:prstGeom prst="rect">
            <a:avLst/>
          </a:prstGeom>
          <a:noFill/>
          <a:ln>
            <a:noFill/>
          </a:ln>
        </p:spPr>
      </p:pic>
      <p:sp>
        <p:nvSpPr>
          <p:cNvPr id="240" name="Shape 240"/>
          <p:cNvSpPr txBox="1">
            <a:spLocks noGrp="1"/>
          </p:cNvSpPr>
          <p:nvPr>
            <p:ph type="title"/>
          </p:nvPr>
        </p:nvSpPr>
        <p:spPr>
          <a:xfrm>
            <a:off x="612500" y="687575"/>
            <a:ext cx="7904100" cy="251699"/>
          </a:xfrm>
          <a:prstGeom prst="rect">
            <a:avLst/>
          </a:prstGeom>
        </p:spPr>
        <p:txBody>
          <a:bodyPr lIns="91425" tIns="91425" rIns="91425" bIns="91425" anchor="t" anchorCtr="0">
            <a:noAutofit/>
          </a:bodyPr>
          <a:lstStyle/>
          <a:p>
            <a:pPr lvl="0" rtl="0">
              <a:spcBef>
                <a:spcPts val="0"/>
              </a:spcBef>
              <a:buNone/>
            </a:pPr>
            <a:r>
              <a:rPr lang="en" sz="1100" i="1"/>
              <a:t>*There needs to be a structure in place for continuous improvement.  Here is the action plan moving forward.</a:t>
            </a:r>
          </a:p>
        </p:txBody>
      </p:sp>
      <p:sp>
        <p:nvSpPr>
          <p:cNvPr id="241" name="Shape 241"/>
          <p:cNvSpPr txBox="1"/>
          <p:nvPr/>
        </p:nvSpPr>
        <p:spPr>
          <a:xfrm>
            <a:off x="391850" y="2871750"/>
            <a:ext cx="5048699" cy="794099"/>
          </a:xfrm>
          <a:prstGeom prst="rect">
            <a:avLst/>
          </a:prstGeom>
          <a:noFill/>
          <a:ln w="28575" cap="flat" cmpd="sng">
            <a:solidFill>
              <a:schemeClr val="accent6"/>
            </a:solidFill>
            <a:prstDash val="solid"/>
            <a:round/>
            <a:headEnd type="none" w="med" len="med"/>
            <a:tailEnd type="none" w="med" len="med"/>
          </a:ln>
        </p:spPr>
        <p:txBody>
          <a:bodyPr lIns="91425" tIns="91425" rIns="91425" bIns="91425" anchor="t" anchorCtr="0">
            <a:noAutofit/>
          </a:bodyPr>
          <a:lstStyle/>
          <a:p>
            <a:pPr lvl="0" rtl="0">
              <a:spcBef>
                <a:spcPts val="0"/>
              </a:spcBef>
              <a:spcAft>
                <a:spcPts val="1600"/>
              </a:spcAft>
              <a:buNone/>
            </a:pPr>
            <a:r>
              <a:rPr lang="en" sz="1600" b="1" u="sng">
                <a:solidFill>
                  <a:schemeClr val="accent3"/>
                </a:solidFill>
                <a:latin typeface="Source Sans Pro"/>
                <a:ea typeface="Source Sans Pro"/>
                <a:cs typeface="Source Sans Pro"/>
                <a:sym typeface="Source Sans Pro"/>
              </a:rPr>
              <a:t>Admissions Office</a:t>
            </a:r>
            <a:r>
              <a:rPr lang="en" sz="1600" b="1">
                <a:solidFill>
                  <a:schemeClr val="lt2"/>
                </a:solidFill>
                <a:latin typeface="Source Sans Pro"/>
                <a:ea typeface="Source Sans Pro"/>
                <a:cs typeface="Source Sans Pro"/>
                <a:sym typeface="Source Sans Pro"/>
              </a:rPr>
              <a:t/>
            </a:r>
            <a:br>
              <a:rPr lang="en" sz="1600" b="1">
                <a:solidFill>
                  <a:schemeClr val="lt2"/>
                </a:solidFill>
                <a:latin typeface="Source Sans Pro"/>
                <a:ea typeface="Source Sans Pro"/>
                <a:cs typeface="Source Sans Pro"/>
                <a:sym typeface="Source Sans Pro"/>
              </a:rPr>
            </a:br>
            <a:r>
              <a:rPr lang="en" b="1">
                <a:solidFill>
                  <a:schemeClr val="accent5"/>
                </a:solidFill>
                <a:latin typeface="Source Sans Pro"/>
                <a:ea typeface="Source Sans Pro"/>
                <a:cs typeface="Source Sans Pro"/>
                <a:sym typeface="Source Sans Pro"/>
              </a:rPr>
              <a:t>- Allow students to self select their own pronouns on documents</a:t>
            </a:r>
          </a:p>
          <a:p>
            <a:pPr lvl="0">
              <a:spcBef>
                <a:spcPts val="0"/>
              </a:spcBef>
              <a:buNone/>
            </a:pPr>
            <a:endParaRPr/>
          </a:p>
        </p:txBody>
      </p:sp>
      <p:sp>
        <p:nvSpPr>
          <p:cNvPr id="242" name="Shape 242"/>
          <p:cNvSpPr txBox="1"/>
          <p:nvPr/>
        </p:nvSpPr>
        <p:spPr>
          <a:xfrm>
            <a:off x="391850" y="3665800"/>
            <a:ext cx="5048699" cy="1231499"/>
          </a:xfrm>
          <a:prstGeom prst="rect">
            <a:avLst/>
          </a:prstGeom>
          <a:noFill/>
          <a:ln w="28575" cap="flat" cmpd="sng">
            <a:solidFill>
              <a:schemeClr val="accent6"/>
            </a:solidFill>
            <a:prstDash val="solid"/>
            <a:round/>
            <a:headEnd type="none" w="med" len="med"/>
            <a:tailEnd type="none" w="med" len="med"/>
          </a:ln>
        </p:spPr>
        <p:txBody>
          <a:bodyPr lIns="91425" tIns="91425" rIns="91425" bIns="91425" anchor="t" anchorCtr="0">
            <a:noAutofit/>
          </a:bodyPr>
          <a:lstStyle/>
          <a:p>
            <a:pPr lvl="0" rtl="0">
              <a:spcBef>
                <a:spcPts val="0"/>
              </a:spcBef>
              <a:spcAft>
                <a:spcPts val="1600"/>
              </a:spcAft>
              <a:buNone/>
            </a:pPr>
            <a:r>
              <a:rPr lang="en" sz="1600" b="1" u="sng">
                <a:solidFill>
                  <a:schemeClr val="accent3"/>
                </a:solidFill>
                <a:latin typeface="Source Sans Pro"/>
                <a:ea typeface="Source Sans Pro"/>
                <a:cs typeface="Source Sans Pro"/>
                <a:sym typeface="Source Sans Pro"/>
              </a:rPr>
              <a:t>Housing and Residence Life</a:t>
            </a:r>
            <a:r>
              <a:rPr lang="en" sz="1600" b="1">
                <a:solidFill>
                  <a:schemeClr val="lt2"/>
                </a:solidFill>
                <a:latin typeface="Source Sans Pro"/>
                <a:ea typeface="Source Sans Pro"/>
                <a:cs typeface="Source Sans Pro"/>
                <a:sym typeface="Source Sans Pro"/>
              </a:rPr>
              <a:t/>
            </a:r>
            <a:br>
              <a:rPr lang="en" sz="1600" b="1">
                <a:solidFill>
                  <a:schemeClr val="lt2"/>
                </a:solidFill>
                <a:latin typeface="Source Sans Pro"/>
                <a:ea typeface="Source Sans Pro"/>
                <a:cs typeface="Source Sans Pro"/>
                <a:sym typeface="Source Sans Pro"/>
              </a:rPr>
            </a:br>
            <a:r>
              <a:rPr lang="en" sz="1600" b="1">
                <a:solidFill>
                  <a:schemeClr val="accent5"/>
                </a:solidFill>
                <a:latin typeface="Source Sans Pro"/>
                <a:ea typeface="Source Sans Pro"/>
                <a:cs typeface="Source Sans Pro"/>
                <a:sym typeface="Source Sans Pro"/>
              </a:rPr>
              <a:t>- </a:t>
            </a:r>
            <a:r>
              <a:rPr lang="en" b="1">
                <a:solidFill>
                  <a:schemeClr val="accent5"/>
                </a:solidFill>
                <a:latin typeface="Source Sans Pro"/>
                <a:ea typeface="Source Sans Pro"/>
                <a:cs typeface="Source Sans Pro"/>
                <a:sym typeface="Source Sans Pro"/>
              </a:rPr>
              <a:t>Assess the ability to create gender neutral restrooms and a plan for the transition to it </a:t>
            </a:r>
            <a:br>
              <a:rPr lang="en" b="1">
                <a:solidFill>
                  <a:schemeClr val="accent5"/>
                </a:solidFill>
                <a:latin typeface="Source Sans Pro"/>
                <a:ea typeface="Source Sans Pro"/>
                <a:cs typeface="Source Sans Pro"/>
                <a:sym typeface="Source Sans Pro"/>
              </a:rPr>
            </a:br>
            <a:r>
              <a:rPr lang="en" b="1">
                <a:solidFill>
                  <a:schemeClr val="accent5"/>
                </a:solidFill>
                <a:latin typeface="Source Sans Pro"/>
                <a:ea typeface="Source Sans Pro"/>
                <a:cs typeface="Source Sans Pro"/>
                <a:sym typeface="Source Sans Pro"/>
              </a:rPr>
              <a:t>- Establish a LGBTQ Learning Living Community </a:t>
            </a:r>
          </a:p>
        </p:txBody>
      </p:sp>
      <p:sp>
        <p:nvSpPr>
          <p:cNvPr id="243" name="Shape 243"/>
          <p:cNvSpPr txBox="1"/>
          <p:nvPr/>
        </p:nvSpPr>
        <p:spPr>
          <a:xfrm>
            <a:off x="5440550" y="2871750"/>
            <a:ext cx="3463500" cy="2035499"/>
          </a:xfrm>
          <a:prstGeom prst="rect">
            <a:avLst/>
          </a:prstGeom>
          <a:noFill/>
          <a:ln w="28575" cap="flat" cmpd="sng">
            <a:solidFill>
              <a:schemeClr val="accent6"/>
            </a:solidFill>
            <a:prstDash val="solid"/>
            <a:round/>
            <a:headEnd type="none" w="med" len="med"/>
            <a:tailEnd type="none" w="med" len="med"/>
          </a:ln>
        </p:spPr>
        <p:txBody>
          <a:bodyPr lIns="91425" tIns="91425" rIns="91425" bIns="91425" anchor="t" anchorCtr="0">
            <a:noAutofit/>
          </a:bodyPr>
          <a:lstStyle/>
          <a:p>
            <a:pPr lvl="0" algn="ctr" rtl="0">
              <a:spcBef>
                <a:spcPts val="0"/>
              </a:spcBef>
              <a:spcAft>
                <a:spcPts val="1600"/>
              </a:spcAft>
              <a:buNone/>
            </a:pPr>
            <a:r>
              <a:rPr lang="en" sz="1600" b="1" u="sng">
                <a:solidFill>
                  <a:schemeClr val="accent3"/>
                </a:solidFill>
                <a:latin typeface="Source Sans Pro"/>
                <a:ea typeface="Source Sans Pro"/>
                <a:cs typeface="Source Sans Pro"/>
                <a:sym typeface="Source Sans Pro"/>
              </a:rPr>
              <a:t>Office of Student Involvement and Programming</a:t>
            </a:r>
            <a:r>
              <a:rPr lang="en" sz="1600" b="1" u="sng">
                <a:solidFill>
                  <a:schemeClr val="lt2"/>
                </a:solidFill>
                <a:latin typeface="Source Sans Pro"/>
                <a:ea typeface="Source Sans Pro"/>
                <a:cs typeface="Source Sans Pro"/>
                <a:sym typeface="Source Sans Pro"/>
              </a:rPr>
              <a:t/>
            </a:r>
            <a:br>
              <a:rPr lang="en" sz="1600" b="1" u="sng">
                <a:solidFill>
                  <a:schemeClr val="lt2"/>
                </a:solidFill>
                <a:latin typeface="Source Sans Pro"/>
                <a:ea typeface="Source Sans Pro"/>
                <a:cs typeface="Source Sans Pro"/>
                <a:sym typeface="Source Sans Pro"/>
              </a:rPr>
            </a:br>
            <a:r>
              <a:rPr lang="en" sz="1600" b="1">
                <a:solidFill>
                  <a:schemeClr val="accent5"/>
                </a:solidFill>
                <a:latin typeface="Source Sans Pro"/>
                <a:ea typeface="Source Sans Pro"/>
                <a:cs typeface="Source Sans Pro"/>
                <a:sym typeface="Source Sans Pro"/>
              </a:rPr>
              <a:t>- </a:t>
            </a:r>
            <a:r>
              <a:rPr lang="en" b="1">
                <a:solidFill>
                  <a:schemeClr val="accent5"/>
                </a:solidFill>
                <a:latin typeface="Source Sans Pro"/>
                <a:ea typeface="Source Sans Pro"/>
                <a:cs typeface="Source Sans Pro"/>
                <a:sym typeface="Source Sans Pro"/>
              </a:rPr>
              <a:t>Late Night programming specifically during Transgender Awareness Month (November)</a:t>
            </a:r>
            <a:br>
              <a:rPr lang="en" b="1">
                <a:solidFill>
                  <a:schemeClr val="accent5"/>
                </a:solidFill>
                <a:latin typeface="Source Sans Pro"/>
                <a:ea typeface="Source Sans Pro"/>
                <a:cs typeface="Source Sans Pro"/>
                <a:sym typeface="Source Sans Pro"/>
              </a:rPr>
            </a:br>
            <a:r>
              <a:rPr lang="en" b="1">
                <a:solidFill>
                  <a:schemeClr val="accent5"/>
                </a:solidFill>
                <a:latin typeface="Source Sans Pro"/>
                <a:ea typeface="Source Sans Pro"/>
                <a:cs typeface="Source Sans Pro"/>
                <a:sym typeface="Source Sans Pro"/>
              </a:rPr>
              <a:t>- Educate student leaders and organizations on inclusion and inclusive environments </a:t>
            </a:r>
          </a:p>
          <a:p>
            <a:pPr lvl="0" algn="ctr" rtl="0">
              <a:spcBef>
                <a:spcPts val="0"/>
              </a:spcBef>
              <a:buNone/>
            </a:pPr>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Shape 248"/>
          <p:cNvSpPr txBox="1">
            <a:spLocks noGrp="1"/>
          </p:cNvSpPr>
          <p:nvPr>
            <p:ph type="title"/>
          </p:nvPr>
        </p:nvSpPr>
        <p:spPr>
          <a:xfrm>
            <a:off x="227975" y="217750"/>
            <a:ext cx="8520599" cy="623400"/>
          </a:xfrm>
          <a:prstGeom prst="rect">
            <a:avLst/>
          </a:prstGeom>
        </p:spPr>
        <p:txBody>
          <a:bodyPr lIns="91425" tIns="91425" rIns="91425" bIns="91425" anchor="t" anchorCtr="0">
            <a:noAutofit/>
          </a:bodyPr>
          <a:lstStyle/>
          <a:p>
            <a:pPr lvl="0" rtl="0">
              <a:spcBef>
                <a:spcPts val="0"/>
              </a:spcBef>
              <a:buNone/>
            </a:pPr>
            <a:r>
              <a:rPr lang="en"/>
              <a:t>Action Plan</a:t>
            </a:r>
          </a:p>
        </p:txBody>
      </p:sp>
      <p:sp>
        <p:nvSpPr>
          <p:cNvPr id="249" name="Shape 249"/>
          <p:cNvSpPr txBox="1">
            <a:spLocks noGrp="1"/>
          </p:cNvSpPr>
          <p:nvPr>
            <p:ph type="body" idx="1"/>
          </p:nvPr>
        </p:nvSpPr>
        <p:spPr>
          <a:xfrm>
            <a:off x="304250" y="976450"/>
            <a:ext cx="8520599" cy="3721799"/>
          </a:xfrm>
          <a:prstGeom prst="rect">
            <a:avLst/>
          </a:prstGeom>
        </p:spPr>
        <p:txBody>
          <a:bodyPr lIns="91425" tIns="91425" rIns="91425" bIns="91425" anchor="t" anchorCtr="0">
            <a:noAutofit/>
          </a:bodyPr>
          <a:lstStyle/>
          <a:p>
            <a:pPr lvl="0" rtl="0">
              <a:lnSpc>
                <a:spcPct val="100000"/>
              </a:lnSpc>
              <a:spcBef>
                <a:spcPts val="0"/>
              </a:spcBef>
              <a:spcAft>
                <a:spcPts val="0"/>
              </a:spcAft>
              <a:buNone/>
            </a:pPr>
            <a:r>
              <a:rPr lang="en" sz="1600" b="1" u="sng" dirty="0">
                <a:solidFill>
                  <a:schemeClr val="accent3"/>
                </a:solidFill>
              </a:rPr>
              <a:t>One-on-One Interactions</a:t>
            </a:r>
          </a:p>
          <a:p>
            <a:pPr marL="457200" lvl="0" indent="-330200" rtl="0">
              <a:lnSpc>
                <a:spcPct val="100000"/>
              </a:lnSpc>
              <a:spcBef>
                <a:spcPts val="0"/>
              </a:spcBef>
              <a:spcAft>
                <a:spcPts val="600"/>
              </a:spcAft>
              <a:buSzPct val="100000"/>
              <a:buFont typeface="Arial"/>
              <a:buChar char="•"/>
            </a:pPr>
            <a:r>
              <a:rPr lang="en" sz="1600" b="1" dirty="0"/>
              <a:t>Working to develop trusting relationships with transgender and non-binary students</a:t>
            </a:r>
          </a:p>
          <a:p>
            <a:pPr marL="457200" lvl="0" indent="-330200" rtl="0">
              <a:lnSpc>
                <a:spcPct val="100000"/>
              </a:lnSpc>
              <a:spcBef>
                <a:spcPts val="0"/>
              </a:spcBef>
              <a:spcAft>
                <a:spcPts val="600"/>
              </a:spcAft>
              <a:buSzPct val="100000"/>
              <a:buFont typeface="Arial"/>
              <a:buChar char="•"/>
            </a:pPr>
            <a:r>
              <a:rPr lang="en" sz="1600" b="1" dirty="0"/>
              <a:t>Develop change agents </a:t>
            </a:r>
          </a:p>
          <a:p>
            <a:pPr marL="914400" lvl="1" indent="-330200" rtl="0">
              <a:lnSpc>
                <a:spcPct val="100000"/>
              </a:lnSpc>
              <a:spcBef>
                <a:spcPts val="0"/>
              </a:spcBef>
              <a:spcAft>
                <a:spcPts val="600"/>
              </a:spcAft>
              <a:buSzPct val="100000"/>
              <a:buFont typeface="Arial"/>
              <a:buChar char="•"/>
            </a:pPr>
            <a:r>
              <a:rPr lang="en" sz="1600" b="1" dirty="0"/>
              <a:t>Bystander intervention/ally training </a:t>
            </a:r>
          </a:p>
          <a:p>
            <a:pPr marL="914400" lvl="1" indent="-330200" rtl="0">
              <a:lnSpc>
                <a:spcPct val="100000"/>
              </a:lnSpc>
              <a:spcBef>
                <a:spcPts val="0"/>
              </a:spcBef>
              <a:spcAft>
                <a:spcPts val="600"/>
              </a:spcAft>
              <a:buSzPct val="100000"/>
              <a:buFont typeface="Arial"/>
              <a:buChar char="•"/>
            </a:pPr>
            <a:r>
              <a:rPr lang="en" sz="1600" b="1" dirty="0"/>
              <a:t>Education for all students on bias related incidents and how to report them</a:t>
            </a:r>
          </a:p>
          <a:p>
            <a:pPr marL="457200" lvl="0" indent="-330200" rtl="0">
              <a:lnSpc>
                <a:spcPct val="100000"/>
              </a:lnSpc>
              <a:spcBef>
                <a:spcPts val="0"/>
              </a:spcBef>
              <a:spcAft>
                <a:spcPts val="600"/>
              </a:spcAft>
              <a:buSzPct val="100000"/>
              <a:buFont typeface="Arial"/>
              <a:buChar char="•"/>
            </a:pPr>
            <a:r>
              <a:rPr lang="en" sz="1600" b="1" dirty="0"/>
              <a:t>Challenging students to think about the binary gender construct and their beliefs connected to it</a:t>
            </a:r>
          </a:p>
        </p:txBody>
      </p:sp>
      <p:pic>
        <p:nvPicPr>
          <p:cNvPr id="250" name="Shape 250"/>
          <p:cNvPicPr preferRelativeResize="0"/>
          <p:nvPr/>
        </p:nvPicPr>
        <p:blipFill rotWithShape="1">
          <a:blip r:embed="rId3">
            <a:alphaModFix/>
          </a:blip>
          <a:srcRect l="3494" t="17824" r="5514" b="59206"/>
          <a:stretch/>
        </p:blipFill>
        <p:spPr>
          <a:xfrm>
            <a:off x="6793100" y="76200"/>
            <a:ext cx="2274704" cy="574200"/>
          </a:xfrm>
          <a:prstGeom prst="rect">
            <a:avLst/>
          </a:prstGeom>
          <a:noFill/>
          <a:ln>
            <a:noFill/>
          </a:ln>
        </p:spPr>
      </p:pic>
      <p:sp>
        <p:nvSpPr>
          <p:cNvPr id="251" name="Shape 251"/>
          <p:cNvSpPr txBox="1">
            <a:spLocks noGrp="1"/>
          </p:cNvSpPr>
          <p:nvPr>
            <p:ph type="title"/>
          </p:nvPr>
        </p:nvSpPr>
        <p:spPr>
          <a:xfrm>
            <a:off x="612500" y="687575"/>
            <a:ext cx="7904100" cy="251699"/>
          </a:xfrm>
          <a:prstGeom prst="rect">
            <a:avLst/>
          </a:prstGeom>
        </p:spPr>
        <p:txBody>
          <a:bodyPr lIns="91425" tIns="91425" rIns="91425" bIns="91425" anchor="t" anchorCtr="0">
            <a:noAutofit/>
          </a:bodyPr>
          <a:lstStyle/>
          <a:p>
            <a:pPr lvl="0" rtl="0">
              <a:spcBef>
                <a:spcPts val="0"/>
              </a:spcBef>
              <a:buNone/>
            </a:pPr>
            <a:r>
              <a:rPr lang="en" sz="1100" i="1"/>
              <a:t>*There needs to be a structure in place for continuous improvement.  Here is the action plan moving forward.</a:t>
            </a:r>
          </a:p>
        </p:txBody>
      </p:sp>
      <p:pic>
        <p:nvPicPr>
          <p:cNvPr id="252" name="Shape 252"/>
          <p:cNvPicPr preferRelativeResize="0"/>
          <p:nvPr/>
        </p:nvPicPr>
        <p:blipFill>
          <a:blip r:embed="rId4">
            <a:alphaModFix/>
          </a:blip>
          <a:stretch>
            <a:fillRect/>
          </a:stretch>
        </p:blipFill>
        <p:spPr>
          <a:xfrm>
            <a:off x="7490955" y="3194436"/>
            <a:ext cx="1576849" cy="1715138"/>
          </a:xfrm>
          <a:prstGeom prst="rect">
            <a:avLst/>
          </a:prstGeom>
          <a:noFill/>
          <a:ln>
            <a:noFill/>
          </a:ln>
        </p:spPr>
      </p:pic>
      <p:pic>
        <p:nvPicPr>
          <p:cNvPr id="253" name="Shape 253">
            <a:hlinkClick r:id="rId5"/>
          </p:cNvPr>
          <p:cNvPicPr preferRelativeResize="0"/>
          <p:nvPr/>
        </p:nvPicPr>
        <p:blipFill>
          <a:blip r:embed="rId6">
            <a:alphaModFix/>
          </a:blip>
          <a:stretch>
            <a:fillRect/>
          </a:stretch>
        </p:blipFill>
        <p:spPr>
          <a:xfrm>
            <a:off x="734950" y="3286080"/>
            <a:ext cx="1661115" cy="1623494"/>
          </a:xfrm>
          <a:prstGeom prst="rect">
            <a:avLst/>
          </a:prstGeom>
          <a:noFill/>
          <a:ln>
            <a:noFill/>
          </a:ln>
        </p:spPr>
      </p:pic>
      <p:pic>
        <p:nvPicPr>
          <p:cNvPr id="254" name="Shape 254">
            <a:hlinkClick r:id="rId7"/>
          </p:cNvPr>
          <p:cNvPicPr preferRelativeResize="0"/>
          <p:nvPr/>
        </p:nvPicPr>
        <p:blipFill>
          <a:blip r:embed="rId8">
            <a:alphaModFix/>
          </a:blip>
          <a:stretch>
            <a:fillRect/>
          </a:stretch>
        </p:blipFill>
        <p:spPr>
          <a:xfrm>
            <a:off x="3608601" y="3444180"/>
            <a:ext cx="2021498" cy="146539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Shape 259"/>
          <p:cNvSpPr txBox="1">
            <a:spLocks noGrp="1"/>
          </p:cNvSpPr>
          <p:nvPr>
            <p:ph type="title"/>
          </p:nvPr>
        </p:nvSpPr>
        <p:spPr>
          <a:xfrm>
            <a:off x="311700" y="248950"/>
            <a:ext cx="8520599" cy="623400"/>
          </a:xfrm>
          <a:prstGeom prst="rect">
            <a:avLst/>
          </a:prstGeom>
        </p:spPr>
        <p:txBody>
          <a:bodyPr lIns="91425" tIns="91425" rIns="91425" bIns="91425" anchor="t" anchorCtr="0">
            <a:noAutofit/>
          </a:bodyPr>
          <a:lstStyle/>
          <a:p>
            <a:pPr lvl="0">
              <a:spcBef>
                <a:spcPts val="0"/>
              </a:spcBef>
              <a:buNone/>
            </a:pPr>
            <a:r>
              <a:rPr lang="en"/>
              <a:t>References</a:t>
            </a:r>
          </a:p>
        </p:txBody>
      </p:sp>
      <p:sp>
        <p:nvSpPr>
          <p:cNvPr id="260" name="Shape 260"/>
          <p:cNvSpPr txBox="1">
            <a:spLocks noGrp="1"/>
          </p:cNvSpPr>
          <p:nvPr>
            <p:ph type="body" idx="1"/>
          </p:nvPr>
        </p:nvSpPr>
        <p:spPr>
          <a:xfrm>
            <a:off x="311700" y="863550"/>
            <a:ext cx="8520599" cy="3886800"/>
          </a:xfrm>
          <a:prstGeom prst="rect">
            <a:avLst/>
          </a:prstGeom>
        </p:spPr>
        <p:txBody>
          <a:bodyPr lIns="91425" tIns="91425" rIns="91425" bIns="91425" anchor="t" anchorCtr="0">
            <a:noAutofit/>
          </a:bodyPr>
          <a:lstStyle/>
          <a:p>
            <a:pPr marL="569913" lvl="0" indent="-1027113" rtl="0">
              <a:lnSpc>
                <a:spcPct val="115000"/>
              </a:lnSpc>
              <a:spcBef>
                <a:spcPts val="0"/>
              </a:spcBef>
              <a:spcAft>
                <a:spcPts val="0"/>
              </a:spcAft>
              <a:buClr>
                <a:schemeClr val="dk2"/>
              </a:buClr>
              <a:buSzPct val="110000"/>
              <a:buFont typeface="Arial"/>
              <a:buNone/>
            </a:pPr>
            <a:r>
              <a:rPr lang="en" sz="1000" dirty="0">
                <a:solidFill>
                  <a:srgbClr val="262626"/>
                </a:solidFill>
                <a:latin typeface="Times New Roman"/>
                <a:ea typeface="Times New Roman"/>
                <a:cs typeface="Times New Roman"/>
                <a:sym typeface="Times New Roman"/>
              </a:rPr>
              <a:t>Baxter Magolda, M.B. &amp; King, P.M. (2004). </a:t>
            </a:r>
            <a:r>
              <a:rPr lang="en" sz="1000" i="1" dirty="0">
                <a:solidFill>
                  <a:srgbClr val="262626"/>
                </a:solidFill>
                <a:latin typeface="Times New Roman"/>
                <a:ea typeface="Times New Roman"/>
                <a:cs typeface="Times New Roman"/>
                <a:sym typeface="Times New Roman"/>
              </a:rPr>
              <a:t>Learning partnerships: Theory and models of practice to educate for self-authorship</a:t>
            </a:r>
            <a:r>
              <a:rPr lang="en" sz="1000" dirty="0">
                <a:solidFill>
                  <a:srgbClr val="262626"/>
                </a:solidFill>
                <a:latin typeface="Times New Roman"/>
                <a:ea typeface="Times New Roman"/>
                <a:cs typeface="Times New Roman"/>
                <a:sym typeface="Times New Roman"/>
              </a:rPr>
              <a:t>. Sterling, VA: </a:t>
            </a:r>
            <a:r>
              <a:rPr lang="en" sz="1000" dirty="0" smtClean="0">
                <a:solidFill>
                  <a:srgbClr val="262626"/>
                </a:solidFill>
                <a:latin typeface="Times New Roman"/>
                <a:ea typeface="Times New Roman"/>
                <a:cs typeface="Times New Roman"/>
                <a:sym typeface="Times New Roman"/>
              </a:rPr>
              <a:t>Stylus </a:t>
            </a:r>
            <a:r>
              <a:rPr lang="en" sz="1000" dirty="0">
                <a:solidFill>
                  <a:srgbClr val="262626"/>
                </a:solidFill>
                <a:latin typeface="Times New Roman"/>
                <a:ea typeface="Times New Roman"/>
                <a:cs typeface="Times New Roman"/>
                <a:sym typeface="Times New Roman"/>
              </a:rPr>
              <a:t/>
            </a:r>
            <a:br>
              <a:rPr lang="en" sz="1000" dirty="0">
                <a:solidFill>
                  <a:srgbClr val="262626"/>
                </a:solidFill>
                <a:latin typeface="Times New Roman"/>
                <a:ea typeface="Times New Roman"/>
                <a:cs typeface="Times New Roman"/>
                <a:sym typeface="Times New Roman"/>
              </a:rPr>
            </a:br>
            <a:r>
              <a:rPr lang="en" sz="1000" dirty="0" smtClean="0">
                <a:solidFill>
                  <a:srgbClr val="262626"/>
                </a:solidFill>
                <a:latin typeface="Times New Roman"/>
                <a:ea typeface="Times New Roman"/>
                <a:cs typeface="Times New Roman"/>
                <a:sym typeface="Times New Roman"/>
              </a:rPr>
              <a:t>Publishing</a:t>
            </a:r>
            <a:r>
              <a:rPr lang="en" sz="1000" dirty="0">
                <a:solidFill>
                  <a:srgbClr val="262626"/>
                </a:solidFill>
                <a:latin typeface="Times New Roman"/>
                <a:ea typeface="Times New Roman"/>
                <a:cs typeface="Times New Roman"/>
                <a:sym typeface="Times New Roman"/>
              </a:rPr>
              <a:t>.</a:t>
            </a:r>
          </a:p>
          <a:p>
            <a:pPr marL="577850" lvl="0" indent="-647700" rtl="0">
              <a:lnSpc>
                <a:spcPct val="115000"/>
              </a:lnSpc>
              <a:spcBef>
                <a:spcPts val="0"/>
              </a:spcBef>
              <a:spcAft>
                <a:spcPts val="0"/>
              </a:spcAft>
              <a:buClr>
                <a:srgbClr val="000000"/>
              </a:buClr>
              <a:buSzPct val="110000"/>
              <a:buFont typeface="Arial"/>
              <a:buNone/>
            </a:pPr>
            <a:r>
              <a:rPr lang="en" sz="1000" dirty="0">
                <a:solidFill>
                  <a:srgbClr val="000000"/>
                </a:solidFill>
                <a:latin typeface="Times New Roman"/>
                <a:ea typeface="Times New Roman"/>
                <a:cs typeface="Times New Roman"/>
                <a:sym typeface="Times New Roman"/>
              </a:rPr>
              <a:t>Beatty, C., Bottoms, M., &amp; Gray, K. (2011). Engaging students of color on campus programming. </a:t>
            </a:r>
            <a:r>
              <a:rPr lang="en" sz="1000" i="1" dirty="0">
                <a:solidFill>
                  <a:srgbClr val="000000"/>
                </a:solidFill>
                <a:latin typeface="Times New Roman"/>
                <a:ea typeface="Times New Roman"/>
                <a:cs typeface="Times New Roman"/>
                <a:sym typeface="Times New Roman"/>
              </a:rPr>
              <a:t>Bulletin of the Association of College Unions International </a:t>
            </a:r>
            <a:r>
              <a:rPr lang="en" sz="1000" dirty="0" smtClean="0">
                <a:solidFill>
                  <a:srgbClr val="000000"/>
                </a:solidFill>
                <a:latin typeface="Times New Roman"/>
                <a:ea typeface="Times New Roman"/>
                <a:cs typeface="Times New Roman"/>
                <a:sym typeface="Times New Roman"/>
              </a:rPr>
              <a:t>79</a:t>
            </a:r>
            <a:r>
              <a:rPr lang="en-US" sz="1000" dirty="0" smtClean="0">
                <a:solidFill>
                  <a:srgbClr val="000000"/>
                </a:solidFill>
                <a:latin typeface="Times New Roman"/>
                <a:ea typeface="Times New Roman"/>
                <a:cs typeface="Times New Roman"/>
                <a:sym typeface="Times New Roman"/>
              </a:rPr>
              <a:t> </a:t>
            </a:r>
            <a:r>
              <a:rPr lang="en" sz="1000" dirty="0" smtClean="0">
                <a:solidFill>
                  <a:srgbClr val="000000"/>
                </a:solidFill>
                <a:latin typeface="Times New Roman"/>
                <a:ea typeface="Times New Roman"/>
                <a:cs typeface="Times New Roman"/>
                <a:sym typeface="Times New Roman"/>
              </a:rPr>
              <a:t>(3</a:t>
            </a:r>
            <a:r>
              <a:rPr lang="en" sz="1000" dirty="0">
                <a:solidFill>
                  <a:srgbClr val="000000"/>
                </a:solidFill>
                <a:latin typeface="Times New Roman"/>
                <a:ea typeface="Times New Roman"/>
                <a:cs typeface="Times New Roman"/>
                <a:sym typeface="Times New Roman"/>
              </a:rPr>
              <a:t>).</a:t>
            </a:r>
          </a:p>
          <a:p>
            <a:pPr lvl="0" rtl="0">
              <a:lnSpc>
                <a:spcPct val="115000"/>
              </a:lnSpc>
              <a:spcBef>
                <a:spcPts val="0"/>
              </a:spcBef>
              <a:spcAft>
                <a:spcPts val="0"/>
              </a:spcAft>
              <a:buClr>
                <a:schemeClr val="dk2"/>
              </a:buClr>
              <a:buSzPct val="110000"/>
              <a:buFont typeface="Arial"/>
              <a:buNone/>
            </a:pPr>
            <a:r>
              <a:rPr lang="en" sz="1000" dirty="0">
                <a:solidFill>
                  <a:srgbClr val="262626"/>
                </a:solidFill>
                <a:latin typeface="Times New Roman"/>
                <a:ea typeface="Times New Roman"/>
                <a:cs typeface="Times New Roman"/>
                <a:sym typeface="Times New Roman"/>
              </a:rPr>
              <a:t>Beemyn, B., Curtis, B., &amp; Davis, M. (2005). </a:t>
            </a:r>
            <a:r>
              <a:rPr lang="en" sz="1000" i="1" dirty="0">
                <a:solidFill>
                  <a:srgbClr val="262626"/>
                </a:solidFill>
                <a:latin typeface="Times New Roman"/>
                <a:ea typeface="Times New Roman"/>
                <a:cs typeface="Times New Roman"/>
                <a:sym typeface="Times New Roman"/>
              </a:rPr>
              <a:t>Transgender Issues on College Campuses</a:t>
            </a:r>
            <a:r>
              <a:rPr lang="en" sz="1000" dirty="0">
                <a:solidFill>
                  <a:srgbClr val="262626"/>
                </a:solidFill>
                <a:latin typeface="Times New Roman"/>
                <a:ea typeface="Times New Roman"/>
                <a:cs typeface="Times New Roman"/>
                <a:sym typeface="Times New Roman"/>
              </a:rPr>
              <a:t>.</a:t>
            </a:r>
            <a:br>
              <a:rPr lang="en" sz="1000" dirty="0">
                <a:solidFill>
                  <a:srgbClr val="262626"/>
                </a:solidFill>
                <a:latin typeface="Times New Roman"/>
                <a:ea typeface="Times New Roman"/>
                <a:cs typeface="Times New Roman"/>
                <a:sym typeface="Times New Roman"/>
              </a:rPr>
            </a:br>
            <a:r>
              <a:rPr lang="en" sz="1000" dirty="0">
                <a:solidFill>
                  <a:schemeClr val="accent1"/>
                </a:solidFill>
                <a:latin typeface="Times New Roman"/>
                <a:ea typeface="Times New Roman"/>
                <a:cs typeface="Times New Roman"/>
                <a:sym typeface="Times New Roman"/>
              </a:rPr>
              <a:t>Gates, G. J., &amp; Ost, J. (2011). </a:t>
            </a:r>
            <a:r>
              <a:rPr lang="en" sz="1000" i="1" dirty="0">
                <a:solidFill>
                  <a:schemeClr val="accent1"/>
                </a:solidFill>
                <a:latin typeface="Times New Roman"/>
                <a:ea typeface="Times New Roman"/>
                <a:cs typeface="Times New Roman"/>
                <a:sym typeface="Times New Roman"/>
              </a:rPr>
              <a:t>The gay &amp; lesbian atlas</a:t>
            </a:r>
            <a:r>
              <a:rPr lang="en" sz="1000" dirty="0">
                <a:solidFill>
                  <a:schemeClr val="accent1"/>
                </a:solidFill>
                <a:latin typeface="Times New Roman"/>
                <a:ea typeface="Times New Roman"/>
                <a:cs typeface="Times New Roman"/>
                <a:sym typeface="Times New Roman"/>
              </a:rPr>
              <a:t>. Washington, D.C.: Urban Institute Press.</a:t>
            </a:r>
          </a:p>
          <a:p>
            <a:pPr lvl="0" rtl="0">
              <a:lnSpc>
                <a:spcPct val="115000"/>
              </a:lnSpc>
              <a:spcBef>
                <a:spcPts val="0"/>
              </a:spcBef>
              <a:spcAft>
                <a:spcPts val="0"/>
              </a:spcAft>
              <a:buClr>
                <a:srgbClr val="000000"/>
              </a:buClr>
              <a:buSzPct val="110000"/>
              <a:buFont typeface="Arial"/>
              <a:buNone/>
            </a:pPr>
            <a:r>
              <a:rPr lang="en" sz="1000" dirty="0">
                <a:solidFill>
                  <a:srgbClr val="000000"/>
                </a:solidFill>
                <a:latin typeface="Times New Roman"/>
                <a:ea typeface="Times New Roman"/>
                <a:cs typeface="Times New Roman"/>
                <a:sym typeface="Times New Roman"/>
              </a:rPr>
              <a:t>Johnson, J. M. (2012). Mattering, marginality, and feminist theory: Moving to empower black women. </a:t>
            </a:r>
            <a:r>
              <a:rPr lang="en" sz="1000" i="1" dirty="0">
                <a:solidFill>
                  <a:srgbClr val="000000"/>
                </a:solidFill>
                <a:latin typeface="Times New Roman"/>
                <a:ea typeface="Times New Roman"/>
                <a:cs typeface="Times New Roman"/>
                <a:sym typeface="Times New Roman"/>
              </a:rPr>
              <a:t>Vermont Connection 33, </a:t>
            </a:r>
            <a:r>
              <a:rPr lang="en" sz="1000" dirty="0">
                <a:solidFill>
                  <a:srgbClr val="000000"/>
                </a:solidFill>
                <a:latin typeface="Times New Roman"/>
                <a:ea typeface="Times New Roman"/>
                <a:cs typeface="Times New Roman"/>
                <a:sym typeface="Times New Roman"/>
              </a:rPr>
              <a:t>76-85.  </a:t>
            </a:r>
          </a:p>
          <a:p>
            <a:pPr marL="577850" lvl="0" indent="-577850" rtl="0">
              <a:lnSpc>
                <a:spcPct val="115000"/>
              </a:lnSpc>
              <a:spcBef>
                <a:spcPts val="0"/>
              </a:spcBef>
              <a:spcAft>
                <a:spcPts val="0"/>
              </a:spcAft>
              <a:buClr>
                <a:srgbClr val="000000"/>
              </a:buClr>
              <a:buSzPct val="110000"/>
              <a:buFont typeface="Arial"/>
              <a:buNone/>
            </a:pPr>
            <a:r>
              <a:rPr lang="en" sz="1000" dirty="0">
                <a:solidFill>
                  <a:srgbClr val="262626"/>
                </a:solidFill>
                <a:latin typeface="Times New Roman"/>
                <a:ea typeface="Times New Roman"/>
                <a:cs typeface="Times New Roman"/>
                <a:sym typeface="Times New Roman"/>
              </a:rPr>
              <a:t>Krum, T. E., Davis, K. S., &amp; Galupo, M. P. (2013). Gender-Inclusive Housing Preferences: A Survey of College-Aged Transgender Students. </a:t>
            </a:r>
            <a:r>
              <a:rPr lang="en" sz="1000" i="1" dirty="0">
                <a:solidFill>
                  <a:srgbClr val="262626"/>
                </a:solidFill>
                <a:latin typeface="Times New Roman"/>
                <a:ea typeface="Times New Roman"/>
                <a:cs typeface="Times New Roman"/>
                <a:sym typeface="Times New Roman"/>
              </a:rPr>
              <a:t>Journal of LGBT  	</a:t>
            </a:r>
            <a:br>
              <a:rPr lang="en" sz="1000" i="1" dirty="0">
                <a:solidFill>
                  <a:srgbClr val="262626"/>
                </a:solidFill>
                <a:latin typeface="Times New Roman"/>
                <a:ea typeface="Times New Roman"/>
                <a:cs typeface="Times New Roman"/>
                <a:sym typeface="Times New Roman"/>
              </a:rPr>
            </a:br>
            <a:r>
              <a:rPr lang="en" sz="1000" i="1" dirty="0" smtClean="0">
                <a:solidFill>
                  <a:srgbClr val="262626"/>
                </a:solidFill>
                <a:latin typeface="Times New Roman"/>
                <a:ea typeface="Times New Roman"/>
                <a:cs typeface="Times New Roman"/>
                <a:sym typeface="Times New Roman"/>
              </a:rPr>
              <a:t>Youth</a:t>
            </a:r>
            <a:r>
              <a:rPr lang="en" sz="1000" dirty="0">
                <a:solidFill>
                  <a:srgbClr val="262626"/>
                </a:solidFill>
                <a:latin typeface="Times New Roman"/>
                <a:ea typeface="Times New Roman"/>
                <a:cs typeface="Times New Roman"/>
                <a:sym typeface="Times New Roman"/>
              </a:rPr>
              <a:t>, </a:t>
            </a:r>
            <a:r>
              <a:rPr lang="en" sz="1000" i="1" dirty="0">
                <a:solidFill>
                  <a:srgbClr val="262626"/>
                </a:solidFill>
                <a:latin typeface="Times New Roman"/>
                <a:ea typeface="Times New Roman"/>
                <a:cs typeface="Times New Roman"/>
                <a:sym typeface="Times New Roman"/>
              </a:rPr>
              <a:t>10</a:t>
            </a:r>
            <a:r>
              <a:rPr lang="en" sz="1000" dirty="0">
                <a:solidFill>
                  <a:srgbClr val="262626"/>
                </a:solidFill>
                <a:latin typeface="Times New Roman"/>
                <a:ea typeface="Times New Roman"/>
                <a:cs typeface="Times New Roman"/>
                <a:sym typeface="Times New Roman"/>
              </a:rPr>
              <a:t>(1/2), 64-82. doi:10.1080/19361653.2012.718523.</a:t>
            </a:r>
          </a:p>
          <a:p>
            <a:pPr marL="577850" lvl="0" indent="-577850" rtl="0">
              <a:lnSpc>
                <a:spcPct val="115000"/>
              </a:lnSpc>
              <a:spcBef>
                <a:spcPts val="0"/>
              </a:spcBef>
              <a:spcAft>
                <a:spcPts val="0"/>
              </a:spcAft>
              <a:buClr>
                <a:schemeClr val="dk2"/>
              </a:buClr>
              <a:buSzPct val="110000"/>
              <a:buFont typeface="Arial"/>
              <a:buNone/>
            </a:pPr>
            <a:r>
              <a:rPr lang="en" sz="1000" dirty="0">
                <a:solidFill>
                  <a:srgbClr val="262626"/>
                </a:solidFill>
                <a:latin typeface="Times New Roman"/>
                <a:ea typeface="Times New Roman"/>
                <a:cs typeface="Times New Roman"/>
                <a:sym typeface="Times New Roman"/>
              </a:rPr>
              <a:t>McKinney, J. S. (2005). On the Margins: A Study of the Experiences of Transgender College Students. </a:t>
            </a:r>
            <a:r>
              <a:rPr lang="en" sz="1000" i="1" dirty="0">
                <a:solidFill>
                  <a:srgbClr val="262626"/>
                </a:solidFill>
                <a:latin typeface="Times New Roman"/>
                <a:ea typeface="Times New Roman"/>
                <a:cs typeface="Times New Roman"/>
                <a:sym typeface="Times New Roman"/>
              </a:rPr>
              <a:t>Journal of Gay &amp; Lesbian Issues In Education</a:t>
            </a:r>
            <a:r>
              <a:rPr lang="en" sz="1000" dirty="0">
                <a:solidFill>
                  <a:srgbClr val="262626"/>
                </a:solidFill>
                <a:latin typeface="Times New Roman"/>
                <a:ea typeface="Times New Roman"/>
                <a:cs typeface="Times New Roman"/>
                <a:sym typeface="Times New Roman"/>
              </a:rPr>
              <a:t>, </a:t>
            </a:r>
            <a:r>
              <a:rPr lang="en" sz="1000" i="1" dirty="0">
                <a:solidFill>
                  <a:srgbClr val="262626"/>
                </a:solidFill>
                <a:latin typeface="Times New Roman"/>
                <a:ea typeface="Times New Roman"/>
                <a:cs typeface="Times New Roman"/>
                <a:sym typeface="Times New Roman"/>
              </a:rPr>
              <a:t>3</a:t>
            </a:r>
            <a:r>
              <a:rPr lang="en" sz="1000" dirty="0">
                <a:solidFill>
                  <a:srgbClr val="262626"/>
                </a:solidFill>
                <a:latin typeface="Times New Roman"/>
                <a:ea typeface="Times New Roman"/>
                <a:cs typeface="Times New Roman"/>
                <a:sym typeface="Times New Roman"/>
              </a:rPr>
              <a:t>(1), </a:t>
            </a:r>
            <a:br>
              <a:rPr lang="en" sz="1000" dirty="0">
                <a:solidFill>
                  <a:srgbClr val="262626"/>
                </a:solidFill>
                <a:latin typeface="Times New Roman"/>
                <a:ea typeface="Times New Roman"/>
                <a:cs typeface="Times New Roman"/>
                <a:sym typeface="Times New Roman"/>
              </a:rPr>
            </a:br>
            <a:r>
              <a:rPr lang="en" sz="1000" dirty="0" smtClean="0">
                <a:solidFill>
                  <a:srgbClr val="262626"/>
                </a:solidFill>
                <a:latin typeface="Times New Roman"/>
                <a:ea typeface="Times New Roman"/>
                <a:cs typeface="Times New Roman"/>
                <a:sym typeface="Times New Roman"/>
              </a:rPr>
              <a:t>63-75</a:t>
            </a:r>
            <a:r>
              <a:rPr lang="en" sz="1000" dirty="0">
                <a:solidFill>
                  <a:srgbClr val="262626"/>
                </a:solidFill>
                <a:latin typeface="Times New Roman"/>
                <a:ea typeface="Times New Roman"/>
                <a:cs typeface="Times New Roman"/>
                <a:sym typeface="Times New Roman"/>
              </a:rPr>
              <a:t>.</a:t>
            </a:r>
          </a:p>
          <a:p>
            <a:pPr lvl="0" rtl="0">
              <a:lnSpc>
                <a:spcPct val="115000"/>
              </a:lnSpc>
              <a:spcBef>
                <a:spcPts val="0"/>
              </a:spcBef>
              <a:spcAft>
                <a:spcPts val="0"/>
              </a:spcAft>
              <a:buClr>
                <a:schemeClr val="dk2"/>
              </a:buClr>
              <a:buSzPct val="110000"/>
              <a:buFont typeface="Arial"/>
              <a:buNone/>
            </a:pPr>
            <a:r>
              <a:rPr lang="en" sz="1000" dirty="0">
                <a:solidFill>
                  <a:srgbClr val="262626"/>
                </a:solidFill>
                <a:latin typeface="Times New Roman"/>
                <a:ea typeface="Times New Roman"/>
                <a:cs typeface="Times New Roman"/>
                <a:sym typeface="Times New Roman"/>
              </a:rPr>
              <a:t>Schnetzler, G. W., &amp; Conant, G. K. (2009). Changing Genders, Changing Policies. </a:t>
            </a:r>
            <a:r>
              <a:rPr lang="en" sz="1000" i="1" dirty="0">
                <a:solidFill>
                  <a:srgbClr val="262626"/>
                </a:solidFill>
                <a:latin typeface="Times New Roman"/>
                <a:ea typeface="Times New Roman"/>
                <a:cs typeface="Times New Roman"/>
                <a:sym typeface="Times New Roman"/>
              </a:rPr>
              <a:t>Chronicle of Higher Education</a:t>
            </a:r>
            <a:r>
              <a:rPr lang="en" sz="1000" dirty="0">
                <a:solidFill>
                  <a:srgbClr val="262626"/>
                </a:solidFill>
                <a:latin typeface="Times New Roman"/>
                <a:ea typeface="Times New Roman"/>
                <a:cs typeface="Times New Roman"/>
                <a:sym typeface="Times New Roman"/>
              </a:rPr>
              <a:t>, </a:t>
            </a:r>
            <a:r>
              <a:rPr lang="en" sz="1000" i="1" dirty="0">
                <a:solidFill>
                  <a:srgbClr val="262626"/>
                </a:solidFill>
                <a:latin typeface="Times New Roman"/>
                <a:ea typeface="Times New Roman"/>
                <a:cs typeface="Times New Roman"/>
                <a:sym typeface="Times New Roman"/>
              </a:rPr>
              <a:t>56</a:t>
            </a:r>
            <a:r>
              <a:rPr lang="en" sz="1000" dirty="0">
                <a:solidFill>
                  <a:srgbClr val="262626"/>
                </a:solidFill>
                <a:latin typeface="Times New Roman"/>
                <a:ea typeface="Times New Roman"/>
                <a:cs typeface="Times New Roman"/>
                <a:sym typeface="Times New Roman"/>
              </a:rPr>
              <a:t>(8), B30-B32.</a:t>
            </a:r>
          </a:p>
          <a:p>
            <a:pPr marL="577850" lvl="0" indent="-577850" rtl="0">
              <a:lnSpc>
                <a:spcPct val="115000"/>
              </a:lnSpc>
              <a:spcBef>
                <a:spcPts val="0"/>
              </a:spcBef>
              <a:spcAft>
                <a:spcPts val="0"/>
              </a:spcAft>
              <a:buClr>
                <a:schemeClr val="dk2"/>
              </a:buClr>
              <a:buSzPct val="110000"/>
              <a:buFont typeface="Arial"/>
              <a:buNone/>
            </a:pPr>
            <a:r>
              <a:rPr lang="en" sz="1000" dirty="0">
                <a:solidFill>
                  <a:srgbClr val="262626"/>
                </a:solidFill>
                <a:latin typeface="Times New Roman"/>
                <a:ea typeface="Times New Roman"/>
                <a:cs typeface="Times New Roman"/>
                <a:sym typeface="Times New Roman"/>
              </a:rPr>
              <a:t>Seelman, K. L. (2014). Recommendations of transgender students, staff, and faculty in the USA for improving college campuses. </a:t>
            </a:r>
            <a:r>
              <a:rPr lang="en" sz="1000" i="1" dirty="0">
                <a:solidFill>
                  <a:srgbClr val="262626"/>
                </a:solidFill>
                <a:latin typeface="Times New Roman"/>
                <a:ea typeface="Times New Roman"/>
                <a:cs typeface="Times New Roman"/>
                <a:sym typeface="Times New Roman"/>
              </a:rPr>
              <a:t>Gender &amp; Education</a:t>
            </a:r>
            <a:r>
              <a:rPr lang="en" sz="1000" dirty="0">
                <a:solidFill>
                  <a:srgbClr val="262626"/>
                </a:solidFill>
                <a:latin typeface="Times New Roman"/>
                <a:ea typeface="Times New Roman"/>
                <a:cs typeface="Times New Roman"/>
                <a:sym typeface="Times New Roman"/>
              </a:rPr>
              <a:t>, 26(6), </a:t>
            </a:r>
            <a:br>
              <a:rPr lang="en" sz="1000" dirty="0">
                <a:solidFill>
                  <a:srgbClr val="262626"/>
                </a:solidFill>
                <a:latin typeface="Times New Roman"/>
                <a:ea typeface="Times New Roman"/>
                <a:cs typeface="Times New Roman"/>
                <a:sym typeface="Times New Roman"/>
              </a:rPr>
            </a:br>
            <a:r>
              <a:rPr lang="en" sz="1000" dirty="0" smtClean="0">
                <a:solidFill>
                  <a:srgbClr val="262626"/>
                </a:solidFill>
                <a:latin typeface="Times New Roman"/>
                <a:ea typeface="Times New Roman"/>
                <a:cs typeface="Times New Roman"/>
                <a:sym typeface="Times New Roman"/>
              </a:rPr>
              <a:t>618-635</a:t>
            </a:r>
            <a:r>
              <a:rPr lang="en" sz="1000" dirty="0">
                <a:solidFill>
                  <a:srgbClr val="262626"/>
                </a:solidFill>
                <a:latin typeface="Times New Roman"/>
                <a:ea typeface="Times New Roman"/>
                <a:cs typeface="Times New Roman"/>
                <a:sym typeface="Times New Roman"/>
              </a:rPr>
              <a:t>. doi:10.1080/09540253.2014.935300</a:t>
            </a:r>
          </a:p>
          <a:p>
            <a:pPr lvl="0" rtl="0">
              <a:lnSpc>
                <a:spcPct val="115000"/>
              </a:lnSpc>
              <a:spcBef>
                <a:spcPts val="0"/>
              </a:spcBef>
              <a:spcAft>
                <a:spcPts val="0"/>
              </a:spcAft>
              <a:buClr>
                <a:schemeClr val="dk2"/>
              </a:buClr>
              <a:buSzPct val="110000"/>
              <a:buFont typeface="Arial"/>
              <a:buNone/>
            </a:pPr>
            <a:r>
              <a:rPr lang="en" sz="1000" dirty="0">
                <a:solidFill>
                  <a:srgbClr val="262626"/>
                </a:solidFill>
                <a:latin typeface="Times New Roman"/>
                <a:ea typeface="Times New Roman"/>
                <a:cs typeface="Times New Roman"/>
                <a:sym typeface="Times New Roman"/>
              </a:rPr>
              <a:t>Seelman, K. L. (2014). Transgender Individuals’ Access to College Housing and Bathrooms: Findings from the National Transgender Discrimination Survey.  </a:t>
            </a:r>
            <a:br>
              <a:rPr lang="en" sz="1000" dirty="0">
                <a:solidFill>
                  <a:srgbClr val="262626"/>
                </a:solidFill>
                <a:latin typeface="Times New Roman"/>
                <a:ea typeface="Times New Roman"/>
                <a:cs typeface="Times New Roman"/>
                <a:sym typeface="Times New Roman"/>
              </a:rPr>
            </a:br>
            <a:r>
              <a:rPr lang="en" sz="1000" i="1" dirty="0" smtClean="0">
                <a:solidFill>
                  <a:srgbClr val="262626"/>
                </a:solidFill>
                <a:latin typeface="Times New Roman"/>
                <a:ea typeface="Times New Roman"/>
                <a:cs typeface="Times New Roman"/>
                <a:sym typeface="Times New Roman"/>
              </a:rPr>
              <a:t>Journal </a:t>
            </a:r>
            <a:r>
              <a:rPr lang="en" sz="1000" i="1" dirty="0">
                <a:solidFill>
                  <a:srgbClr val="262626"/>
                </a:solidFill>
                <a:latin typeface="Times New Roman"/>
                <a:ea typeface="Times New Roman"/>
                <a:cs typeface="Times New Roman"/>
                <a:sym typeface="Times New Roman"/>
              </a:rPr>
              <a:t>of Gay &amp; </a:t>
            </a:r>
            <a:r>
              <a:rPr lang="en" sz="1000" dirty="0">
                <a:solidFill>
                  <a:srgbClr val="262626"/>
                </a:solidFill>
                <a:latin typeface="Times New Roman"/>
                <a:ea typeface="Times New Roman"/>
                <a:cs typeface="Times New Roman"/>
                <a:sym typeface="Times New Roman"/>
              </a:rPr>
              <a:t> </a:t>
            </a:r>
            <a:r>
              <a:rPr lang="en" sz="1000" i="1" dirty="0">
                <a:solidFill>
                  <a:srgbClr val="262626"/>
                </a:solidFill>
                <a:latin typeface="Times New Roman"/>
                <a:ea typeface="Times New Roman"/>
                <a:cs typeface="Times New Roman"/>
                <a:sym typeface="Times New Roman"/>
              </a:rPr>
              <a:t>Lesbian Social Services</a:t>
            </a:r>
            <a:r>
              <a:rPr lang="en" sz="1000" dirty="0">
                <a:solidFill>
                  <a:srgbClr val="262626"/>
                </a:solidFill>
                <a:latin typeface="Times New Roman"/>
                <a:ea typeface="Times New Roman"/>
                <a:cs typeface="Times New Roman"/>
                <a:sym typeface="Times New Roman"/>
              </a:rPr>
              <a:t>, </a:t>
            </a:r>
            <a:r>
              <a:rPr lang="en" sz="1000" i="1" dirty="0">
                <a:solidFill>
                  <a:srgbClr val="262626"/>
                </a:solidFill>
                <a:latin typeface="Times New Roman"/>
                <a:ea typeface="Times New Roman"/>
                <a:cs typeface="Times New Roman"/>
                <a:sym typeface="Times New Roman"/>
              </a:rPr>
              <a:t>26</a:t>
            </a:r>
            <a:r>
              <a:rPr lang="en" sz="1000" dirty="0">
                <a:solidFill>
                  <a:srgbClr val="262626"/>
                </a:solidFill>
                <a:latin typeface="Times New Roman"/>
                <a:ea typeface="Times New Roman"/>
                <a:cs typeface="Times New Roman"/>
                <a:sym typeface="Times New Roman"/>
              </a:rPr>
              <a:t>(2), 186-206. doi:10.1080/10538720.2014.891091</a:t>
            </a:r>
          </a:p>
          <a:p>
            <a:pPr lvl="0" rtl="0">
              <a:lnSpc>
                <a:spcPct val="115000"/>
              </a:lnSpc>
              <a:spcBef>
                <a:spcPts val="0"/>
              </a:spcBef>
              <a:spcAft>
                <a:spcPts val="0"/>
              </a:spcAft>
              <a:buClr>
                <a:schemeClr val="dk2"/>
              </a:buClr>
              <a:buSzPct val="110000"/>
              <a:buFont typeface="Arial"/>
              <a:buNone/>
            </a:pPr>
            <a:r>
              <a:rPr lang="en" sz="1000" dirty="0">
                <a:solidFill>
                  <a:srgbClr val="262626"/>
                </a:solidFill>
                <a:latin typeface="Times New Roman"/>
                <a:ea typeface="Times New Roman"/>
                <a:cs typeface="Times New Roman"/>
                <a:sym typeface="Times New Roman"/>
              </a:rPr>
              <a:t>Tilsley, A. (2010). New Policies Accommodate Transgender Students. </a:t>
            </a:r>
            <a:r>
              <a:rPr lang="en" sz="1000" i="1" dirty="0">
                <a:solidFill>
                  <a:srgbClr val="262626"/>
                </a:solidFill>
                <a:latin typeface="Times New Roman"/>
                <a:ea typeface="Times New Roman"/>
                <a:cs typeface="Times New Roman"/>
                <a:sym typeface="Times New Roman"/>
              </a:rPr>
              <a:t>Chronicle of  Higher Education</a:t>
            </a:r>
            <a:r>
              <a:rPr lang="en" sz="1000" dirty="0">
                <a:solidFill>
                  <a:srgbClr val="262626"/>
                </a:solidFill>
                <a:latin typeface="Times New Roman"/>
                <a:ea typeface="Times New Roman"/>
                <a:cs typeface="Times New Roman"/>
                <a:sym typeface="Times New Roman"/>
              </a:rPr>
              <a:t>, </a:t>
            </a:r>
            <a:r>
              <a:rPr lang="en" sz="1000" i="1" dirty="0">
                <a:solidFill>
                  <a:srgbClr val="262626"/>
                </a:solidFill>
                <a:latin typeface="Times New Roman"/>
                <a:ea typeface="Times New Roman"/>
                <a:cs typeface="Times New Roman"/>
                <a:sym typeface="Times New Roman"/>
              </a:rPr>
              <a:t>56</a:t>
            </a:r>
            <a:r>
              <a:rPr lang="en" sz="1000" dirty="0">
                <a:solidFill>
                  <a:srgbClr val="262626"/>
                </a:solidFill>
                <a:latin typeface="Times New Roman"/>
                <a:ea typeface="Times New Roman"/>
                <a:cs typeface="Times New Roman"/>
                <a:sym typeface="Times New Roman"/>
              </a:rPr>
              <a:t>(39), A19-A20.</a:t>
            </a:r>
          </a:p>
          <a:p>
            <a:pPr marL="577850" lvl="0" indent="-577850" rtl="0">
              <a:lnSpc>
                <a:spcPct val="115000"/>
              </a:lnSpc>
              <a:spcBef>
                <a:spcPts val="0"/>
              </a:spcBef>
              <a:spcAft>
                <a:spcPts val="0"/>
              </a:spcAft>
              <a:buClr>
                <a:schemeClr val="dk2"/>
              </a:buClr>
              <a:buSzPct val="110000"/>
              <a:buFont typeface="Arial"/>
              <a:buNone/>
            </a:pPr>
            <a:r>
              <a:rPr lang="en" sz="1000" dirty="0">
                <a:solidFill>
                  <a:srgbClr val="262626"/>
                </a:solidFill>
                <a:latin typeface="Times New Roman"/>
                <a:ea typeface="Times New Roman"/>
                <a:cs typeface="Times New Roman"/>
                <a:sym typeface="Times New Roman"/>
              </a:rPr>
              <a:t>Transgender: By the numbers. (n.d.). Retrieved November 10, 2015, from http://www.timesunion.com/local/article/Transgender-by-the-numbers- </a:t>
            </a:r>
            <a:br>
              <a:rPr lang="en" sz="1000" dirty="0">
                <a:solidFill>
                  <a:srgbClr val="262626"/>
                </a:solidFill>
                <a:latin typeface="Times New Roman"/>
                <a:ea typeface="Times New Roman"/>
                <a:cs typeface="Times New Roman"/>
                <a:sym typeface="Times New Roman"/>
              </a:rPr>
            </a:br>
            <a:r>
              <a:rPr lang="en" sz="1000" dirty="0" smtClean="0">
                <a:solidFill>
                  <a:srgbClr val="262626"/>
                </a:solidFill>
                <a:latin typeface="Times New Roman"/>
                <a:ea typeface="Times New Roman"/>
                <a:cs typeface="Times New Roman"/>
                <a:sym typeface="Times New Roman"/>
              </a:rPr>
              <a:t>2342726.php</a:t>
            </a:r>
            <a:endParaRPr lang="en" sz="1000" dirty="0">
              <a:solidFill>
                <a:srgbClr val="262626"/>
              </a:solidFill>
              <a:latin typeface="Times New Roman"/>
              <a:ea typeface="Times New Roman"/>
              <a:cs typeface="Times New Roman"/>
              <a:sym typeface="Times New Roman"/>
            </a:endParaRPr>
          </a:p>
          <a:p>
            <a:pPr lvl="0">
              <a:lnSpc>
                <a:spcPct val="100000"/>
              </a:lnSpc>
              <a:spcBef>
                <a:spcPts val="0"/>
              </a:spcBef>
              <a:buNone/>
            </a:pPr>
            <a:endParaRPr sz="1000" dirty="0">
              <a:solidFill>
                <a:srgbClr val="000000"/>
              </a:solidFill>
              <a:latin typeface="Times New Roman"/>
              <a:ea typeface="Times New Roman"/>
              <a:cs typeface="Times New Roman"/>
              <a:sym typeface="Times New Roman"/>
            </a:endParaRPr>
          </a:p>
        </p:txBody>
      </p:sp>
      <p:pic>
        <p:nvPicPr>
          <p:cNvPr id="261" name="Shape 261"/>
          <p:cNvPicPr preferRelativeResize="0"/>
          <p:nvPr/>
        </p:nvPicPr>
        <p:blipFill rotWithShape="1">
          <a:blip r:embed="rId3">
            <a:alphaModFix/>
          </a:blip>
          <a:srcRect l="3494" t="17824" r="5514" b="59206"/>
          <a:stretch/>
        </p:blipFill>
        <p:spPr>
          <a:xfrm>
            <a:off x="6793100" y="76200"/>
            <a:ext cx="2274704" cy="5742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65"/>
        <p:cNvGrpSpPr/>
        <p:nvPr/>
      </p:nvGrpSpPr>
      <p:grpSpPr>
        <a:xfrm>
          <a:off x="0" y="0"/>
          <a:ext cx="0" cy="0"/>
          <a:chOff x="0" y="0"/>
          <a:chExt cx="0" cy="0"/>
        </a:xfrm>
      </p:grpSpPr>
      <p:sp>
        <p:nvSpPr>
          <p:cNvPr id="266" name="Shape 266"/>
          <p:cNvSpPr txBox="1">
            <a:spLocks noGrp="1"/>
          </p:cNvSpPr>
          <p:nvPr>
            <p:ph type="title"/>
          </p:nvPr>
        </p:nvSpPr>
        <p:spPr>
          <a:xfrm>
            <a:off x="311700" y="445025"/>
            <a:ext cx="8520599" cy="623400"/>
          </a:xfrm>
          <a:prstGeom prst="rect">
            <a:avLst/>
          </a:prstGeom>
        </p:spPr>
        <p:txBody>
          <a:bodyPr lIns="91425" tIns="91425" rIns="91425" bIns="91425" anchor="t" anchorCtr="0">
            <a:noAutofit/>
          </a:bodyPr>
          <a:lstStyle/>
          <a:p>
            <a:pPr lvl="0">
              <a:spcBef>
                <a:spcPts val="0"/>
              </a:spcBef>
              <a:buNone/>
            </a:pPr>
            <a:r>
              <a:rPr lang="en"/>
              <a:t>Thanks for joining us! </a:t>
            </a:r>
          </a:p>
        </p:txBody>
      </p:sp>
      <p:sp>
        <p:nvSpPr>
          <p:cNvPr id="267" name="Shape 267"/>
          <p:cNvSpPr txBox="1">
            <a:spLocks noGrp="1"/>
          </p:cNvSpPr>
          <p:nvPr>
            <p:ph type="body" idx="1"/>
          </p:nvPr>
        </p:nvSpPr>
        <p:spPr>
          <a:xfrm>
            <a:off x="311700" y="1143900"/>
            <a:ext cx="8520599" cy="3416400"/>
          </a:xfrm>
          <a:prstGeom prst="rect">
            <a:avLst/>
          </a:prstGeom>
        </p:spPr>
        <p:txBody>
          <a:bodyPr lIns="91425" tIns="91425" rIns="91425" bIns="91425" anchor="t" anchorCtr="0">
            <a:noAutofit/>
          </a:bodyPr>
          <a:lstStyle/>
          <a:p>
            <a:pPr lvl="0">
              <a:spcBef>
                <a:spcPts val="0"/>
              </a:spcBef>
              <a:buNone/>
            </a:pPr>
            <a:r>
              <a:rPr lang="en" b="1"/>
              <a:t>For more information please visit the </a:t>
            </a:r>
            <a:r>
              <a:rPr lang="en" b="1" u="sng">
                <a:solidFill>
                  <a:schemeClr val="hlink"/>
                </a:solidFill>
                <a:hlinkClick r:id="rId3"/>
              </a:rPr>
              <a:t>Centrist College website. </a:t>
            </a:r>
          </a:p>
        </p:txBody>
      </p:sp>
      <p:pic>
        <p:nvPicPr>
          <p:cNvPr id="2" name="Picture 1" descr="zvmu0.gi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48751" y="1848774"/>
            <a:ext cx="2215881" cy="2804913"/>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7689500" y="3355225"/>
            <a:ext cx="1266624" cy="1554350"/>
          </a:xfrm>
          <a:prstGeom prst="rect">
            <a:avLst/>
          </a:prstGeom>
          <a:noFill/>
          <a:ln>
            <a:noFill/>
          </a:ln>
        </p:spPr>
      </p:pic>
      <p:sp>
        <p:nvSpPr>
          <p:cNvPr id="67" name="Shape 67"/>
          <p:cNvSpPr txBox="1">
            <a:spLocks noGrp="1"/>
          </p:cNvSpPr>
          <p:nvPr>
            <p:ph type="ctrTitle"/>
          </p:nvPr>
        </p:nvSpPr>
        <p:spPr>
          <a:xfrm>
            <a:off x="84350" y="332500"/>
            <a:ext cx="8654999" cy="2210400"/>
          </a:xfrm>
          <a:prstGeom prst="rect">
            <a:avLst/>
          </a:prstGeom>
        </p:spPr>
        <p:txBody>
          <a:bodyPr lIns="91425" tIns="91425" rIns="91425" bIns="91425" anchor="b" anchorCtr="0">
            <a:noAutofit/>
          </a:bodyPr>
          <a:lstStyle/>
          <a:p>
            <a:pPr lvl="0" rtl="0">
              <a:spcBef>
                <a:spcPts val="0"/>
              </a:spcBef>
              <a:buNone/>
            </a:pPr>
            <a:r>
              <a:rPr lang="en" sz="3600"/>
              <a:t>The Gender Unicorn: Demystifying the Transgender Student Experience</a:t>
            </a:r>
          </a:p>
        </p:txBody>
      </p:sp>
      <p:sp>
        <p:nvSpPr>
          <p:cNvPr id="68" name="Shape 68"/>
          <p:cNvSpPr txBox="1"/>
          <p:nvPr/>
        </p:nvSpPr>
        <p:spPr>
          <a:xfrm>
            <a:off x="185825" y="4283500"/>
            <a:ext cx="5002200" cy="694199"/>
          </a:xfrm>
          <a:prstGeom prst="rect">
            <a:avLst/>
          </a:prstGeom>
          <a:noFill/>
          <a:ln>
            <a:noFill/>
          </a:ln>
        </p:spPr>
        <p:txBody>
          <a:bodyPr lIns="91425" tIns="91425" rIns="91425" bIns="91425" anchor="t" anchorCtr="0">
            <a:noAutofit/>
          </a:bodyPr>
          <a:lstStyle/>
          <a:p>
            <a:pPr lvl="0" rtl="0">
              <a:spcBef>
                <a:spcPts val="0"/>
              </a:spcBef>
              <a:buNone/>
            </a:pPr>
            <a:r>
              <a:rPr lang="en" b="1">
                <a:solidFill>
                  <a:srgbClr val="FFFFFF"/>
                </a:solidFill>
              </a:rPr>
              <a:t>The University of Dayton: Fiona Corner, Max Sullivan, Jordyn Baker, &amp; Hannah Williamson</a:t>
            </a:r>
          </a:p>
        </p:txBody>
      </p:sp>
      <p:sp>
        <p:nvSpPr>
          <p:cNvPr id="69" name="Shape 69"/>
          <p:cNvSpPr txBox="1"/>
          <p:nvPr/>
        </p:nvSpPr>
        <p:spPr>
          <a:xfrm>
            <a:off x="229150" y="2791325"/>
            <a:ext cx="4251599" cy="694199"/>
          </a:xfrm>
          <a:prstGeom prst="rect">
            <a:avLst/>
          </a:prstGeom>
          <a:noFill/>
          <a:ln>
            <a:noFill/>
          </a:ln>
        </p:spPr>
        <p:txBody>
          <a:bodyPr lIns="91425" tIns="91425" rIns="91425" bIns="91425" anchor="t" anchorCtr="0">
            <a:noAutofit/>
          </a:bodyPr>
          <a:lstStyle/>
          <a:p>
            <a:pPr lvl="0" rtl="0">
              <a:spcBef>
                <a:spcPts val="0"/>
              </a:spcBef>
              <a:buNone/>
            </a:pPr>
            <a:r>
              <a:rPr lang="en">
                <a:solidFill>
                  <a:srgbClr val="D9D9D9"/>
                </a:solidFill>
              </a:rPr>
              <a:t>Centrist College Senior Staff Development Series</a:t>
            </a:r>
            <a:br>
              <a:rPr lang="en">
                <a:solidFill>
                  <a:srgbClr val="D9D9D9"/>
                </a:solidFill>
              </a:rPr>
            </a:br>
            <a:r>
              <a:rPr lang="en" u="sng">
                <a:solidFill>
                  <a:schemeClr val="hlink"/>
                </a:solidFill>
                <a:latin typeface="Source Sans Pro"/>
                <a:ea typeface="Source Sans Pro"/>
                <a:cs typeface="Source Sans Pro"/>
                <a:sym typeface="Source Sans Pro"/>
                <a:hlinkClick r:id="rId4"/>
              </a:rPr>
              <a:t>www.centristcollege.edu</a:t>
            </a:r>
            <a:r>
              <a:rPr lang="en">
                <a:solidFill>
                  <a:srgbClr val="D9D9D9"/>
                </a:solidFill>
                <a:latin typeface="Source Sans Pro"/>
                <a:ea typeface="Source Sans Pro"/>
                <a:cs typeface="Source Sans Pro"/>
                <a:sym typeface="Source Sans Pro"/>
              </a:rPr>
              <a:t> </a:t>
            </a:r>
          </a:p>
          <a:p>
            <a:pPr lvl="0" rtl="0">
              <a:spcBef>
                <a:spcPts val="0"/>
              </a:spcBef>
              <a:buNone/>
            </a:pPr>
            <a:endParaRPr i="1">
              <a:solidFill>
                <a:srgbClr val="D9D9D9"/>
              </a:solidFill>
            </a:endParaRPr>
          </a:p>
        </p:txBody>
      </p:sp>
      <p:pic>
        <p:nvPicPr>
          <p:cNvPr id="70" name="Shape 70"/>
          <p:cNvPicPr preferRelativeResize="0"/>
          <p:nvPr/>
        </p:nvPicPr>
        <p:blipFill rotWithShape="1">
          <a:blip r:embed="rId5">
            <a:alphaModFix/>
          </a:blip>
          <a:srcRect l="3494" t="17824" r="5514" b="59206"/>
          <a:stretch/>
        </p:blipFill>
        <p:spPr>
          <a:xfrm>
            <a:off x="6793100" y="76200"/>
            <a:ext cx="2274704" cy="5742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311700" y="445025"/>
            <a:ext cx="8520599" cy="623400"/>
          </a:xfrm>
          <a:prstGeom prst="rect">
            <a:avLst/>
          </a:prstGeom>
        </p:spPr>
        <p:txBody>
          <a:bodyPr lIns="91425" tIns="91425" rIns="91425" bIns="91425" anchor="t" anchorCtr="0">
            <a:noAutofit/>
          </a:bodyPr>
          <a:lstStyle/>
          <a:p>
            <a:pPr lvl="0">
              <a:spcBef>
                <a:spcPts val="0"/>
              </a:spcBef>
              <a:buNone/>
            </a:pPr>
            <a:r>
              <a:rPr lang="en"/>
              <a:t>Agenda &amp; Learning Goals</a:t>
            </a:r>
          </a:p>
        </p:txBody>
      </p:sp>
      <p:sp>
        <p:nvSpPr>
          <p:cNvPr id="76" name="Shape 76"/>
          <p:cNvSpPr txBox="1"/>
          <p:nvPr/>
        </p:nvSpPr>
        <p:spPr>
          <a:xfrm>
            <a:off x="4655125" y="1056300"/>
            <a:ext cx="4046399" cy="3898800"/>
          </a:xfrm>
          <a:prstGeom prst="rect">
            <a:avLst/>
          </a:prstGeom>
          <a:noFill/>
          <a:ln w="28575" cap="flat" cmpd="sng">
            <a:solidFill>
              <a:schemeClr val="accent6"/>
            </a:solidFill>
            <a:prstDash val="solid"/>
            <a:round/>
            <a:headEnd type="none" w="med" len="med"/>
            <a:tailEnd type="none" w="med" len="med"/>
          </a:ln>
        </p:spPr>
        <p:txBody>
          <a:bodyPr lIns="91425" tIns="91425" rIns="91425" bIns="91425" anchor="t" anchorCtr="0">
            <a:noAutofit/>
          </a:bodyPr>
          <a:lstStyle/>
          <a:p>
            <a:pPr lvl="0" rtl="0">
              <a:spcBef>
                <a:spcPts val="0"/>
              </a:spcBef>
              <a:buNone/>
            </a:pPr>
            <a:r>
              <a:rPr lang="en" sz="1600" b="1" u="sng">
                <a:solidFill>
                  <a:schemeClr val="dk1"/>
                </a:solidFill>
                <a:latin typeface="Source Sans Pro"/>
                <a:ea typeface="Source Sans Pro"/>
                <a:cs typeface="Source Sans Pro"/>
                <a:sym typeface="Source Sans Pro"/>
              </a:rPr>
              <a:t>Learning Outcomes</a:t>
            </a:r>
          </a:p>
          <a:p>
            <a:pPr lvl="0" rtl="0">
              <a:spcBef>
                <a:spcPts val="0"/>
              </a:spcBef>
              <a:buNone/>
            </a:pPr>
            <a:r>
              <a:rPr lang="en" b="1">
                <a:solidFill>
                  <a:srgbClr val="999999"/>
                </a:solidFill>
                <a:latin typeface="Source Sans Pro"/>
                <a:ea typeface="Source Sans Pro"/>
                <a:cs typeface="Source Sans Pro"/>
                <a:sym typeface="Source Sans Pro"/>
              </a:rPr>
              <a:t>As a result of this professional development seminar, participants will be able to:</a:t>
            </a:r>
          </a:p>
          <a:p>
            <a:pPr marL="457200" lvl="0" indent="-228600" rtl="0">
              <a:spcBef>
                <a:spcPts val="0"/>
              </a:spcBef>
              <a:buClr>
                <a:srgbClr val="999999"/>
              </a:buClr>
              <a:buFont typeface="Source Sans Pro"/>
              <a:buAutoNum type="arabicPeriod"/>
            </a:pPr>
            <a:r>
              <a:rPr lang="en" b="1">
                <a:solidFill>
                  <a:srgbClr val="999999"/>
                </a:solidFill>
                <a:latin typeface="Source Sans Pro"/>
                <a:ea typeface="Source Sans Pro"/>
                <a:cs typeface="Source Sans Pro"/>
                <a:sym typeface="Source Sans Pro"/>
              </a:rPr>
              <a:t>Recognize and define the various pronouns available for students identify themselves and recognize the belief that gender does not exist on a binary. </a:t>
            </a:r>
          </a:p>
          <a:p>
            <a:pPr marL="457200" lvl="0" indent="-228600" rtl="0">
              <a:spcBef>
                <a:spcPts val="0"/>
              </a:spcBef>
              <a:buClr>
                <a:srgbClr val="999999"/>
              </a:buClr>
              <a:buFont typeface="Source Sans Pro"/>
              <a:buAutoNum type="arabicPeriod"/>
            </a:pPr>
            <a:r>
              <a:rPr lang="en" b="1">
                <a:solidFill>
                  <a:srgbClr val="999999"/>
                </a:solidFill>
                <a:latin typeface="Source Sans Pro"/>
                <a:ea typeface="Source Sans Pro"/>
                <a:cs typeface="Source Sans Pro"/>
                <a:sym typeface="Source Sans Pro"/>
              </a:rPr>
              <a:t>Identify the importance of providing transgender students support on campus. </a:t>
            </a:r>
          </a:p>
          <a:p>
            <a:pPr marL="457200" lvl="0" indent="-228600" rtl="0">
              <a:spcBef>
                <a:spcPts val="0"/>
              </a:spcBef>
              <a:buClr>
                <a:srgbClr val="999999"/>
              </a:buClr>
              <a:buFont typeface="Source Sans Pro"/>
              <a:buAutoNum type="arabicPeriod"/>
            </a:pPr>
            <a:r>
              <a:rPr lang="en" b="1">
                <a:solidFill>
                  <a:srgbClr val="999999"/>
                </a:solidFill>
                <a:latin typeface="Source Sans Pro"/>
                <a:ea typeface="Source Sans Pro"/>
                <a:cs typeface="Source Sans Pro"/>
                <a:sym typeface="Source Sans Pro"/>
              </a:rPr>
              <a:t>Create an action plan to implement presented strategies to address the inclusion of transgender students on campus. </a:t>
            </a:r>
          </a:p>
          <a:p>
            <a:pPr marL="457200" lvl="0" indent="-228600">
              <a:spcBef>
                <a:spcPts val="0"/>
              </a:spcBef>
              <a:buClr>
                <a:srgbClr val="999999"/>
              </a:buClr>
              <a:buFont typeface="Source Sans Pro"/>
              <a:buAutoNum type="arabicPeriod"/>
            </a:pPr>
            <a:r>
              <a:rPr lang="en" b="1">
                <a:solidFill>
                  <a:srgbClr val="999999"/>
                </a:solidFill>
                <a:latin typeface="Source Sans Pro"/>
                <a:ea typeface="Source Sans Pro"/>
                <a:cs typeface="Source Sans Pro"/>
                <a:sym typeface="Source Sans Pro"/>
              </a:rPr>
              <a:t>Utilize multiple resources and future seminar topics to continue their education about transgender students. </a:t>
            </a:r>
          </a:p>
        </p:txBody>
      </p:sp>
      <p:sp>
        <p:nvSpPr>
          <p:cNvPr id="77" name="Shape 77"/>
          <p:cNvSpPr txBox="1"/>
          <p:nvPr/>
        </p:nvSpPr>
        <p:spPr>
          <a:xfrm>
            <a:off x="408400" y="1068425"/>
            <a:ext cx="4046399" cy="3886800"/>
          </a:xfrm>
          <a:prstGeom prst="rect">
            <a:avLst/>
          </a:prstGeom>
          <a:noFill/>
          <a:ln w="28575" cap="flat" cmpd="sng">
            <a:solidFill>
              <a:schemeClr val="accent6"/>
            </a:solidFill>
            <a:prstDash val="solid"/>
            <a:round/>
            <a:headEnd type="none" w="med" len="med"/>
            <a:tailEnd type="none" w="med" len="med"/>
          </a:ln>
        </p:spPr>
        <p:txBody>
          <a:bodyPr lIns="91425" tIns="91425" rIns="91425" bIns="91425" anchor="t" anchorCtr="0">
            <a:noAutofit/>
          </a:bodyPr>
          <a:lstStyle/>
          <a:p>
            <a:pPr lvl="0" rtl="0">
              <a:spcBef>
                <a:spcPts val="0"/>
              </a:spcBef>
              <a:buNone/>
            </a:pPr>
            <a:r>
              <a:rPr lang="en" sz="1600" b="1" u="sng">
                <a:solidFill>
                  <a:schemeClr val="accent3"/>
                </a:solidFill>
                <a:latin typeface="Source Sans Pro"/>
                <a:ea typeface="Source Sans Pro"/>
                <a:cs typeface="Source Sans Pro"/>
                <a:sym typeface="Source Sans Pro"/>
              </a:rPr>
              <a:t>Agenda</a:t>
            </a:r>
          </a:p>
          <a:p>
            <a:pPr lvl="0" rtl="0">
              <a:spcBef>
                <a:spcPts val="0"/>
              </a:spcBef>
              <a:buNone/>
            </a:pPr>
            <a:r>
              <a:rPr lang="en" b="1">
                <a:solidFill>
                  <a:srgbClr val="999999"/>
                </a:solidFill>
                <a:latin typeface="Source Sans Pro"/>
                <a:ea typeface="Source Sans Pro"/>
                <a:cs typeface="Source Sans Pro"/>
                <a:sym typeface="Source Sans Pro"/>
              </a:rPr>
              <a:t>Throughout this presentation, we will deconstruct the following myths: </a:t>
            </a:r>
          </a:p>
          <a:p>
            <a:pPr marL="457200" lvl="0" indent="-228600" rtl="0">
              <a:spcBef>
                <a:spcPts val="0"/>
              </a:spcBef>
              <a:buClr>
                <a:srgbClr val="999999"/>
              </a:buClr>
              <a:buFont typeface="Source Sans Pro"/>
              <a:buAutoNum type="arabicPeriod"/>
            </a:pPr>
            <a:r>
              <a:rPr lang="en" b="1">
                <a:solidFill>
                  <a:srgbClr val="999999"/>
                </a:solidFill>
                <a:latin typeface="Source Sans Pro"/>
                <a:ea typeface="Source Sans Pro"/>
                <a:cs typeface="Source Sans Pro"/>
                <a:sym typeface="Source Sans Pro"/>
              </a:rPr>
              <a:t>This doesn’t matter</a:t>
            </a:r>
          </a:p>
          <a:p>
            <a:pPr marL="457200" lvl="0" indent="-228600" rtl="0">
              <a:spcBef>
                <a:spcPts val="0"/>
              </a:spcBef>
              <a:buClr>
                <a:srgbClr val="999999"/>
              </a:buClr>
              <a:buFont typeface="Source Sans Pro"/>
              <a:buAutoNum type="arabicPeriod"/>
            </a:pPr>
            <a:r>
              <a:rPr lang="en" b="1">
                <a:solidFill>
                  <a:srgbClr val="999999"/>
                </a:solidFill>
                <a:latin typeface="Source Sans Pro"/>
                <a:ea typeface="Source Sans Pro"/>
                <a:cs typeface="Source Sans Pro"/>
                <a:sym typeface="Source Sans Pro"/>
              </a:rPr>
              <a:t>There’s only binary</a:t>
            </a:r>
          </a:p>
          <a:p>
            <a:pPr marL="457200" lvl="0" indent="-228600" rtl="0">
              <a:spcBef>
                <a:spcPts val="0"/>
              </a:spcBef>
              <a:buClr>
                <a:srgbClr val="999999"/>
              </a:buClr>
              <a:buFont typeface="Source Sans Pro"/>
              <a:buAutoNum type="arabicPeriod"/>
            </a:pPr>
            <a:r>
              <a:rPr lang="en" b="1">
                <a:solidFill>
                  <a:srgbClr val="999999"/>
                </a:solidFill>
                <a:latin typeface="Source Sans Pro"/>
                <a:ea typeface="Source Sans Pro"/>
                <a:cs typeface="Source Sans Pro"/>
                <a:sym typeface="Source Sans Pro"/>
              </a:rPr>
              <a:t>This isn’t an issue in Higher Education</a:t>
            </a:r>
          </a:p>
          <a:p>
            <a:pPr marL="457200" lvl="0" indent="-228600" rtl="0">
              <a:spcBef>
                <a:spcPts val="0"/>
              </a:spcBef>
              <a:buClr>
                <a:srgbClr val="999999"/>
              </a:buClr>
              <a:buFont typeface="Source Sans Pro"/>
              <a:buAutoNum type="arabicPeriod"/>
            </a:pPr>
            <a:r>
              <a:rPr lang="en" b="1">
                <a:solidFill>
                  <a:srgbClr val="999999"/>
                </a:solidFill>
                <a:latin typeface="Source Sans Pro"/>
                <a:ea typeface="Source Sans Pro"/>
                <a:cs typeface="Source Sans Pro"/>
                <a:sym typeface="Source Sans Pro"/>
              </a:rPr>
              <a:t>This isn’t an issue at Centrist</a:t>
            </a:r>
          </a:p>
          <a:p>
            <a:pPr marL="457200" lvl="0" indent="-228600" rtl="0">
              <a:spcBef>
                <a:spcPts val="0"/>
              </a:spcBef>
              <a:buClr>
                <a:srgbClr val="999999"/>
              </a:buClr>
              <a:buFont typeface="Source Sans Pro"/>
              <a:buAutoNum type="arabicPeriod"/>
            </a:pPr>
            <a:r>
              <a:rPr lang="en" b="1">
                <a:solidFill>
                  <a:srgbClr val="999999"/>
                </a:solidFill>
                <a:latin typeface="Source Sans Pro"/>
                <a:ea typeface="Source Sans Pro"/>
                <a:cs typeface="Source Sans Pro"/>
                <a:sym typeface="Source Sans Pro"/>
              </a:rPr>
              <a:t>We don’t have transgender students on campus</a:t>
            </a:r>
          </a:p>
          <a:p>
            <a:pPr marL="457200" lvl="0" indent="-228600" rtl="0">
              <a:spcBef>
                <a:spcPts val="0"/>
              </a:spcBef>
              <a:buClr>
                <a:srgbClr val="999999"/>
              </a:buClr>
              <a:buFont typeface="Source Sans Pro"/>
              <a:buAutoNum type="arabicPeriod"/>
            </a:pPr>
            <a:r>
              <a:rPr lang="en" b="1">
                <a:solidFill>
                  <a:srgbClr val="999999"/>
                </a:solidFill>
                <a:latin typeface="Source Sans Pro"/>
                <a:ea typeface="Source Sans Pro"/>
                <a:cs typeface="Source Sans Pro"/>
                <a:sym typeface="Source Sans Pro"/>
              </a:rPr>
              <a:t>Transgender students should teach us</a:t>
            </a:r>
          </a:p>
          <a:p>
            <a:pPr marL="457200" lvl="0" indent="-228600" rtl="0">
              <a:spcBef>
                <a:spcPts val="0"/>
              </a:spcBef>
              <a:buClr>
                <a:srgbClr val="999999"/>
              </a:buClr>
              <a:buFont typeface="Source Sans Pro"/>
              <a:buAutoNum type="arabicPeriod"/>
            </a:pPr>
            <a:r>
              <a:rPr lang="en" b="1">
                <a:solidFill>
                  <a:srgbClr val="999999"/>
                </a:solidFill>
                <a:latin typeface="Source Sans Pro"/>
                <a:ea typeface="Source Sans Pro"/>
                <a:cs typeface="Source Sans Pro"/>
                <a:sym typeface="Source Sans Pro"/>
              </a:rPr>
              <a:t>Allies don’t do that much</a:t>
            </a:r>
          </a:p>
          <a:p>
            <a:pPr marL="457200" lvl="0" indent="-228600" rtl="0">
              <a:spcBef>
                <a:spcPts val="0"/>
              </a:spcBef>
              <a:buClr>
                <a:srgbClr val="999999"/>
              </a:buClr>
              <a:buFont typeface="Source Sans Pro"/>
              <a:buAutoNum type="arabicPeriod"/>
            </a:pPr>
            <a:r>
              <a:rPr lang="en" b="1">
                <a:solidFill>
                  <a:srgbClr val="999999"/>
                </a:solidFill>
                <a:latin typeface="Source Sans Pro"/>
                <a:ea typeface="Source Sans Pro"/>
                <a:cs typeface="Source Sans Pro"/>
                <a:sym typeface="Source Sans Pro"/>
              </a:rPr>
              <a:t>Students don’t care</a:t>
            </a:r>
          </a:p>
          <a:p>
            <a:pPr marL="457200" lvl="0" indent="-228600" rtl="0">
              <a:spcBef>
                <a:spcPts val="0"/>
              </a:spcBef>
              <a:buClr>
                <a:srgbClr val="999999"/>
              </a:buClr>
              <a:buFont typeface="Source Sans Pro"/>
              <a:buAutoNum type="arabicPeriod"/>
            </a:pPr>
            <a:r>
              <a:rPr lang="en" b="1">
                <a:solidFill>
                  <a:srgbClr val="999999"/>
                </a:solidFill>
                <a:latin typeface="Source Sans Pro"/>
                <a:ea typeface="Source Sans Pro"/>
                <a:cs typeface="Source Sans Pro"/>
                <a:sym typeface="Source Sans Pro"/>
              </a:rPr>
              <a:t>I can’t do anything</a:t>
            </a:r>
          </a:p>
          <a:p>
            <a:pPr marL="457200" lvl="0" indent="-228600" rtl="0">
              <a:spcBef>
                <a:spcPts val="0"/>
              </a:spcBef>
              <a:buClr>
                <a:srgbClr val="999999"/>
              </a:buClr>
              <a:buFont typeface="Source Sans Pro"/>
              <a:buAutoNum type="arabicPeriod"/>
            </a:pPr>
            <a:r>
              <a:rPr lang="en" b="1">
                <a:solidFill>
                  <a:srgbClr val="999999"/>
                </a:solidFill>
                <a:latin typeface="Source Sans Pro"/>
                <a:ea typeface="Source Sans Pro"/>
                <a:cs typeface="Source Sans Pro"/>
                <a:sym typeface="Source Sans Pro"/>
              </a:rPr>
              <a:t>Centrist is doing enough</a:t>
            </a:r>
          </a:p>
          <a:p>
            <a:pPr lvl="0" rtl="0">
              <a:spcBef>
                <a:spcPts val="0"/>
              </a:spcBef>
              <a:buNone/>
            </a:pPr>
            <a:endParaRPr b="1">
              <a:solidFill>
                <a:srgbClr val="999999"/>
              </a:solidFill>
              <a:latin typeface="Source Sans Pro"/>
              <a:ea typeface="Source Sans Pro"/>
              <a:cs typeface="Source Sans Pro"/>
              <a:sym typeface="Source Sans Pro"/>
            </a:endParaRPr>
          </a:p>
          <a:p>
            <a:pPr lvl="0" rtl="0">
              <a:spcBef>
                <a:spcPts val="0"/>
              </a:spcBef>
              <a:buNone/>
            </a:pPr>
            <a:r>
              <a:rPr lang="en" b="1">
                <a:solidFill>
                  <a:srgbClr val="999999"/>
                </a:solidFill>
                <a:latin typeface="Source Sans Pro"/>
                <a:ea typeface="Source Sans Pro"/>
                <a:cs typeface="Source Sans Pro"/>
                <a:sym typeface="Source Sans Pro"/>
              </a:rPr>
              <a:t>And present an Action Plan for the division, within offices, and one-on-one interactions</a:t>
            </a:r>
          </a:p>
          <a:p>
            <a:pPr lvl="0" rtl="0">
              <a:spcBef>
                <a:spcPts val="0"/>
              </a:spcBef>
              <a:buNone/>
            </a:pPr>
            <a:endParaRPr b="1">
              <a:solidFill>
                <a:srgbClr val="999999"/>
              </a:solidFill>
              <a:latin typeface="Source Sans Pro"/>
              <a:ea typeface="Source Sans Pro"/>
              <a:cs typeface="Source Sans Pro"/>
              <a:sym typeface="Source Sans Pro"/>
            </a:endParaRPr>
          </a:p>
        </p:txBody>
      </p:sp>
      <p:pic>
        <p:nvPicPr>
          <p:cNvPr id="78" name="Shape 78"/>
          <p:cNvPicPr preferRelativeResize="0"/>
          <p:nvPr/>
        </p:nvPicPr>
        <p:blipFill rotWithShape="1">
          <a:blip r:embed="rId3">
            <a:alphaModFix/>
          </a:blip>
          <a:srcRect l="3494" t="17824" r="5514" b="59206"/>
          <a:stretch/>
        </p:blipFill>
        <p:spPr>
          <a:xfrm>
            <a:off x="6793100" y="76200"/>
            <a:ext cx="2274704" cy="5742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p:nvPr/>
        </p:nvSpPr>
        <p:spPr>
          <a:xfrm>
            <a:off x="223875" y="1043225"/>
            <a:ext cx="4230299" cy="1902599"/>
          </a:xfrm>
          <a:prstGeom prst="rect">
            <a:avLst/>
          </a:prstGeom>
          <a:noFill/>
          <a:ln w="19050" cap="flat" cmpd="sng">
            <a:solidFill>
              <a:schemeClr val="dk1"/>
            </a:solidFill>
            <a:prstDash val="dash"/>
            <a:round/>
            <a:headEnd type="none" w="med" len="med"/>
            <a:tailEnd type="none" w="med" len="med"/>
          </a:ln>
        </p:spPr>
        <p:txBody>
          <a:bodyPr lIns="91425" tIns="91425" rIns="91425" bIns="91425" anchor="ctr" anchorCtr="0">
            <a:noAutofit/>
          </a:bodyPr>
          <a:lstStyle/>
          <a:p>
            <a:pPr lvl="0">
              <a:spcBef>
                <a:spcPts val="0"/>
              </a:spcBef>
              <a:buNone/>
            </a:pPr>
            <a:endParaRPr>
              <a:latin typeface="Raleway"/>
              <a:ea typeface="Raleway"/>
              <a:cs typeface="Raleway"/>
              <a:sym typeface="Raleway"/>
            </a:endParaRPr>
          </a:p>
        </p:txBody>
      </p:sp>
      <p:sp>
        <p:nvSpPr>
          <p:cNvPr id="84" name="Shape 84"/>
          <p:cNvSpPr/>
          <p:nvPr/>
        </p:nvSpPr>
        <p:spPr>
          <a:xfrm>
            <a:off x="4536675" y="3080200"/>
            <a:ext cx="4147799" cy="1874400"/>
          </a:xfrm>
          <a:prstGeom prst="rect">
            <a:avLst/>
          </a:prstGeom>
          <a:noFill/>
          <a:ln w="19050" cap="flat" cmpd="sng">
            <a:solidFill>
              <a:schemeClr val="dk1"/>
            </a:solidFill>
            <a:prstDash val="dash"/>
            <a:round/>
            <a:headEnd type="none" w="med" len="med"/>
            <a:tailEnd type="none" w="med" len="med"/>
          </a:ln>
        </p:spPr>
        <p:txBody>
          <a:bodyPr lIns="91425" tIns="91425" rIns="91425" bIns="91425" anchor="ctr" anchorCtr="0">
            <a:noAutofit/>
          </a:bodyPr>
          <a:lstStyle/>
          <a:p>
            <a:pPr lvl="0">
              <a:spcBef>
                <a:spcPts val="0"/>
              </a:spcBef>
              <a:buNone/>
            </a:pPr>
            <a:endParaRPr>
              <a:latin typeface="Raleway"/>
              <a:ea typeface="Raleway"/>
              <a:cs typeface="Raleway"/>
              <a:sym typeface="Raleway"/>
            </a:endParaRPr>
          </a:p>
        </p:txBody>
      </p:sp>
      <p:sp>
        <p:nvSpPr>
          <p:cNvPr id="85" name="Shape 85"/>
          <p:cNvSpPr/>
          <p:nvPr/>
        </p:nvSpPr>
        <p:spPr>
          <a:xfrm>
            <a:off x="4536650" y="1043225"/>
            <a:ext cx="4147799" cy="1902599"/>
          </a:xfrm>
          <a:prstGeom prst="rect">
            <a:avLst/>
          </a:prstGeom>
          <a:noFill/>
          <a:ln w="19050" cap="flat" cmpd="sng">
            <a:solidFill>
              <a:srgbClr val="FFFF00"/>
            </a:solidFill>
            <a:prstDash val="dash"/>
            <a:round/>
            <a:headEnd type="none" w="med" len="med"/>
            <a:tailEnd type="none" w="med" len="med"/>
          </a:ln>
        </p:spPr>
        <p:txBody>
          <a:bodyPr lIns="91425" tIns="91425" rIns="91425" bIns="91425" anchor="ctr" anchorCtr="0">
            <a:noAutofit/>
          </a:bodyPr>
          <a:lstStyle/>
          <a:p>
            <a:pPr lvl="0">
              <a:spcBef>
                <a:spcPts val="0"/>
              </a:spcBef>
              <a:buNone/>
            </a:pPr>
            <a:endParaRPr>
              <a:latin typeface="Raleway"/>
              <a:ea typeface="Raleway"/>
              <a:cs typeface="Raleway"/>
              <a:sym typeface="Raleway"/>
            </a:endParaRPr>
          </a:p>
        </p:txBody>
      </p:sp>
      <p:sp>
        <p:nvSpPr>
          <p:cNvPr id="86" name="Shape 86"/>
          <p:cNvSpPr/>
          <p:nvPr/>
        </p:nvSpPr>
        <p:spPr>
          <a:xfrm>
            <a:off x="223875" y="3080875"/>
            <a:ext cx="4230299" cy="1874400"/>
          </a:xfrm>
          <a:prstGeom prst="rect">
            <a:avLst/>
          </a:prstGeom>
          <a:noFill/>
          <a:ln w="19050" cap="flat" cmpd="sng">
            <a:solidFill>
              <a:srgbClr val="FFFF00"/>
            </a:solidFill>
            <a:prstDash val="dash"/>
            <a:round/>
            <a:headEnd type="none" w="med" len="med"/>
            <a:tailEnd type="none" w="med" len="med"/>
          </a:ln>
        </p:spPr>
        <p:txBody>
          <a:bodyPr lIns="91425" tIns="91425" rIns="91425" bIns="91425" anchor="ctr" anchorCtr="0">
            <a:noAutofit/>
          </a:bodyPr>
          <a:lstStyle/>
          <a:p>
            <a:pPr lvl="0">
              <a:spcBef>
                <a:spcPts val="0"/>
              </a:spcBef>
              <a:buNone/>
            </a:pPr>
            <a:endParaRPr>
              <a:latin typeface="Raleway"/>
              <a:ea typeface="Raleway"/>
              <a:cs typeface="Raleway"/>
              <a:sym typeface="Raleway"/>
            </a:endParaRPr>
          </a:p>
        </p:txBody>
      </p:sp>
      <p:sp>
        <p:nvSpPr>
          <p:cNvPr id="87" name="Shape 87"/>
          <p:cNvSpPr txBox="1">
            <a:spLocks noGrp="1"/>
          </p:cNvSpPr>
          <p:nvPr>
            <p:ph type="title"/>
          </p:nvPr>
        </p:nvSpPr>
        <p:spPr>
          <a:xfrm>
            <a:off x="223875" y="180700"/>
            <a:ext cx="8520599" cy="623400"/>
          </a:xfrm>
          <a:prstGeom prst="rect">
            <a:avLst/>
          </a:prstGeom>
        </p:spPr>
        <p:txBody>
          <a:bodyPr lIns="91425" tIns="91425" rIns="91425" bIns="91425" anchor="t" anchorCtr="0">
            <a:noAutofit/>
          </a:bodyPr>
          <a:lstStyle/>
          <a:p>
            <a:pPr lvl="0">
              <a:spcBef>
                <a:spcPts val="0"/>
              </a:spcBef>
              <a:buNone/>
            </a:pPr>
            <a:r>
              <a:rPr lang="en"/>
              <a:t>This doesn’t matter</a:t>
            </a:r>
          </a:p>
        </p:txBody>
      </p:sp>
      <p:sp>
        <p:nvSpPr>
          <p:cNvPr id="88" name="Shape 88"/>
          <p:cNvSpPr txBox="1">
            <a:spLocks noGrp="1"/>
          </p:cNvSpPr>
          <p:nvPr>
            <p:ph type="body" idx="1"/>
          </p:nvPr>
        </p:nvSpPr>
        <p:spPr>
          <a:xfrm>
            <a:off x="311700" y="1152475"/>
            <a:ext cx="4001099" cy="3802800"/>
          </a:xfrm>
          <a:prstGeom prst="rect">
            <a:avLst/>
          </a:prstGeom>
        </p:spPr>
        <p:txBody>
          <a:bodyPr lIns="91425" tIns="91425" rIns="91425" bIns="91425" anchor="t" anchorCtr="0">
            <a:noAutofit/>
          </a:bodyPr>
          <a:lstStyle/>
          <a:p>
            <a:pPr lvl="0" rtl="0">
              <a:spcBef>
                <a:spcPts val="0"/>
              </a:spcBef>
              <a:spcAft>
                <a:spcPts val="0"/>
              </a:spcAft>
              <a:buNone/>
            </a:pPr>
            <a:r>
              <a:rPr lang="en" sz="1600" b="1" dirty="0">
                <a:solidFill>
                  <a:srgbClr val="000000"/>
                </a:solidFill>
              </a:rPr>
              <a:t>For the humanitarian... </a:t>
            </a:r>
            <a:r>
              <a:rPr lang="en" sz="1600" dirty="0">
                <a:solidFill>
                  <a:srgbClr val="000000"/>
                </a:solidFill>
              </a:rPr>
              <a:t/>
            </a:r>
            <a:br>
              <a:rPr lang="en" sz="1600" dirty="0">
                <a:solidFill>
                  <a:srgbClr val="000000"/>
                </a:solidFill>
              </a:rPr>
            </a:br>
            <a:endParaRPr lang="en" sz="1600" dirty="0">
              <a:solidFill>
                <a:srgbClr val="000000"/>
              </a:solidFill>
            </a:endParaRPr>
          </a:p>
          <a:p>
            <a:pPr lvl="0" algn="ctr" rtl="0">
              <a:spcBef>
                <a:spcPts val="0"/>
              </a:spcBef>
              <a:spcAft>
                <a:spcPts val="0"/>
              </a:spcAft>
              <a:buNone/>
            </a:pPr>
            <a:r>
              <a:rPr lang="en" sz="1600" i="1" dirty="0">
                <a:solidFill>
                  <a:srgbClr val="000000"/>
                </a:solidFill>
              </a:rPr>
              <a:t>Our students are struggling to understand their own identity and they are not feeling welcomed to do so on our campuses. </a:t>
            </a:r>
          </a:p>
          <a:p>
            <a:pPr lvl="0" rtl="0">
              <a:spcBef>
                <a:spcPts val="0"/>
              </a:spcBef>
              <a:spcAft>
                <a:spcPts val="0"/>
              </a:spcAft>
              <a:buNone/>
            </a:pPr>
            <a:endParaRPr sz="1600" b="1" dirty="0">
              <a:solidFill>
                <a:srgbClr val="000000"/>
              </a:solidFill>
            </a:endParaRPr>
          </a:p>
          <a:p>
            <a:pPr lvl="0" rtl="0">
              <a:spcBef>
                <a:spcPts val="0"/>
              </a:spcBef>
              <a:spcAft>
                <a:spcPts val="0"/>
              </a:spcAft>
              <a:buNone/>
            </a:pPr>
            <a:endParaRPr sz="1600" b="1" dirty="0">
              <a:solidFill>
                <a:srgbClr val="000000"/>
              </a:solidFill>
            </a:endParaRPr>
          </a:p>
          <a:p>
            <a:pPr lvl="0" rtl="0">
              <a:spcBef>
                <a:spcPts val="0"/>
              </a:spcBef>
              <a:spcAft>
                <a:spcPts val="0"/>
              </a:spcAft>
              <a:buNone/>
            </a:pPr>
            <a:r>
              <a:rPr lang="en" sz="1600" b="1" dirty="0" smtClean="0">
                <a:solidFill>
                  <a:srgbClr val="000000"/>
                </a:solidFill>
              </a:rPr>
              <a:t>For </a:t>
            </a:r>
            <a:r>
              <a:rPr lang="en" sz="1600" b="1" dirty="0">
                <a:solidFill>
                  <a:srgbClr val="000000"/>
                </a:solidFill>
              </a:rPr>
              <a:t>the lawyer...</a:t>
            </a:r>
            <a:r>
              <a:rPr lang="en" sz="1600" dirty="0">
                <a:solidFill>
                  <a:srgbClr val="000000"/>
                </a:solidFill>
              </a:rPr>
              <a:t/>
            </a:r>
            <a:br>
              <a:rPr lang="en" sz="1600" dirty="0">
                <a:solidFill>
                  <a:srgbClr val="000000"/>
                </a:solidFill>
              </a:rPr>
            </a:br>
            <a:endParaRPr lang="en" sz="1600" dirty="0">
              <a:solidFill>
                <a:srgbClr val="000000"/>
              </a:solidFill>
            </a:endParaRPr>
          </a:p>
          <a:p>
            <a:pPr lvl="0" algn="ctr" rtl="0">
              <a:spcBef>
                <a:spcPts val="0"/>
              </a:spcBef>
              <a:spcAft>
                <a:spcPts val="0"/>
              </a:spcAft>
              <a:buNone/>
            </a:pPr>
            <a:r>
              <a:rPr lang="en" sz="1600" i="1" dirty="0">
                <a:solidFill>
                  <a:srgbClr val="000000"/>
                </a:solidFill>
              </a:rPr>
              <a:t>These students are our customers just as much as other students are.  They have the same rights to safety and security as others. </a:t>
            </a:r>
          </a:p>
          <a:p>
            <a:pPr lvl="0">
              <a:spcBef>
                <a:spcPts val="0"/>
              </a:spcBef>
              <a:spcAft>
                <a:spcPts val="0"/>
              </a:spcAft>
              <a:buNone/>
            </a:pPr>
            <a:endParaRPr sz="1600" i="1" dirty="0">
              <a:solidFill>
                <a:srgbClr val="000000"/>
              </a:solidFill>
            </a:endParaRPr>
          </a:p>
        </p:txBody>
      </p:sp>
      <p:sp>
        <p:nvSpPr>
          <p:cNvPr id="89" name="Shape 89"/>
          <p:cNvSpPr txBox="1">
            <a:spLocks noGrp="1"/>
          </p:cNvSpPr>
          <p:nvPr>
            <p:ph type="body" idx="1"/>
          </p:nvPr>
        </p:nvSpPr>
        <p:spPr>
          <a:xfrm>
            <a:off x="4635450" y="1152475"/>
            <a:ext cx="4001099" cy="3802800"/>
          </a:xfrm>
          <a:prstGeom prst="rect">
            <a:avLst/>
          </a:prstGeom>
        </p:spPr>
        <p:txBody>
          <a:bodyPr lIns="91425" tIns="91425" rIns="91425" bIns="91425" anchor="t" anchorCtr="0">
            <a:noAutofit/>
          </a:bodyPr>
          <a:lstStyle/>
          <a:p>
            <a:pPr lvl="0" rtl="0">
              <a:spcBef>
                <a:spcPts val="0"/>
              </a:spcBef>
              <a:spcAft>
                <a:spcPts val="0"/>
              </a:spcAft>
              <a:buNone/>
            </a:pPr>
            <a:r>
              <a:rPr lang="en" sz="1600" b="1">
                <a:solidFill>
                  <a:srgbClr val="000000"/>
                </a:solidFill>
              </a:rPr>
              <a:t>For the politician…</a:t>
            </a:r>
          </a:p>
          <a:p>
            <a:pPr lvl="0" rtl="0">
              <a:spcBef>
                <a:spcPts val="0"/>
              </a:spcBef>
              <a:spcAft>
                <a:spcPts val="0"/>
              </a:spcAft>
              <a:buNone/>
            </a:pPr>
            <a:endParaRPr sz="600" i="1">
              <a:solidFill>
                <a:srgbClr val="000000"/>
              </a:solidFill>
            </a:endParaRPr>
          </a:p>
          <a:p>
            <a:pPr lvl="0" algn="ctr" rtl="0">
              <a:spcBef>
                <a:spcPts val="0"/>
              </a:spcBef>
              <a:spcAft>
                <a:spcPts val="0"/>
              </a:spcAft>
              <a:buNone/>
            </a:pPr>
            <a:r>
              <a:rPr lang="en" sz="1600" i="1">
                <a:solidFill>
                  <a:srgbClr val="000000"/>
                </a:solidFill>
              </a:rPr>
              <a:t>This is a political movement, similar to but not the same as, gay and lesbian rights. This movement is powerful and we want to be on the winning side. </a:t>
            </a:r>
          </a:p>
          <a:p>
            <a:pPr lvl="0" rtl="0">
              <a:spcBef>
                <a:spcPts val="0"/>
              </a:spcBef>
              <a:spcAft>
                <a:spcPts val="0"/>
              </a:spcAft>
              <a:buNone/>
            </a:pPr>
            <a:endParaRPr sz="1600" b="1">
              <a:solidFill>
                <a:srgbClr val="000000"/>
              </a:solidFill>
            </a:endParaRPr>
          </a:p>
          <a:p>
            <a:pPr lvl="0" rtl="0">
              <a:spcBef>
                <a:spcPts val="0"/>
              </a:spcBef>
              <a:spcAft>
                <a:spcPts val="0"/>
              </a:spcAft>
              <a:buNone/>
            </a:pPr>
            <a:endParaRPr sz="1600" b="1">
              <a:solidFill>
                <a:srgbClr val="000000"/>
              </a:solidFill>
            </a:endParaRPr>
          </a:p>
          <a:p>
            <a:pPr lvl="0" rtl="0">
              <a:spcBef>
                <a:spcPts val="0"/>
              </a:spcBef>
              <a:spcAft>
                <a:spcPts val="0"/>
              </a:spcAft>
              <a:buNone/>
            </a:pPr>
            <a:r>
              <a:rPr lang="en" sz="1600" b="1">
                <a:solidFill>
                  <a:srgbClr val="000000"/>
                </a:solidFill>
              </a:rPr>
              <a:t>For the intellectual…</a:t>
            </a:r>
            <a:r>
              <a:rPr lang="en" sz="1600">
                <a:solidFill>
                  <a:srgbClr val="000000"/>
                </a:solidFill>
              </a:rPr>
              <a:t/>
            </a:r>
            <a:br>
              <a:rPr lang="en" sz="1600">
                <a:solidFill>
                  <a:srgbClr val="000000"/>
                </a:solidFill>
              </a:rPr>
            </a:br>
            <a:endParaRPr lang="en" sz="1600">
              <a:solidFill>
                <a:srgbClr val="000000"/>
              </a:solidFill>
            </a:endParaRPr>
          </a:p>
          <a:p>
            <a:pPr lvl="0" algn="ctr" rtl="0">
              <a:spcBef>
                <a:spcPts val="0"/>
              </a:spcBef>
              <a:spcAft>
                <a:spcPts val="0"/>
              </a:spcAft>
              <a:buNone/>
            </a:pPr>
            <a:r>
              <a:rPr lang="en" sz="1600" i="1">
                <a:solidFill>
                  <a:srgbClr val="000000"/>
                </a:solidFill>
              </a:rPr>
              <a:t>The students are developing their identity and discovering their self-authorship. </a:t>
            </a:r>
          </a:p>
        </p:txBody>
      </p:sp>
      <p:pic>
        <p:nvPicPr>
          <p:cNvPr id="90" name="Shape 90"/>
          <p:cNvPicPr preferRelativeResize="0"/>
          <p:nvPr/>
        </p:nvPicPr>
        <p:blipFill rotWithShape="1">
          <a:blip r:embed="rId3">
            <a:alphaModFix/>
          </a:blip>
          <a:srcRect l="3494" t="17824" r="5514" b="59206"/>
          <a:stretch/>
        </p:blipFill>
        <p:spPr>
          <a:xfrm>
            <a:off x="6793100" y="76200"/>
            <a:ext cx="2274704" cy="574200"/>
          </a:xfrm>
          <a:prstGeom prst="rect">
            <a:avLst/>
          </a:prstGeom>
          <a:noFill/>
          <a:ln>
            <a:noFill/>
          </a:ln>
        </p:spPr>
      </p:pic>
      <p:sp>
        <p:nvSpPr>
          <p:cNvPr id="91" name="Shape 91"/>
          <p:cNvSpPr txBox="1">
            <a:spLocks noGrp="1"/>
          </p:cNvSpPr>
          <p:nvPr>
            <p:ph type="title"/>
          </p:nvPr>
        </p:nvSpPr>
        <p:spPr>
          <a:xfrm>
            <a:off x="658875" y="599475"/>
            <a:ext cx="7650599" cy="251699"/>
          </a:xfrm>
          <a:prstGeom prst="rect">
            <a:avLst/>
          </a:prstGeom>
        </p:spPr>
        <p:txBody>
          <a:bodyPr lIns="91425" tIns="91425" rIns="91425" bIns="91425" anchor="t" anchorCtr="0">
            <a:noAutofit/>
          </a:bodyPr>
          <a:lstStyle/>
          <a:p>
            <a:pPr lvl="0" rtl="0">
              <a:spcBef>
                <a:spcPts val="0"/>
              </a:spcBef>
              <a:buNone/>
            </a:pPr>
            <a:r>
              <a:rPr lang="en" sz="1100" i="1"/>
              <a:t>*This impacts every part of campus from admissions to zoology</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232400" y="207175"/>
            <a:ext cx="8520599" cy="572699"/>
          </a:xfrm>
          <a:prstGeom prst="rect">
            <a:avLst/>
          </a:prstGeom>
        </p:spPr>
        <p:txBody>
          <a:bodyPr lIns="91425" tIns="91425" rIns="91425" bIns="91425" anchor="t" anchorCtr="0">
            <a:noAutofit/>
          </a:bodyPr>
          <a:lstStyle/>
          <a:p>
            <a:pPr lvl="0">
              <a:spcBef>
                <a:spcPts val="0"/>
              </a:spcBef>
              <a:buNone/>
            </a:pPr>
            <a:r>
              <a:rPr lang="en"/>
              <a:t>There’s only the binary!</a:t>
            </a:r>
          </a:p>
        </p:txBody>
      </p:sp>
      <p:sp>
        <p:nvSpPr>
          <p:cNvPr id="97" name="Shape 97"/>
          <p:cNvSpPr txBox="1">
            <a:spLocks noGrp="1"/>
          </p:cNvSpPr>
          <p:nvPr>
            <p:ph type="body" idx="1"/>
          </p:nvPr>
        </p:nvSpPr>
        <p:spPr>
          <a:xfrm>
            <a:off x="311700" y="1152475"/>
            <a:ext cx="3333899" cy="3416400"/>
          </a:xfrm>
          <a:prstGeom prst="rect">
            <a:avLst/>
          </a:prstGeom>
        </p:spPr>
        <p:txBody>
          <a:bodyPr lIns="91425" tIns="91425" rIns="91425" bIns="91425" anchor="t" anchorCtr="0">
            <a:noAutofit/>
          </a:bodyPr>
          <a:lstStyle/>
          <a:p>
            <a:pPr lvl="0" rtl="0">
              <a:spcBef>
                <a:spcPts val="0"/>
              </a:spcBef>
              <a:buNone/>
            </a:pPr>
            <a:r>
              <a:rPr lang="en" b="1">
                <a:solidFill>
                  <a:srgbClr val="999999"/>
                </a:solidFill>
              </a:rPr>
              <a:t>Gender</a:t>
            </a:r>
          </a:p>
          <a:p>
            <a:pPr lvl="0" rtl="0">
              <a:spcBef>
                <a:spcPts val="0"/>
              </a:spcBef>
              <a:buNone/>
            </a:pPr>
            <a:r>
              <a:rPr lang="en" b="1">
                <a:solidFill>
                  <a:srgbClr val="999999"/>
                </a:solidFill>
              </a:rPr>
              <a:t>Sex</a:t>
            </a:r>
          </a:p>
          <a:p>
            <a:pPr lvl="0" rtl="0">
              <a:spcBef>
                <a:spcPts val="0"/>
              </a:spcBef>
              <a:buNone/>
            </a:pPr>
            <a:r>
              <a:rPr lang="en" b="1">
                <a:solidFill>
                  <a:srgbClr val="999999"/>
                </a:solidFill>
              </a:rPr>
              <a:t>Transgender</a:t>
            </a:r>
          </a:p>
          <a:p>
            <a:pPr lvl="0" rtl="0">
              <a:spcBef>
                <a:spcPts val="0"/>
              </a:spcBef>
              <a:buNone/>
            </a:pPr>
            <a:r>
              <a:rPr lang="en" b="1">
                <a:solidFill>
                  <a:srgbClr val="999999"/>
                </a:solidFill>
              </a:rPr>
              <a:t>MTF Transgender</a:t>
            </a:r>
          </a:p>
          <a:p>
            <a:pPr lvl="0" rtl="0">
              <a:spcBef>
                <a:spcPts val="0"/>
              </a:spcBef>
              <a:buNone/>
            </a:pPr>
            <a:r>
              <a:rPr lang="en" b="1">
                <a:solidFill>
                  <a:srgbClr val="999999"/>
                </a:solidFill>
              </a:rPr>
              <a:t>FTM Transgender</a:t>
            </a:r>
          </a:p>
          <a:p>
            <a:pPr lvl="0" rtl="0">
              <a:spcBef>
                <a:spcPts val="0"/>
              </a:spcBef>
              <a:buNone/>
            </a:pPr>
            <a:r>
              <a:rPr lang="en" b="1">
                <a:solidFill>
                  <a:srgbClr val="999999"/>
                </a:solidFill>
              </a:rPr>
              <a:t>Genderqueer</a:t>
            </a:r>
          </a:p>
          <a:p>
            <a:pPr lvl="0">
              <a:spcBef>
                <a:spcPts val="0"/>
              </a:spcBef>
              <a:buNone/>
            </a:pPr>
            <a:endParaRPr>
              <a:solidFill>
                <a:srgbClr val="999999"/>
              </a:solidFill>
            </a:endParaRPr>
          </a:p>
        </p:txBody>
      </p:sp>
      <p:sp>
        <p:nvSpPr>
          <p:cNvPr id="98" name="Shape 98"/>
          <p:cNvSpPr txBox="1">
            <a:spLocks noGrp="1"/>
          </p:cNvSpPr>
          <p:nvPr>
            <p:ph type="title"/>
          </p:nvPr>
        </p:nvSpPr>
        <p:spPr>
          <a:xfrm>
            <a:off x="612500" y="687575"/>
            <a:ext cx="7650599" cy="251699"/>
          </a:xfrm>
          <a:prstGeom prst="rect">
            <a:avLst/>
          </a:prstGeom>
        </p:spPr>
        <p:txBody>
          <a:bodyPr lIns="91425" tIns="91425" rIns="91425" bIns="91425" anchor="t" anchorCtr="0">
            <a:noAutofit/>
          </a:bodyPr>
          <a:lstStyle/>
          <a:p>
            <a:pPr lvl="0" rtl="0">
              <a:spcBef>
                <a:spcPts val="0"/>
              </a:spcBef>
              <a:buNone/>
            </a:pPr>
            <a:r>
              <a:rPr lang="en" sz="1100" i="1"/>
              <a:t>*For some, gender does not exist as only male &amp; female, there are many options (more than are even listed here!)</a:t>
            </a:r>
          </a:p>
        </p:txBody>
      </p:sp>
      <p:pic>
        <p:nvPicPr>
          <p:cNvPr id="99" name="Shape 99"/>
          <p:cNvPicPr preferRelativeResize="0"/>
          <p:nvPr/>
        </p:nvPicPr>
        <p:blipFill>
          <a:blip r:embed="rId3">
            <a:alphaModFix/>
          </a:blip>
          <a:stretch>
            <a:fillRect/>
          </a:stretch>
        </p:blipFill>
        <p:spPr>
          <a:xfrm>
            <a:off x="7171725" y="2719824"/>
            <a:ext cx="1784399" cy="2189750"/>
          </a:xfrm>
          <a:prstGeom prst="rect">
            <a:avLst/>
          </a:prstGeom>
          <a:noFill/>
          <a:ln>
            <a:noFill/>
          </a:ln>
        </p:spPr>
      </p:pic>
      <p:sp>
        <p:nvSpPr>
          <p:cNvPr id="100" name="Shape 100"/>
          <p:cNvSpPr txBox="1"/>
          <p:nvPr/>
        </p:nvSpPr>
        <p:spPr>
          <a:xfrm>
            <a:off x="2889900" y="1143400"/>
            <a:ext cx="3247799" cy="3087000"/>
          </a:xfrm>
          <a:prstGeom prst="rect">
            <a:avLst/>
          </a:prstGeom>
          <a:noFill/>
          <a:ln>
            <a:noFill/>
          </a:ln>
        </p:spPr>
        <p:txBody>
          <a:bodyPr lIns="91425" tIns="91425" rIns="91425" bIns="91425" anchor="t" anchorCtr="0">
            <a:noAutofit/>
          </a:bodyPr>
          <a:lstStyle/>
          <a:p>
            <a:pPr lvl="0" rtl="0">
              <a:lnSpc>
                <a:spcPct val="115000"/>
              </a:lnSpc>
              <a:spcBef>
                <a:spcPts val="0"/>
              </a:spcBef>
              <a:spcAft>
                <a:spcPts val="1600"/>
              </a:spcAft>
              <a:buClr>
                <a:schemeClr val="dk2"/>
              </a:buClr>
              <a:buSzPct val="61111"/>
              <a:buFont typeface="Arial"/>
              <a:buNone/>
            </a:pPr>
            <a:r>
              <a:rPr lang="en" sz="1800" b="1">
                <a:solidFill>
                  <a:srgbClr val="999999"/>
                </a:solidFill>
                <a:latin typeface="Source Sans Pro"/>
                <a:ea typeface="Source Sans Pro"/>
                <a:cs typeface="Source Sans Pro"/>
                <a:sym typeface="Source Sans Pro"/>
              </a:rPr>
              <a:t>Gender nonconforming</a:t>
            </a:r>
          </a:p>
          <a:p>
            <a:pPr lvl="0" rtl="0">
              <a:lnSpc>
                <a:spcPct val="115000"/>
              </a:lnSpc>
              <a:spcBef>
                <a:spcPts val="0"/>
              </a:spcBef>
              <a:spcAft>
                <a:spcPts val="1600"/>
              </a:spcAft>
              <a:buClr>
                <a:schemeClr val="dk2"/>
              </a:buClr>
              <a:buSzPct val="61111"/>
              <a:buFont typeface="Arial"/>
              <a:buNone/>
            </a:pPr>
            <a:r>
              <a:rPr lang="en" sz="1800" b="1">
                <a:solidFill>
                  <a:srgbClr val="999999"/>
                </a:solidFill>
                <a:latin typeface="Source Sans Pro"/>
                <a:ea typeface="Source Sans Pro"/>
                <a:cs typeface="Source Sans Pro"/>
                <a:sym typeface="Source Sans Pro"/>
              </a:rPr>
              <a:t>Cisgender</a:t>
            </a:r>
          </a:p>
          <a:p>
            <a:pPr lvl="0" rtl="0">
              <a:lnSpc>
                <a:spcPct val="115000"/>
              </a:lnSpc>
              <a:spcBef>
                <a:spcPts val="0"/>
              </a:spcBef>
              <a:spcAft>
                <a:spcPts val="1600"/>
              </a:spcAft>
              <a:buNone/>
            </a:pPr>
            <a:r>
              <a:rPr lang="en" sz="1800" b="1">
                <a:solidFill>
                  <a:srgbClr val="999999"/>
                </a:solidFill>
                <a:latin typeface="Source Sans Pro"/>
                <a:ea typeface="Source Sans Pro"/>
                <a:cs typeface="Source Sans Pro"/>
                <a:sym typeface="Source Sans Pro"/>
              </a:rPr>
              <a:t>Agender</a:t>
            </a:r>
          </a:p>
          <a:p>
            <a:pPr lvl="0" rtl="0">
              <a:lnSpc>
                <a:spcPct val="115000"/>
              </a:lnSpc>
              <a:spcBef>
                <a:spcPts val="0"/>
              </a:spcBef>
              <a:spcAft>
                <a:spcPts val="1600"/>
              </a:spcAft>
              <a:buClr>
                <a:schemeClr val="dk2"/>
              </a:buClr>
              <a:buSzPct val="61111"/>
              <a:buFont typeface="Arial"/>
              <a:buNone/>
            </a:pPr>
            <a:r>
              <a:rPr lang="en" sz="1800" b="1">
                <a:solidFill>
                  <a:srgbClr val="999999"/>
                </a:solidFill>
                <a:latin typeface="Source Sans Pro"/>
                <a:ea typeface="Source Sans Pro"/>
                <a:cs typeface="Source Sans Pro"/>
                <a:sym typeface="Source Sans Pro"/>
              </a:rPr>
              <a:t>Gender Privilege</a:t>
            </a:r>
          </a:p>
          <a:p>
            <a:pPr lvl="0" rtl="0">
              <a:spcBef>
                <a:spcPts val="0"/>
              </a:spcBef>
              <a:buNone/>
            </a:pPr>
            <a:r>
              <a:rPr lang="en" sz="1800" b="1">
                <a:solidFill>
                  <a:srgbClr val="999999"/>
                </a:solidFill>
                <a:latin typeface="Source Sans Pro"/>
                <a:ea typeface="Source Sans Pro"/>
                <a:cs typeface="Source Sans Pro"/>
                <a:sym typeface="Source Sans Pro"/>
              </a:rPr>
              <a:t>Ze, Hir/Zir, Hirs/Zirs</a:t>
            </a:r>
          </a:p>
          <a:p>
            <a:pPr lvl="0" rtl="0">
              <a:spcBef>
                <a:spcPts val="0"/>
              </a:spcBef>
              <a:buNone/>
            </a:pPr>
            <a:endParaRPr sz="1800" b="1">
              <a:solidFill>
                <a:srgbClr val="999999"/>
              </a:solidFill>
              <a:latin typeface="Source Sans Pro"/>
              <a:ea typeface="Source Sans Pro"/>
              <a:cs typeface="Source Sans Pro"/>
              <a:sym typeface="Source Sans Pro"/>
            </a:endParaRPr>
          </a:p>
          <a:p>
            <a:pPr lvl="0">
              <a:spcBef>
                <a:spcPts val="0"/>
              </a:spcBef>
              <a:buNone/>
            </a:pPr>
            <a:r>
              <a:rPr lang="en" sz="1800" b="1">
                <a:solidFill>
                  <a:srgbClr val="999999"/>
                </a:solidFill>
                <a:latin typeface="Source Sans Pro"/>
                <a:ea typeface="Source Sans Pro"/>
                <a:cs typeface="Source Sans Pro"/>
                <a:sym typeface="Source Sans Pro"/>
              </a:rPr>
              <a:t>Intersex</a:t>
            </a:r>
          </a:p>
        </p:txBody>
      </p:sp>
      <p:pic>
        <p:nvPicPr>
          <p:cNvPr id="101" name="Shape 101"/>
          <p:cNvPicPr preferRelativeResize="0"/>
          <p:nvPr/>
        </p:nvPicPr>
        <p:blipFill rotWithShape="1">
          <a:blip r:embed="rId4">
            <a:alphaModFix/>
          </a:blip>
          <a:srcRect l="3494" t="17824" r="5514" b="59206"/>
          <a:stretch/>
        </p:blipFill>
        <p:spPr>
          <a:xfrm>
            <a:off x="6793100" y="76200"/>
            <a:ext cx="2274704" cy="5742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pic>
        <p:nvPicPr>
          <p:cNvPr id="106" name="Shape 106"/>
          <p:cNvPicPr preferRelativeResize="0"/>
          <p:nvPr/>
        </p:nvPicPr>
        <p:blipFill>
          <a:blip r:embed="rId3">
            <a:alphaModFix/>
          </a:blip>
          <a:stretch>
            <a:fillRect/>
          </a:stretch>
        </p:blipFill>
        <p:spPr>
          <a:xfrm>
            <a:off x="83249" y="3612400"/>
            <a:ext cx="1193499" cy="1464624"/>
          </a:xfrm>
          <a:prstGeom prst="rect">
            <a:avLst/>
          </a:prstGeom>
          <a:noFill/>
          <a:ln>
            <a:noFill/>
          </a:ln>
        </p:spPr>
      </p:pic>
      <p:sp>
        <p:nvSpPr>
          <p:cNvPr id="107" name="Shape 107"/>
          <p:cNvSpPr txBox="1">
            <a:spLocks noGrp="1"/>
          </p:cNvSpPr>
          <p:nvPr>
            <p:ph type="title"/>
          </p:nvPr>
        </p:nvSpPr>
        <p:spPr>
          <a:xfrm>
            <a:off x="235500" y="147975"/>
            <a:ext cx="8520599" cy="623400"/>
          </a:xfrm>
          <a:prstGeom prst="rect">
            <a:avLst/>
          </a:prstGeom>
        </p:spPr>
        <p:txBody>
          <a:bodyPr lIns="91425" tIns="91425" rIns="91425" bIns="91425" anchor="t" anchorCtr="0">
            <a:noAutofit/>
          </a:bodyPr>
          <a:lstStyle/>
          <a:p>
            <a:pPr lvl="0">
              <a:spcBef>
                <a:spcPts val="0"/>
              </a:spcBef>
              <a:buNone/>
            </a:pPr>
            <a:r>
              <a:rPr lang="en" sz="2400"/>
              <a:t>This isn’t an issue in Higher Education</a:t>
            </a:r>
          </a:p>
        </p:txBody>
      </p:sp>
      <p:sp>
        <p:nvSpPr>
          <p:cNvPr id="108" name="Shape 108"/>
          <p:cNvSpPr txBox="1">
            <a:spLocks noGrp="1"/>
          </p:cNvSpPr>
          <p:nvPr>
            <p:ph type="body" idx="1"/>
          </p:nvPr>
        </p:nvSpPr>
        <p:spPr>
          <a:xfrm>
            <a:off x="311700" y="1177732"/>
            <a:ext cx="8520599" cy="4060800"/>
          </a:xfrm>
          <a:prstGeom prst="rect">
            <a:avLst/>
          </a:prstGeom>
        </p:spPr>
        <p:txBody>
          <a:bodyPr lIns="91425" tIns="91425" rIns="91425" bIns="91425" anchor="t" anchorCtr="0">
            <a:noAutofit/>
          </a:bodyPr>
          <a:lstStyle/>
          <a:p>
            <a:pPr marL="514350" lvl="0" indent="-285750" rtl="0">
              <a:spcBef>
                <a:spcPts val="0"/>
              </a:spcBef>
              <a:spcAft>
                <a:spcPts val="400"/>
              </a:spcAft>
              <a:buFont typeface="Arial"/>
              <a:buChar char="•"/>
            </a:pPr>
            <a:r>
              <a:rPr lang="en" sz="1400" b="1" dirty="0"/>
              <a:t>Many higher education institutions currently have policies that negatively impact this population</a:t>
            </a:r>
          </a:p>
          <a:p>
            <a:pPr marL="914400" lvl="1" indent="-330200" rtl="0">
              <a:spcBef>
                <a:spcPts val="0"/>
              </a:spcBef>
              <a:spcAft>
                <a:spcPts val="400"/>
              </a:spcAft>
              <a:buSzPct val="100000"/>
              <a:buFont typeface="Arial"/>
              <a:buChar char="•"/>
            </a:pPr>
            <a:r>
              <a:rPr lang="en" b="1" dirty="0"/>
              <a:t>Official documentation contains student’s given name and biological sex</a:t>
            </a:r>
          </a:p>
          <a:p>
            <a:pPr marL="1371600" lvl="2" indent="-330200" rtl="0">
              <a:spcBef>
                <a:spcPts val="0"/>
              </a:spcBef>
              <a:spcAft>
                <a:spcPts val="400"/>
              </a:spcAft>
              <a:buSzPct val="100000"/>
              <a:buFont typeface="Arial"/>
              <a:buChar char="•"/>
            </a:pPr>
            <a:r>
              <a:rPr lang="en" b="1" dirty="0"/>
              <a:t>Can lead to </a:t>
            </a:r>
            <a:r>
              <a:rPr lang="en" b="1" dirty="0">
                <a:solidFill>
                  <a:schemeClr val="accent3"/>
                </a:solidFill>
              </a:rPr>
              <a:t>unintentionally outing students</a:t>
            </a:r>
            <a:r>
              <a:rPr lang="en" b="1" dirty="0"/>
              <a:t> to the general population through professors accidently using the given name the first day of classes and the university ID having this incorrect information (Beemyn, Curtis, &amp; Davis, 2005)</a:t>
            </a:r>
          </a:p>
          <a:p>
            <a:pPr marL="914400" lvl="1" indent="-330200" rtl="0">
              <a:spcBef>
                <a:spcPts val="0"/>
              </a:spcBef>
              <a:spcAft>
                <a:spcPts val="400"/>
              </a:spcAft>
              <a:buSzPct val="100000"/>
              <a:buFont typeface="Arial"/>
              <a:buChar char="•"/>
            </a:pPr>
            <a:r>
              <a:rPr lang="en" b="1" dirty="0"/>
              <a:t>College housing operates within the structure of a  gender binary with same sex rooms and same sex restrooms </a:t>
            </a:r>
          </a:p>
          <a:p>
            <a:pPr marL="1371600" lvl="2" indent="-330200" rtl="0">
              <a:spcBef>
                <a:spcPts val="0"/>
              </a:spcBef>
              <a:spcAft>
                <a:spcPts val="400"/>
              </a:spcAft>
              <a:buSzPct val="100000"/>
              <a:buFont typeface="Arial"/>
              <a:buChar char="•"/>
            </a:pPr>
            <a:r>
              <a:rPr lang="en" b="1" dirty="0"/>
              <a:t>Most housing departments </a:t>
            </a:r>
            <a:r>
              <a:rPr lang="en" b="1" dirty="0">
                <a:solidFill>
                  <a:schemeClr val="accent3"/>
                </a:solidFill>
              </a:rPr>
              <a:t>lack a system to meet these students’ housing needs </a:t>
            </a:r>
            <a:r>
              <a:rPr lang="en" b="1" dirty="0"/>
              <a:t>through the housing application and facilities (Beemyn, Curtis, &amp; Davis, 2005)  </a:t>
            </a:r>
          </a:p>
          <a:p>
            <a:pPr marL="914400" lvl="1" indent="-330200" rtl="0">
              <a:spcBef>
                <a:spcPts val="0"/>
              </a:spcBef>
              <a:spcAft>
                <a:spcPts val="400"/>
              </a:spcAft>
              <a:buSzPct val="100000"/>
              <a:buFont typeface="Arial"/>
              <a:buChar char="•"/>
            </a:pPr>
            <a:r>
              <a:rPr lang="en" b="1" dirty="0">
                <a:solidFill>
                  <a:schemeClr val="accent3"/>
                </a:solidFill>
              </a:rPr>
              <a:t>39% of transgender students, faculty, and staff encounter harassment </a:t>
            </a:r>
            <a:r>
              <a:rPr lang="en" b="1" dirty="0"/>
              <a:t>and/or discrimination in the college setting (Krum, Davis, &amp; Galupo, 2013) </a:t>
            </a:r>
          </a:p>
          <a:p>
            <a:pPr lvl="0">
              <a:spcBef>
                <a:spcPts val="0"/>
              </a:spcBef>
              <a:buNone/>
            </a:pPr>
            <a:endParaRPr dirty="0"/>
          </a:p>
        </p:txBody>
      </p:sp>
      <p:pic>
        <p:nvPicPr>
          <p:cNvPr id="109" name="Shape 109"/>
          <p:cNvPicPr preferRelativeResize="0"/>
          <p:nvPr/>
        </p:nvPicPr>
        <p:blipFill rotWithShape="1">
          <a:blip r:embed="rId4">
            <a:alphaModFix/>
          </a:blip>
          <a:srcRect l="3494" t="17824" r="5514" b="59206"/>
          <a:stretch/>
        </p:blipFill>
        <p:spPr>
          <a:xfrm>
            <a:off x="6793100" y="76200"/>
            <a:ext cx="2274704" cy="574200"/>
          </a:xfrm>
          <a:prstGeom prst="rect">
            <a:avLst/>
          </a:prstGeom>
          <a:noFill/>
          <a:ln>
            <a:noFill/>
          </a:ln>
        </p:spPr>
      </p:pic>
      <p:sp>
        <p:nvSpPr>
          <p:cNvPr id="110" name="Shape 110"/>
          <p:cNvSpPr txBox="1">
            <a:spLocks noGrp="1"/>
          </p:cNvSpPr>
          <p:nvPr>
            <p:ph type="title"/>
          </p:nvPr>
        </p:nvSpPr>
        <p:spPr>
          <a:xfrm>
            <a:off x="539300" y="595875"/>
            <a:ext cx="7650599" cy="251699"/>
          </a:xfrm>
          <a:prstGeom prst="rect">
            <a:avLst/>
          </a:prstGeom>
        </p:spPr>
        <p:txBody>
          <a:bodyPr lIns="91425" tIns="91425" rIns="91425" bIns="91425" anchor="t" anchorCtr="0">
            <a:noAutofit/>
          </a:bodyPr>
          <a:lstStyle/>
          <a:p>
            <a:pPr lvl="0" rtl="0">
              <a:spcBef>
                <a:spcPts val="0"/>
              </a:spcBef>
              <a:buNone/>
            </a:pPr>
            <a:r>
              <a:rPr lang="en" sz="1100" i="1"/>
              <a:t>* One fifth of transgender students have not been offered housing that supports their gender identity (Erbentraut)</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235500" y="292625"/>
            <a:ext cx="8520599" cy="623400"/>
          </a:xfrm>
          <a:prstGeom prst="rect">
            <a:avLst/>
          </a:prstGeom>
        </p:spPr>
        <p:txBody>
          <a:bodyPr lIns="91425" tIns="91425" rIns="91425" bIns="91425" anchor="t" anchorCtr="0">
            <a:noAutofit/>
          </a:bodyPr>
          <a:lstStyle/>
          <a:p>
            <a:pPr lvl="0" rtl="0">
              <a:spcBef>
                <a:spcPts val="0"/>
              </a:spcBef>
              <a:buNone/>
            </a:pPr>
            <a:r>
              <a:rPr lang="en" sz="2400"/>
              <a:t>This isn’t an issue at Centrist</a:t>
            </a:r>
          </a:p>
        </p:txBody>
      </p:sp>
      <p:sp>
        <p:nvSpPr>
          <p:cNvPr id="116" name="Shape 116"/>
          <p:cNvSpPr txBox="1">
            <a:spLocks noGrp="1"/>
          </p:cNvSpPr>
          <p:nvPr>
            <p:ph type="body" idx="1"/>
          </p:nvPr>
        </p:nvSpPr>
        <p:spPr>
          <a:xfrm>
            <a:off x="311700" y="976450"/>
            <a:ext cx="8520599" cy="4015500"/>
          </a:xfrm>
          <a:prstGeom prst="rect">
            <a:avLst/>
          </a:prstGeom>
        </p:spPr>
        <p:txBody>
          <a:bodyPr lIns="91425" tIns="91425" rIns="91425" bIns="91425" anchor="t" anchorCtr="0">
            <a:noAutofit/>
          </a:bodyPr>
          <a:lstStyle/>
          <a:p>
            <a:pPr marL="457200" marR="0" lvl="0" indent="-330200" algn="l" rtl="0">
              <a:lnSpc>
                <a:spcPct val="115000"/>
              </a:lnSpc>
              <a:spcBef>
                <a:spcPts val="0"/>
              </a:spcBef>
              <a:spcAft>
                <a:spcPts val="400"/>
              </a:spcAft>
              <a:buClr>
                <a:schemeClr val="lt2"/>
              </a:buClr>
              <a:buSzPct val="100000"/>
              <a:buFont typeface="Arial"/>
              <a:buChar char="•"/>
            </a:pPr>
            <a:r>
              <a:rPr lang="en" sz="1400" b="1" dirty="0"/>
              <a:t>Campus culture and LGBTQ* support </a:t>
            </a:r>
          </a:p>
          <a:p>
            <a:pPr marL="914400" lvl="1" indent="-330200" rtl="0">
              <a:spcBef>
                <a:spcPts val="0"/>
              </a:spcBef>
              <a:spcAft>
                <a:spcPts val="400"/>
              </a:spcAft>
              <a:buSzPct val="100000"/>
              <a:buFont typeface="Arial"/>
              <a:buChar char="•"/>
            </a:pPr>
            <a:r>
              <a:rPr lang="en" b="1" dirty="0">
                <a:solidFill>
                  <a:schemeClr val="accent3"/>
                </a:solidFill>
              </a:rPr>
              <a:t>Our Office of LGBTQ* Support Services</a:t>
            </a:r>
            <a:r>
              <a:rPr lang="en" b="1" dirty="0"/>
              <a:t> which was founded during Fall of 2014 is located in the </a:t>
            </a:r>
            <a:r>
              <a:rPr lang="en" b="1" dirty="0">
                <a:solidFill>
                  <a:schemeClr val="accent3"/>
                </a:solidFill>
              </a:rPr>
              <a:t>lower level of the Womyn’s Center</a:t>
            </a:r>
          </a:p>
          <a:p>
            <a:pPr marL="1371600" lvl="2" indent="-330200" rtl="0">
              <a:spcBef>
                <a:spcPts val="0"/>
              </a:spcBef>
              <a:spcAft>
                <a:spcPts val="400"/>
              </a:spcAft>
              <a:buSzPct val="100000"/>
              <a:buFont typeface="Arial"/>
              <a:buChar char="•"/>
            </a:pPr>
            <a:r>
              <a:rPr lang="en" b="1" dirty="0"/>
              <a:t>One professional staff member and two graduate assistants </a:t>
            </a:r>
          </a:p>
          <a:p>
            <a:pPr marL="914400" lvl="1" indent="-330200" rtl="0">
              <a:spcBef>
                <a:spcPts val="0"/>
              </a:spcBef>
              <a:spcAft>
                <a:spcPts val="400"/>
              </a:spcAft>
              <a:buSzPct val="100000"/>
              <a:buFont typeface="Arial"/>
              <a:buChar char="•"/>
            </a:pPr>
            <a:r>
              <a:rPr lang="en" b="1" dirty="0"/>
              <a:t>Through recent data collected from our Coordinator of Assessment and Planning, the committee has learned the following:</a:t>
            </a:r>
          </a:p>
          <a:p>
            <a:pPr marL="1371600" lvl="2" indent="-330200" rtl="0">
              <a:spcBef>
                <a:spcPts val="0"/>
              </a:spcBef>
              <a:spcAft>
                <a:spcPts val="400"/>
              </a:spcAft>
              <a:buSzPct val="100000"/>
              <a:buFont typeface="Arial"/>
              <a:buChar char="•"/>
            </a:pPr>
            <a:r>
              <a:rPr lang="en" b="1" dirty="0">
                <a:solidFill>
                  <a:schemeClr val="accent3"/>
                </a:solidFill>
              </a:rPr>
              <a:t>74% of Centrist students are not aware of the issues of the LGBTQ* </a:t>
            </a:r>
            <a:r>
              <a:rPr lang="en" b="1" dirty="0"/>
              <a:t>community on the Centrist College campus </a:t>
            </a:r>
          </a:p>
          <a:p>
            <a:pPr marL="1371600" lvl="2" indent="-330200" rtl="0">
              <a:spcBef>
                <a:spcPts val="0"/>
              </a:spcBef>
              <a:spcAft>
                <a:spcPts val="400"/>
              </a:spcAft>
              <a:buSzPct val="100000"/>
              <a:buFont typeface="Arial"/>
              <a:buChar char="•"/>
            </a:pPr>
            <a:r>
              <a:rPr lang="en" b="1" dirty="0"/>
              <a:t>12% of students know of the Office of LGBTQ* Support Services </a:t>
            </a:r>
          </a:p>
          <a:p>
            <a:pPr marL="1371600" lvl="2" indent="-330200" rtl="0">
              <a:spcBef>
                <a:spcPts val="0"/>
              </a:spcBef>
              <a:spcAft>
                <a:spcPts val="400"/>
              </a:spcAft>
              <a:buSzPct val="100000"/>
              <a:buFont typeface="Arial"/>
              <a:buChar char="•"/>
            </a:pPr>
            <a:r>
              <a:rPr lang="en" b="1" dirty="0"/>
              <a:t>7% of students recognize the LGBTQ* support services that Centrist provides</a:t>
            </a:r>
          </a:p>
          <a:p>
            <a:pPr marL="1371600" lvl="2" indent="-330200" rtl="0">
              <a:spcBef>
                <a:spcPts val="0"/>
              </a:spcBef>
              <a:spcAft>
                <a:spcPts val="400"/>
              </a:spcAft>
              <a:buSzPct val="100000"/>
              <a:buFont typeface="Arial"/>
              <a:buChar char="•"/>
            </a:pPr>
            <a:r>
              <a:rPr lang="en" b="1" dirty="0"/>
              <a:t>Through qualitative data, we learned that effective strategies have been created to support the Office of LGTBTQ* Support Services, but the office still has </a:t>
            </a:r>
            <a:r>
              <a:rPr lang="en" b="1" dirty="0">
                <a:solidFill>
                  <a:schemeClr val="accent3"/>
                </a:solidFill>
              </a:rPr>
              <a:t>room to grow and better support</a:t>
            </a:r>
            <a:r>
              <a:rPr lang="en" b="1" dirty="0"/>
              <a:t> the needs of the transgender community </a:t>
            </a:r>
          </a:p>
        </p:txBody>
      </p:sp>
      <p:pic>
        <p:nvPicPr>
          <p:cNvPr id="117" name="Shape 117"/>
          <p:cNvPicPr preferRelativeResize="0"/>
          <p:nvPr/>
        </p:nvPicPr>
        <p:blipFill rotWithShape="1">
          <a:blip r:embed="rId3">
            <a:alphaModFix/>
          </a:blip>
          <a:srcRect l="3494" t="17824" r="5514" b="59206"/>
          <a:stretch/>
        </p:blipFill>
        <p:spPr>
          <a:xfrm>
            <a:off x="6793100" y="76200"/>
            <a:ext cx="2274704" cy="574200"/>
          </a:xfrm>
          <a:prstGeom prst="rect">
            <a:avLst/>
          </a:prstGeom>
          <a:noFill/>
          <a:ln>
            <a:noFill/>
          </a:ln>
        </p:spPr>
      </p:pic>
      <p:sp>
        <p:nvSpPr>
          <p:cNvPr id="118" name="Shape 118"/>
          <p:cNvSpPr txBox="1">
            <a:spLocks noGrp="1"/>
          </p:cNvSpPr>
          <p:nvPr>
            <p:ph type="title"/>
          </p:nvPr>
        </p:nvSpPr>
        <p:spPr>
          <a:xfrm>
            <a:off x="612500" y="687575"/>
            <a:ext cx="7650599" cy="251699"/>
          </a:xfrm>
          <a:prstGeom prst="rect">
            <a:avLst/>
          </a:prstGeom>
        </p:spPr>
        <p:txBody>
          <a:bodyPr lIns="91425" tIns="91425" rIns="91425" bIns="91425" anchor="t" anchorCtr="0">
            <a:noAutofit/>
          </a:bodyPr>
          <a:lstStyle/>
          <a:p>
            <a:pPr lvl="0" rtl="0">
              <a:spcBef>
                <a:spcPts val="0"/>
              </a:spcBef>
              <a:buNone/>
            </a:pPr>
            <a:r>
              <a:rPr lang="en" sz="1100" i="1"/>
              <a:t>* One fifth of transgender students have not been offered housing that supports their gender identity (Erbentraut)</a:t>
            </a:r>
          </a:p>
        </p:txBody>
      </p:sp>
      <p:pic>
        <p:nvPicPr>
          <p:cNvPr id="119" name="Shape 119"/>
          <p:cNvPicPr preferRelativeResize="0"/>
          <p:nvPr/>
        </p:nvPicPr>
        <p:blipFill>
          <a:blip r:embed="rId4">
            <a:alphaModFix/>
          </a:blip>
          <a:stretch>
            <a:fillRect/>
          </a:stretch>
        </p:blipFill>
        <p:spPr>
          <a:xfrm>
            <a:off x="121325" y="3444950"/>
            <a:ext cx="1203275" cy="14766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261350" y="472250"/>
            <a:ext cx="8520599" cy="623400"/>
          </a:xfrm>
          <a:prstGeom prst="rect">
            <a:avLst/>
          </a:prstGeom>
        </p:spPr>
        <p:txBody>
          <a:bodyPr lIns="91425" tIns="91425" rIns="91425" bIns="91425" anchor="t" anchorCtr="0">
            <a:noAutofit/>
          </a:bodyPr>
          <a:lstStyle/>
          <a:p>
            <a:pPr lvl="0">
              <a:spcBef>
                <a:spcPts val="0"/>
              </a:spcBef>
              <a:buNone/>
            </a:pPr>
            <a:r>
              <a:rPr lang="en" sz="2200"/>
              <a:t>We don’t have any transgender students on campus</a:t>
            </a:r>
          </a:p>
        </p:txBody>
      </p:sp>
      <p:pic>
        <p:nvPicPr>
          <p:cNvPr id="126" name="Shape 126"/>
          <p:cNvPicPr preferRelativeResize="0"/>
          <p:nvPr/>
        </p:nvPicPr>
        <p:blipFill rotWithShape="1">
          <a:blip r:embed="rId3">
            <a:alphaModFix/>
          </a:blip>
          <a:srcRect l="3494" t="17824" r="5514" b="59206"/>
          <a:stretch/>
        </p:blipFill>
        <p:spPr>
          <a:xfrm>
            <a:off x="6793100" y="76200"/>
            <a:ext cx="2274704" cy="574200"/>
          </a:xfrm>
          <a:prstGeom prst="rect">
            <a:avLst/>
          </a:prstGeom>
          <a:noFill/>
          <a:ln>
            <a:noFill/>
          </a:ln>
        </p:spPr>
      </p:pic>
      <p:sp>
        <p:nvSpPr>
          <p:cNvPr id="127" name="Shape 127"/>
          <p:cNvSpPr txBox="1">
            <a:spLocks noGrp="1"/>
          </p:cNvSpPr>
          <p:nvPr>
            <p:ph type="title"/>
          </p:nvPr>
        </p:nvSpPr>
        <p:spPr>
          <a:xfrm>
            <a:off x="696350" y="843950"/>
            <a:ext cx="7650599" cy="251699"/>
          </a:xfrm>
          <a:prstGeom prst="rect">
            <a:avLst/>
          </a:prstGeom>
        </p:spPr>
        <p:txBody>
          <a:bodyPr lIns="91425" tIns="91425" rIns="91425" bIns="91425" anchor="t" anchorCtr="0">
            <a:noAutofit/>
          </a:bodyPr>
          <a:lstStyle/>
          <a:p>
            <a:pPr lvl="0" rtl="0">
              <a:spcBef>
                <a:spcPts val="0"/>
              </a:spcBef>
              <a:buNone/>
            </a:pPr>
            <a:r>
              <a:rPr lang="en" sz="1100" i="1"/>
              <a:t>* There are nearly 700,000 individuals who identify as transgender in the nation (U.S. Census Bureau, 2015)</a:t>
            </a:r>
          </a:p>
        </p:txBody>
      </p:sp>
      <p:pic>
        <p:nvPicPr>
          <p:cNvPr id="3" name="Picture 2" descr="Screen Shot 2016-02-26 at 7.03.17 PM.png">
            <a:hlinkClick r:id="rId4"/>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328302" y="1286774"/>
            <a:ext cx="4464798" cy="3355589"/>
          </a:xfrm>
          <a:prstGeom prst="rect">
            <a:avLst/>
          </a:prstGeom>
        </p:spPr>
      </p:pic>
      <p:sp>
        <p:nvSpPr>
          <p:cNvPr id="4" name="TextBox 3"/>
          <p:cNvSpPr txBox="1"/>
          <p:nvPr/>
        </p:nvSpPr>
        <p:spPr>
          <a:xfrm>
            <a:off x="3443526" y="4753332"/>
            <a:ext cx="2270373" cy="307777"/>
          </a:xfrm>
          <a:prstGeom prst="rect">
            <a:avLst/>
          </a:prstGeom>
          <a:noFill/>
        </p:spPr>
        <p:txBody>
          <a:bodyPr wrap="none" rtlCol="0">
            <a:spAutoFit/>
          </a:bodyPr>
          <a:lstStyle/>
          <a:p>
            <a:r>
              <a:rPr lang="en-US" dirty="0" smtClean="0"/>
              <a:t>Please click on the image. </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title"/>
          </p:nvPr>
        </p:nvSpPr>
        <p:spPr>
          <a:xfrm>
            <a:off x="245425" y="232925"/>
            <a:ext cx="8520599" cy="623400"/>
          </a:xfrm>
          <a:prstGeom prst="rect">
            <a:avLst/>
          </a:prstGeom>
        </p:spPr>
        <p:txBody>
          <a:bodyPr lIns="91425" tIns="91425" rIns="91425" bIns="91425" anchor="t" anchorCtr="0">
            <a:noAutofit/>
          </a:bodyPr>
          <a:lstStyle/>
          <a:p>
            <a:pPr lvl="0" rtl="0">
              <a:spcBef>
                <a:spcPts val="0"/>
              </a:spcBef>
              <a:buNone/>
            </a:pPr>
            <a:r>
              <a:rPr lang="en" sz="2400"/>
              <a:t>Transgender students should teach us</a:t>
            </a:r>
          </a:p>
          <a:p>
            <a:pPr lvl="0" rtl="0">
              <a:spcBef>
                <a:spcPts val="0"/>
              </a:spcBef>
              <a:buNone/>
            </a:pPr>
            <a:endParaRPr sz="1400"/>
          </a:p>
          <a:p>
            <a:pPr lvl="0">
              <a:spcBef>
                <a:spcPts val="0"/>
              </a:spcBef>
              <a:buNone/>
            </a:pPr>
            <a:endParaRPr sz="2400">
              <a:solidFill>
                <a:srgbClr val="FF00FF"/>
              </a:solidFill>
            </a:endParaRPr>
          </a:p>
        </p:txBody>
      </p:sp>
      <p:pic>
        <p:nvPicPr>
          <p:cNvPr id="133" name="Shape 133"/>
          <p:cNvPicPr preferRelativeResize="0"/>
          <p:nvPr/>
        </p:nvPicPr>
        <p:blipFill rotWithShape="1">
          <a:blip r:embed="rId3">
            <a:alphaModFix/>
          </a:blip>
          <a:srcRect l="3494" t="17824" r="5514" b="59206"/>
          <a:stretch/>
        </p:blipFill>
        <p:spPr>
          <a:xfrm>
            <a:off x="6793100" y="76200"/>
            <a:ext cx="2274704" cy="574200"/>
          </a:xfrm>
          <a:prstGeom prst="rect">
            <a:avLst/>
          </a:prstGeom>
          <a:noFill/>
          <a:ln>
            <a:noFill/>
          </a:ln>
        </p:spPr>
      </p:pic>
      <p:sp>
        <p:nvSpPr>
          <p:cNvPr id="134" name="Shape 134"/>
          <p:cNvSpPr txBox="1"/>
          <p:nvPr/>
        </p:nvSpPr>
        <p:spPr>
          <a:xfrm>
            <a:off x="2705250" y="1218225"/>
            <a:ext cx="3271499" cy="623400"/>
          </a:xfrm>
          <a:prstGeom prst="rect">
            <a:avLst/>
          </a:prstGeom>
          <a:noFill/>
          <a:ln>
            <a:noFill/>
          </a:ln>
        </p:spPr>
        <p:txBody>
          <a:bodyPr lIns="91425" tIns="91425" rIns="91425" bIns="91425" anchor="t" anchorCtr="0">
            <a:noAutofit/>
          </a:bodyPr>
          <a:lstStyle/>
          <a:p>
            <a:pPr lvl="0" algn="ctr" rtl="0">
              <a:spcBef>
                <a:spcPts val="0"/>
              </a:spcBef>
              <a:buNone/>
            </a:pPr>
            <a:r>
              <a:rPr lang="en" sz="2400" b="1" dirty="0">
                <a:latin typeface="DK Lemon Yellow Sun"/>
                <a:ea typeface="Indie Flower"/>
                <a:cs typeface="DK Lemon Yellow Sun"/>
                <a:sym typeface="Indie Flower"/>
              </a:rPr>
              <a:t>5 things you </a:t>
            </a:r>
          </a:p>
          <a:p>
            <a:pPr lvl="0" algn="ctr" rtl="0">
              <a:spcBef>
                <a:spcPts val="0"/>
              </a:spcBef>
              <a:buNone/>
            </a:pPr>
            <a:r>
              <a:rPr lang="en" sz="2400" b="1" dirty="0">
                <a:latin typeface="DK Lemon Yellow Sun"/>
                <a:ea typeface="Indie Flower"/>
                <a:cs typeface="DK Lemon Yellow Sun"/>
                <a:sym typeface="Indie Flower"/>
              </a:rPr>
              <a:t>should know about the </a:t>
            </a:r>
          </a:p>
          <a:p>
            <a:pPr lvl="0" algn="ctr">
              <a:spcBef>
                <a:spcPts val="0"/>
              </a:spcBef>
              <a:buNone/>
            </a:pPr>
            <a:r>
              <a:rPr lang="en" sz="2400" b="1" dirty="0">
                <a:latin typeface="DK Lemon Yellow Sun"/>
                <a:ea typeface="Indie Flower"/>
                <a:cs typeface="DK Lemon Yellow Sun"/>
                <a:sym typeface="Indie Flower"/>
              </a:rPr>
              <a:t> Transgender population</a:t>
            </a:r>
          </a:p>
        </p:txBody>
      </p:sp>
      <p:sp>
        <p:nvSpPr>
          <p:cNvPr id="135" name="Shape 135"/>
          <p:cNvSpPr/>
          <p:nvPr/>
        </p:nvSpPr>
        <p:spPr>
          <a:xfrm>
            <a:off x="320100" y="989625"/>
            <a:ext cx="2495700" cy="1653899"/>
          </a:xfrm>
          <a:prstGeom prst="cloudCallout">
            <a:avLst>
              <a:gd name="adj1" fmla="val -20833"/>
              <a:gd name="adj2" fmla="val 62500"/>
            </a:avLst>
          </a:prstGeom>
          <a:solidFill>
            <a:srgbClr val="FFFFFF"/>
          </a:solidFill>
          <a:ln w="9525" cap="flat" cmpd="sng">
            <a:solidFill>
              <a:srgbClr val="9900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36" name="Shape 136"/>
          <p:cNvSpPr/>
          <p:nvPr/>
        </p:nvSpPr>
        <p:spPr>
          <a:xfrm>
            <a:off x="320100" y="3095825"/>
            <a:ext cx="2495700" cy="1653899"/>
          </a:xfrm>
          <a:prstGeom prst="cloudCallout">
            <a:avLst>
              <a:gd name="adj1" fmla="val 18823"/>
              <a:gd name="adj2" fmla="val 57640"/>
            </a:avLst>
          </a:prstGeom>
          <a:solidFill>
            <a:srgbClr val="FFFFFF"/>
          </a:solidFill>
          <a:ln w="9525" cap="flat" cmpd="sng">
            <a:solidFill>
              <a:srgbClr val="9900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37" name="Shape 137"/>
          <p:cNvSpPr/>
          <p:nvPr/>
        </p:nvSpPr>
        <p:spPr>
          <a:xfrm>
            <a:off x="6051525" y="901750"/>
            <a:ext cx="2495700" cy="1653899"/>
          </a:xfrm>
          <a:prstGeom prst="cloudCallout">
            <a:avLst>
              <a:gd name="adj1" fmla="val 51678"/>
              <a:gd name="adj2" fmla="val 27660"/>
            </a:avLst>
          </a:prstGeom>
          <a:solidFill>
            <a:srgbClr val="FFFFFF"/>
          </a:solidFill>
          <a:ln w="9525" cap="flat" cmpd="sng">
            <a:solidFill>
              <a:srgbClr val="9900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38" name="Shape 138"/>
          <p:cNvSpPr/>
          <p:nvPr/>
        </p:nvSpPr>
        <p:spPr>
          <a:xfrm>
            <a:off x="3149125" y="2691800"/>
            <a:ext cx="2495700" cy="1653899"/>
          </a:xfrm>
          <a:prstGeom prst="cloudCallout">
            <a:avLst>
              <a:gd name="adj1" fmla="val -20833"/>
              <a:gd name="adj2" fmla="val 62500"/>
            </a:avLst>
          </a:prstGeom>
          <a:solidFill>
            <a:srgbClr val="FFFFFF"/>
          </a:solidFill>
          <a:ln w="9525" cap="flat" cmpd="sng">
            <a:solidFill>
              <a:srgbClr val="9900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39" name="Shape 139"/>
          <p:cNvSpPr/>
          <p:nvPr/>
        </p:nvSpPr>
        <p:spPr>
          <a:xfrm>
            <a:off x="5978150" y="2807000"/>
            <a:ext cx="2608499" cy="1726800"/>
          </a:xfrm>
          <a:prstGeom prst="cloudCallout">
            <a:avLst>
              <a:gd name="adj1" fmla="val 10137"/>
              <a:gd name="adj2" fmla="val 73454"/>
            </a:avLst>
          </a:prstGeom>
          <a:solidFill>
            <a:srgbClr val="FFFFFF"/>
          </a:solidFill>
          <a:ln w="9525" cap="flat" cmpd="sng">
            <a:solidFill>
              <a:srgbClr val="9900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40" name="Shape 140"/>
          <p:cNvSpPr txBox="1"/>
          <p:nvPr/>
        </p:nvSpPr>
        <p:spPr>
          <a:xfrm>
            <a:off x="430650" y="1423300"/>
            <a:ext cx="2274599" cy="610800"/>
          </a:xfrm>
          <a:prstGeom prst="rect">
            <a:avLst/>
          </a:prstGeom>
          <a:noFill/>
          <a:ln>
            <a:noFill/>
          </a:ln>
        </p:spPr>
        <p:txBody>
          <a:bodyPr lIns="91425" tIns="91425" rIns="91425" bIns="91425" anchor="t" anchorCtr="0">
            <a:noAutofit/>
          </a:bodyPr>
          <a:lstStyle/>
          <a:p>
            <a:pPr lvl="0" algn="ctr" rtl="0">
              <a:spcBef>
                <a:spcPts val="0"/>
              </a:spcBef>
              <a:buNone/>
            </a:pPr>
            <a:r>
              <a:rPr lang="en">
                <a:latin typeface="Comic Sans MS"/>
                <a:ea typeface="Comic Sans MS"/>
                <a:cs typeface="Comic Sans MS"/>
                <a:sym typeface="Comic Sans MS"/>
              </a:rPr>
              <a:t>Not all trans people identify as male or female. </a:t>
            </a:r>
          </a:p>
        </p:txBody>
      </p:sp>
      <p:sp>
        <p:nvSpPr>
          <p:cNvPr id="141" name="Shape 141"/>
          <p:cNvSpPr txBox="1"/>
          <p:nvPr/>
        </p:nvSpPr>
        <p:spPr>
          <a:xfrm>
            <a:off x="430650" y="3617375"/>
            <a:ext cx="2274599" cy="610800"/>
          </a:xfrm>
          <a:prstGeom prst="rect">
            <a:avLst/>
          </a:prstGeom>
          <a:noFill/>
          <a:ln>
            <a:noFill/>
          </a:ln>
        </p:spPr>
        <p:txBody>
          <a:bodyPr lIns="91425" tIns="91425" rIns="91425" bIns="91425" anchor="t" anchorCtr="0">
            <a:noAutofit/>
          </a:bodyPr>
          <a:lstStyle/>
          <a:p>
            <a:pPr lvl="0" algn="ctr" rtl="0">
              <a:spcBef>
                <a:spcPts val="0"/>
              </a:spcBef>
              <a:buNone/>
            </a:pPr>
            <a:r>
              <a:rPr lang="en">
                <a:latin typeface="Comic Sans MS"/>
                <a:ea typeface="Comic Sans MS"/>
                <a:cs typeface="Comic Sans MS"/>
                <a:sym typeface="Comic Sans MS"/>
              </a:rPr>
              <a:t>Trans folks have many different sexual orientations</a:t>
            </a:r>
          </a:p>
        </p:txBody>
      </p:sp>
      <p:sp>
        <p:nvSpPr>
          <p:cNvPr id="142" name="Shape 142"/>
          <p:cNvSpPr txBox="1"/>
          <p:nvPr/>
        </p:nvSpPr>
        <p:spPr>
          <a:xfrm>
            <a:off x="3204400" y="3213350"/>
            <a:ext cx="2274599" cy="610800"/>
          </a:xfrm>
          <a:prstGeom prst="rect">
            <a:avLst/>
          </a:prstGeom>
          <a:noFill/>
          <a:ln>
            <a:noFill/>
          </a:ln>
        </p:spPr>
        <p:txBody>
          <a:bodyPr lIns="91425" tIns="91425" rIns="91425" bIns="91425" anchor="t" anchorCtr="0">
            <a:noAutofit/>
          </a:bodyPr>
          <a:lstStyle/>
          <a:p>
            <a:pPr lvl="0" algn="ctr" rtl="0">
              <a:spcBef>
                <a:spcPts val="0"/>
              </a:spcBef>
              <a:buNone/>
            </a:pPr>
            <a:r>
              <a:rPr lang="en">
                <a:latin typeface="Comic Sans MS"/>
                <a:ea typeface="Comic Sans MS"/>
                <a:cs typeface="Comic Sans MS"/>
                <a:sym typeface="Comic Sans MS"/>
              </a:rPr>
              <a:t>Trans people led the Stonewall riots. </a:t>
            </a:r>
          </a:p>
        </p:txBody>
      </p:sp>
      <p:sp>
        <p:nvSpPr>
          <p:cNvPr id="143" name="Shape 143"/>
          <p:cNvSpPr txBox="1"/>
          <p:nvPr/>
        </p:nvSpPr>
        <p:spPr>
          <a:xfrm>
            <a:off x="6085875" y="1259725"/>
            <a:ext cx="2274599" cy="610800"/>
          </a:xfrm>
          <a:prstGeom prst="rect">
            <a:avLst/>
          </a:prstGeom>
          <a:noFill/>
          <a:ln>
            <a:noFill/>
          </a:ln>
        </p:spPr>
        <p:txBody>
          <a:bodyPr lIns="91425" tIns="91425" rIns="91425" bIns="91425" anchor="t" anchorCtr="0">
            <a:noAutofit/>
          </a:bodyPr>
          <a:lstStyle/>
          <a:p>
            <a:pPr lvl="0" algn="ctr" rtl="0">
              <a:spcBef>
                <a:spcPts val="0"/>
              </a:spcBef>
              <a:buNone/>
            </a:pPr>
            <a:r>
              <a:rPr lang="en">
                <a:latin typeface="Comic Sans MS"/>
                <a:ea typeface="Comic Sans MS"/>
                <a:cs typeface="Comic Sans MS"/>
                <a:sym typeface="Comic Sans MS"/>
              </a:rPr>
              <a:t>Not all Trans people want surgery and even fewer people get surgery. </a:t>
            </a:r>
          </a:p>
        </p:txBody>
      </p:sp>
      <p:sp>
        <p:nvSpPr>
          <p:cNvPr id="144" name="Shape 144"/>
          <p:cNvSpPr txBox="1"/>
          <p:nvPr/>
        </p:nvSpPr>
        <p:spPr>
          <a:xfrm>
            <a:off x="6120225" y="3125500"/>
            <a:ext cx="2274599" cy="610800"/>
          </a:xfrm>
          <a:prstGeom prst="rect">
            <a:avLst/>
          </a:prstGeom>
          <a:noFill/>
          <a:ln>
            <a:noFill/>
          </a:ln>
        </p:spPr>
        <p:txBody>
          <a:bodyPr lIns="91425" tIns="91425" rIns="91425" bIns="91425" anchor="t" anchorCtr="0">
            <a:noAutofit/>
          </a:bodyPr>
          <a:lstStyle/>
          <a:p>
            <a:pPr lvl="0" algn="ctr" rtl="0">
              <a:spcBef>
                <a:spcPts val="0"/>
              </a:spcBef>
              <a:buNone/>
            </a:pPr>
            <a:r>
              <a:rPr lang="en">
                <a:latin typeface="Comic Sans MS"/>
                <a:ea typeface="Comic Sans MS"/>
                <a:cs typeface="Comic Sans MS"/>
                <a:sym typeface="Comic Sans MS"/>
              </a:rPr>
              <a:t>The word Transgender was popularized by activist Virginia Prince. </a:t>
            </a:r>
          </a:p>
        </p:txBody>
      </p:sp>
      <p:sp>
        <p:nvSpPr>
          <p:cNvPr id="145" name="Shape 145"/>
          <p:cNvSpPr txBox="1"/>
          <p:nvPr/>
        </p:nvSpPr>
        <p:spPr>
          <a:xfrm>
            <a:off x="6055500" y="4888175"/>
            <a:ext cx="5234399" cy="610800"/>
          </a:xfrm>
          <a:prstGeom prst="rect">
            <a:avLst/>
          </a:prstGeom>
          <a:noFill/>
          <a:ln>
            <a:noFill/>
          </a:ln>
        </p:spPr>
        <p:txBody>
          <a:bodyPr lIns="91425" tIns="91425" rIns="91425" bIns="91425" anchor="t" anchorCtr="0">
            <a:noAutofit/>
          </a:bodyPr>
          <a:lstStyle/>
          <a:p>
            <a:pPr lvl="0">
              <a:spcBef>
                <a:spcPts val="0"/>
              </a:spcBef>
              <a:buNone/>
            </a:pPr>
            <a:r>
              <a:rPr lang="en" sz="1000"/>
              <a:t>Adapted from Trans Student Educational Resources</a:t>
            </a:r>
          </a:p>
        </p:txBody>
      </p:sp>
      <p:sp>
        <p:nvSpPr>
          <p:cNvPr id="146" name="Shape 146"/>
          <p:cNvSpPr txBox="1">
            <a:spLocks noGrp="1"/>
          </p:cNvSpPr>
          <p:nvPr>
            <p:ph type="title"/>
          </p:nvPr>
        </p:nvSpPr>
        <p:spPr>
          <a:xfrm>
            <a:off x="571675" y="631600"/>
            <a:ext cx="7650599" cy="251699"/>
          </a:xfrm>
          <a:prstGeom prst="rect">
            <a:avLst/>
          </a:prstGeom>
        </p:spPr>
        <p:txBody>
          <a:bodyPr lIns="91425" tIns="91425" rIns="91425" bIns="91425" anchor="t" anchorCtr="0">
            <a:noAutofit/>
          </a:bodyPr>
          <a:lstStyle/>
          <a:p>
            <a:pPr lvl="0" rtl="0">
              <a:spcBef>
                <a:spcPts val="0"/>
              </a:spcBef>
              <a:buNone/>
            </a:pPr>
            <a:r>
              <a:rPr lang="en" sz="1100" i="1"/>
              <a:t>*Instead take it upon yourself to do some research and read about Transgender student experiences.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plum">
  <a:themeElements>
    <a:clrScheme name="Plum">
      <a:dk1>
        <a:srgbClr val="611BB8"/>
      </a:dk1>
      <a:lt1>
        <a:srgbClr val="FFFFFF"/>
      </a:lt1>
      <a:dk2>
        <a:srgbClr val="000000"/>
      </a:dk2>
      <a:lt2>
        <a:srgbClr val="7F7F7F"/>
      </a:lt2>
      <a:accent1>
        <a:srgbClr val="333333"/>
      </a:accent1>
      <a:accent2>
        <a:srgbClr val="5E2B97"/>
      </a:accent2>
      <a:accent3>
        <a:srgbClr val="7E57C2"/>
      </a:accent3>
      <a:accent4>
        <a:srgbClr val="C77025"/>
      </a:accent4>
      <a:accent5>
        <a:srgbClr val="009688"/>
      </a:accent5>
      <a:accent6>
        <a:srgbClr val="FFD600"/>
      </a:accent6>
      <a:hlink>
        <a:srgbClr val="009688"/>
      </a:hlink>
      <a:folHlink>
        <a:srgbClr val="00968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4465</Words>
  <Application>Microsoft Macintosh PowerPoint</Application>
  <PresentationFormat>On-screen Show (16:9)</PresentationFormat>
  <Paragraphs>271</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plum</vt:lpstr>
      <vt:lpstr>PowerPoint Presentation</vt:lpstr>
      <vt:lpstr>The Gender Unicorn: Demystifying the Transgender Student Experience</vt:lpstr>
      <vt:lpstr>Agenda &amp; Learning Goals</vt:lpstr>
      <vt:lpstr>This doesn’t matter</vt:lpstr>
      <vt:lpstr>There’s only the binary!</vt:lpstr>
      <vt:lpstr>This isn’t an issue in Higher Education</vt:lpstr>
      <vt:lpstr>This isn’t an issue at Centrist</vt:lpstr>
      <vt:lpstr>We don’t have any transgender students on campus</vt:lpstr>
      <vt:lpstr>Transgender students should teach us  </vt:lpstr>
      <vt:lpstr>Allies don’t do that much </vt:lpstr>
      <vt:lpstr>Students don’t care </vt:lpstr>
      <vt:lpstr>Students don’t care </vt:lpstr>
      <vt:lpstr>I can’t do anything…</vt:lpstr>
      <vt:lpstr>Centrist is doing enough</vt:lpstr>
      <vt:lpstr>Action Plan</vt:lpstr>
      <vt:lpstr>Action Plan</vt:lpstr>
      <vt:lpstr>Action Plan</vt:lpstr>
      <vt:lpstr>References</vt:lpstr>
      <vt:lpstr>Thanks for joining us!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Fiona  Corner</cp:lastModifiedBy>
  <cp:revision>12</cp:revision>
  <dcterms:modified xsi:type="dcterms:W3CDTF">2016-02-27T00:09:49Z</dcterms:modified>
</cp:coreProperties>
</file>