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mbria" panose="02040503050406030204" pitchFamily="18" charset="0"/>
      <p:regular r:id="rId28"/>
      <p:bold r:id="rId29"/>
      <p:italic r:id="rId30"/>
      <p:boldItalic r:id="rId31"/>
    </p:embeddedFont>
    <p:embeddedFont>
      <p:font typeface="Source Code Pro" panose="020B0604020202020204" charset="0"/>
      <p:regular r:id="rId32"/>
      <p:bold r:id="rId33"/>
    </p:embeddedFont>
    <p:embeddedFont>
      <p:font typeface="Amatic SC"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729" autoAdjust="0"/>
  </p:normalViewPr>
  <p:slideViewPr>
    <p:cSldViewPr>
      <p:cViewPr>
        <p:scale>
          <a:sx n="110" d="100"/>
          <a:sy n="110" d="100"/>
        </p:scale>
        <p:origin x="-774" y="-150"/>
      </p:cViewPr>
      <p:guideLst>
        <p:guide orient="horz" pos="1620"/>
        <p:guide pos="2880"/>
      </p:guideLst>
    </p:cSldViewPr>
  </p:slideViewPr>
  <p:notesTextViewPr>
    <p:cViewPr>
      <p:scale>
        <a:sx n="1" d="1"/>
        <a:sy n="1" d="1"/>
      </p:scale>
      <p:origin x="0" y="12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569702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ccreditation.umich.edu/images/Pie%20Chart%20IEO%20Model.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bcnews.go.com/US/white-house-makes-1st-gender-neutral-bathroom/story?id=3022151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i.edu/deanofstudents/lgb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fgcu.edu/CESE/sage.html" TargetMode="External"/><Relationship Id="rId4" Type="http://schemas.openxmlformats.org/officeDocument/2006/relationships/hyperlink" Target="https://www.cbu.edu/safe-zone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eidrick.com/Knowledge-Center/Publication/Leading-Culture-Change-in-Bank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rtwiththehouse.com/wordpress/wp-content/uploads/2013/01/Goal-Setting.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managementmpowerment.com/services/change-management/culture-chan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i0.wp.com/planettransgender.com/wp-content/uploads/2013/05/transgender-umbrella.p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gendercenter.genetics.ucla.edu/sites/gendercenter.genetics.ucla.edu/files/proj-transgender-identity.png"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girlscouts.org/en/faq/faq/social-issues.html" TargetMode="External"/><Relationship Id="rId3" Type="http://schemas.openxmlformats.org/officeDocument/2006/relationships/hyperlink" Target="http://www.transequality.org/issues/resources/map-state-nondiscrimination-laws" TargetMode="External"/><Relationship Id="rId7" Type="http://schemas.openxmlformats.org/officeDocument/2006/relationships/hyperlink" Target="http://www.hollywoodreporter.com/live-feed/faking-casts-trans-actor-play-864024"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huffingtonpost.com/2013/05/17/chaz-bono-65-lbs_n_3293212.html" TargetMode="External"/><Relationship Id="rId5" Type="http://schemas.openxmlformats.org/officeDocument/2006/relationships/hyperlink" Target="https://www.bostonglobe.com/opinion/2015/06/10/caitlyn-jenner-vanity-fair-cover-display-ageism-not-just-sexism/nzfrBvHSnxAGZDf3gwe9lK/story.html" TargetMode="External"/><Relationship Id="rId4" Type="http://schemas.openxmlformats.org/officeDocument/2006/relationships/hyperlink" Target="http://www.theguardian.com/tv-and-radio/2015/jun/14/laverne-cox-orange-new-black-transgend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healthcarepeople.com/wp-content/uploads/2015/02/Challenge.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inkedtraining.com.au/wp-content/uploads/2012/06/support.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qonline.ucsd.edu/wp-content/uploads/2016/01/Brain_s_gender.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icaortiz.weebly.com/uploads/2/9/9/2/29921281/9988236_orig.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a:t>Hello and welcome to the first session in the Centrist College Professional Development Series. Today, we are going to dive into Transgender Inclusion at Centrist College.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students we see are going to be entering college at different points in their life. Astin’s IEO Theory explains that students’ development is established by three areas: input, environment, and outcome. The experiences that students enter college with are inputs. This could be what support transgender students experienced previously or lack of support. The resources, support, and clubs they may find at college fall in the category of environment. This is what the college provides for them and where we can make a difference in their lives. Outcome is how students leave and includes their perceptions of self, others, and the world. The environment that we establish will affect the outcome for the students. This is where we find the question of, “What can Centrist do to positively influence transgender students?”</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Image: </a:t>
            </a:r>
            <a:r>
              <a:rPr lang="en" u="sng">
                <a:solidFill>
                  <a:schemeClr val="hlink"/>
                </a:solidFill>
                <a:hlinkClick r:id="rId3"/>
              </a:rPr>
              <a:t>http://www.accreditation.umich.edu/images/Pie%20Chart%20IEO%20Model.jpg</a:t>
            </a:r>
          </a:p>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Centrist College and the community have a responsibility to the students who enter their doors. These responsibilities include creating a safe and welcoming environment, enforcing and taking a proactive approach for policies, provide resources and support, offer inclusion, and nurture the development of students. This responsibility lies on the shoulders of fellow students, faculty, staff, and campus community members. All of our students are important and we need to show it. </a:t>
            </a:r>
          </a:p>
          <a:p>
            <a:pPr lvl="0" rtl="0">
              <a:spcBef>
                <a:spcPts val="0"/>
              </a:spcBef>
              <a:buNone/>
            </a:pPr>
            <a:endParaRPr/>
          </a:p>
          <a:p>
            <a:pPr lvl="0" rtl="0">
              <a:spcBef>
                <a:spcPts val="0"/>
              </a:spcBef>
              <a:buNone/>
            </a:pPr>
            <a:endParaRPr/>
          </a:p>
          <a:p>
            <a:pPr lvl="0" rtl="0">
              <a:spcBef>
                <a:spcPts val="0"/>
              </a:spcBef>
              <a:buNone/>
            </a:pPr>
            <a:r>
              <a:rPr lang="en"/>
              <a:t>Image: http://www.ithaca.edu/sacl/safety/parking/driver/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15000"/>
              </a:lnSpc>
              <a:spcBef>
                <a:spcPts val="0"/>
              </a:spcBef>
              <a:spcAft>
                <a:spcPts val="0"/>
              </a:spcAft>
              <a:buNone/>
            </a:pPr>
            <a:r>
              <a:rPr lang="en"/>
              <a:t>We are guided by standards through the American College Personnel Association, the National Association for Student Personnel Administrators, and Council of the Advancement of Standards of Higher Education with how we ethically approach situations. These standards encourage our development of students within safe, respectful, and culturally aware environments. Transgender students’ needs are our concern and we want to foster a community where all students have the opportunity to succeed.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15000"/>
              </a:lnSpc>
              <a:spcBef>
                <a:spcPts val="0"/>
              </a:spcBef>
              <a:spcAft>
                <a:spcPts val="0"/>
              </a:spcAft>
              <a:buNone/>
            </a:pPr>
            <a:r>
              <a:rPr lang="en"/>
              <a:t>There are regulations on how we can promote success for our students, but these serve as guidelines for how we may better serve our student populations.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15000"/>
              </a:lnSpc>
              <a:spcBef>
                <a:spcPts val="0"/>
              </a:spcBef>
              <a:spcAft>
                <a:spcPts val="0"/>
              </a:spcAft>
              <a:buNone/>
            </a:pPr>
            <a:r>
              <a:rPr lang="en"/>
              <a:t>The Council of the Advancement of Standards of Higher Education (CAS) further outlines our ethical obligations to our students.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Starting with the admissions process, trans students need to be included. Universities have worked to create application and enrollment paperwork with choices to include those who do not conform as gender-binary. Harvard has not yet amended its general application, but the university accepts applications which leave the gander option blank or includes an answer other than male or female.  This is a step in the right direction to an inclusive environment.  Some students who enter the university will want to change their name on enrollment paperwork to reflect their gender identity instead of their gender assignment, so it is vital for universities to ease the process by which students may do so. Central Connecticut University has students fill out a name request form while Indiana University allows students to designate multiple names on the university’s online portal. In addition to making sure admissions and enrollment are inclusive, academics needs to be considered. Offering LGBT, Sexuality, and Gender studies classes can help to increase student understanding of gender issues. More than 10 universities offer entire majors on these topics and countless others address gender understanding through general education classes such as Race, Class, and Gender.</a:t>
            </a: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Students need to feel comfortable within their living spaces. Many colleges are working to include gender-inclusive rooms, floors, and even buildings. Institutions such as UC-Berkely have created a living community for students who identify as LGBT or are in the LGBT or Women’s Studies academic programs.  Many of these housing options are open to all students, but it is common for freshmen to be excluded. In addition to housing concerns, restrooms are another area where trans students must be considered. Washington &amp; Lee University have started a campus-wide all-gender restroom initiative and many other universities have started building gender-inclusive or gender-neutral bathrooms in the residence halls and in campus buildings to meet the needs of their students. The University of Redlands has started implementing a transgender inclusive housing policy that will work with preferences and prioritize attention to students’ physical safety and emotional health. </a:t>
            </a:r>
          </a:p>
          <a:p>
            <a:pPr lvl="0" rtl="0">
              <a:spcBef>
                <a:spcPts val="0"/>
              </a:spcBef>
              <a:buNone/>
            </a:pPr>
            <a:endParaRPr/>
          </a:p>
          <a:p>
            <a:pPr lvl="0" rtl="0">
              <a:spcBef>
                <a:spcPts val="0"/>
              </a:spcBef>
              <a:buNone/>
            </a:pPr>
            <a:endParaRPr/>
          </a:p>
          <a:p>
            <a:pPr lvl="0" rtl="0">
              <a:spcBef>
                <a:spcPts val="0"/>
              </a:spcBef>
              <a:buNone/>
            </a:pPr>
            <a:r>
              <a:rPr lang="en"/>
              <a:t>Images:</a:t>
            </a:r>
          </a:p>
          <a:p>
            <a:pPr lvl="0" rtl="0">
              <a:spcBef>
                <a:spcPts val="0"/>
              </a:spcBef>
              <a:buNone/>
            </a:pPr>
            <a:r>
              <a:rPr lang="en" u="sng">
                <a:solidFill>
                  <a:schemeClr val="hlink"/>
                </a:solidFill>
                <a:hlinkClick r:id="rId3"/>
              </a:rPr>
              <a:t>http://abcnews.go.com/US/white-house-makes-1st-gender-neutral-bathroom/story?id=30221513</a:t>
            </a:r>
          </a:p>
          <a:p>
            <a:pPr lvl="0" rtl="0">
              <a:spcBef>
                <a:spcPts val="0"/>
              </a:spcBef>
              <a:buNone/>
            </a:pPr>
            <a:r>
              <a:rPr lang="en"/>
              <a:t>http://www.themaneater.com/stories/2015/1/28/reslife-introduces-first-gender-neutral-housing-fa/</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Transgender students have specific health concerns, and universities have started working to provide health insurance to support transgender students. In addition, the American College Health Association has published guidelines to help colleges and universities create trans-inclusive health programs.   This easy-to-read document can work as a starting point to measure our university’s ability to support our trans students throughout their college experience, and give us ideas of where we can improve our services.</a:t>
            </a:r>
          </a:p>
          <a:p>
            <a:pPr lvl="0" rtl="0">
              <a:spcBef>
                <a:spcPts val="0"/>
              </a:spcBef>
              <a:buNone/>
            </a:pPr>
            <a:endParaRPr/>
          </a:p>
          <a:p>
            <a:pPr lvl="0" rtl="0">
              <a:spcBef>
                <a:spcPts val="0"/>
              </a:spcBef>
              <a:buNone/>
            </a:pPr>
            <a:endParaRPr/>
          </a:p>
          <a:p>
            <a:pPr lvl="0" rtl="0">
              <a:spcBef>
                <a:spcPts val="0"/>
              </a:spcBef>
              <a:buNone/>
            </a:pPr>
            <a:r>
              <a:rPr lang="en"/>
              <a:t>Images:</a:t>
            </a:r>
          </a:p>
          <a:p>
            <a:pPr lvl="0" rtl="0">
              <a:spcBef>
                <a:spcPts val="0"/>
              </a:spcBef>
              <a:buNone/>
            </a:pPr>
            <a:r>
              <a:rPr lang="en"/>
              <a:t>http://nymag.com/thecut/2015/09/proposal-bans-trans-health-care-discrimination.html</a:t>
            </a:r>
          </a:p>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Students’ lives outside of academics and housing need to be considered.  Many colleges, including Washington &amp; Lee University, have created support centers for students in the LGBT community, so they can more easily find access to services on campus and within the community. These centers also work as a community hub for students on campus who are seeking support and guidance. Programming across the university can help to increase education, awareness, and activism.  One example is the Diversity Training Workshops at Rollins College where students are taught about issues of diversity within the Rollins community then work together to make a lasting difference.  In addition student groups are a great source of support for students within the trans community. Groups such as SAGE work to increase awareness and understanding on the Hendrix College campus, and MOSAIC serves the LGBT community at the HBCU Hampton University.  Transgender students may choose to join Sororities or Fraternities while attending university. Now the inclusion and admission policies will change from organization to organization, but some, such as Delta Tau Delta have amended their policies to be more inclusive to trans students.</a:t>
            </a:r>
          </a:p>
          <a:p>
            <a:pPr lvl="0" rtl="0">
              <a:spcBef>
                <a:spcPts val="0"/>
              </a:spcBef>
              <a:buNone/>
            </a:pPr>
            <a:endParaRPr/>
          </a:p>
          <a:p>
            <a:pPr lvl="0" rtl="0">
              <a:spcBef>
                <a:spcPts val="0"/>
              </a:spcBef>
              <a:buNone/>
            </a:pPr>
            <a:r>
              <a:rPr lang="en"/>
              <a:t>Further examples include Bates College allowing participation in sports for their gender identity for individuals who have taken hormone treatment for at least one year. The National College Athletic Association has further established policies ensuring transgender students the equal opportunity, privacy, and objectivity when participating. The United Methodist Church formed a Transgender Extension Ministry in 2011 for nurturing and reaching out to the transgender community. There is already momentum within the campus environment for the transgender community and it is our opportunity to continue that momentum so all students feel included and welcome within their college experience. </a:t>
            </a:r>
          </a:p>
          <a:p>
            <a:pPr marL="0" lvl="0" indent="0" rtl="0">
              <a:lnSpc>
                <a:spcPct val="115000"/>
              </a:lnSpc>
              <a:spcBef>
                <a:spcPts val="0"/>
              </a:spcBef>
              <a:buNone/>
            </a:pPr>
            <a:endParaRPr/>
          </a:p>
          <a:p>
            <a:pPr marL="1371600" lvl="0" indent="0" rtl="0">
              <a:lnSpc>
                <a:spcPct val="115000"/>
              </a:lnSpc>
              <a:spcBef>
                <a:spcPts val="0"/>
              </a:spcBef>
              <a:buNone/>
            </a:pPr>
            <a:endParaRPr/>
          </a:p>
          <a:p>
            <a:pPr lvl="0" rtl="0">
              <a:spcBef>
                <a:spcPts val="0"/>
              </a:spcBef>
              <a:buNone/>
            </a:pPr>
            <a:endParaRPr/>
          </a:p>
          <a:p>
            <a:pPr lvl="0" rtl="0">
              <a:spcBef>
                <a:spcPts val="0"/>
              </a:spcBef>
              <a:buNone/>
            </a:pPr>
            <a:r>
              <a:rPr lang="en"/>
              <a:t>Images:</a:t>
            </a:r>
          </a:p>
          <a:p>
            <a:pPr lvl="0" rtl="0">
              <a:spcBef>
                <a:spcPts val="0"/>
              </a:spcBef>
              <a:buNone/>
            </a:pPr>
            <a:r>
              <a:rPr lang="en" b="1" u="sng">
                <a:solidFill>
                  <a:schemeClr val="hlink"/>
                </a:solidFill>
                <a:hlinkClick r:id="rId3"/>
              </a:rPr>
              <a:t>https://www.uni.edu/deanofstudents/lgbt</a:t>
            </a:r>
          </a:p>
          <a:p>
            <a:pPr lvl="0" rtl="0">
              <a:spcBef>
                <a:spcPts val="0"/>
              </a:spcBef>
              <a:buNone/>
            </a:pPr>
            <a:r>
              <a:rPr lang="en" b="1" u="sng">
                <a:solidFill>
                  <a:schemeClr val="hlink"/>
                </a:solidFill>
                <a:hlinkClick r:id="rId4"/>
              </a:rPr>
              <a:t>https://www.cbu.edu/safe-zones</a:t>
            </a:r>
          </a:p>
          <a:p>
            <a:pPr lvl="0" rtl="0">
              <a:spcBef>
                <a:spcPts val="0"/>
              </a:spcBef>
              <a:buNone/>
            </a:pPr>
            <a:r>
              <a:rPr lang="en" b="1" u="sng">
                <a:solidFill>
                  <a:schemeClr val="hlink"/>
                </a:solidFill>
                <a:hlinkClick r:id="rId5"/>
              </a:rPr>
              <a:t>http://www.fgcu.edu/CESE/sage.html</a:t>
            </a:r>
          </a:p>
          <a:p>
            <a:pPr lvl="0" rtl="0">
              <a:spcBef>
                <a:spcPts val="0"/>
              </a:spcBef>
              <a:buNone/>
            </a:pPr>
            <a:r>
              <a:rPr lang="en" b="1"/>
              <a:t>http://www.insightintodiversity.com/setting-the-bar-transgender-inclusion-in-college-sports/</a:t>
            </a:r>
          </a:p>
          <a:p>
            <a:pPr lvl="0" rtl="0">
              <a:spcBef>
                <a:spcPts val="0"/>
              </a:spcBef>
              <a:buNone/>
            </a:pPr>
            <a:endParaRPr b="1"/>
          </a:p>
          <a:p>
            <a:pPr lvl="0" rtl="0">
              <a:spcBef>
                <a:spcPts val="0"/>
              </a:spcBef>
              <a:buNone/>
            </a:pPr>
            <a:endParaRPr b="1"/>
          </a:p>
          <a:p>
            <a:pPr lvl="0" rtl="0">
              <a:spcBef>
                <a:spcPts val="0"/>
              </a:spcBef>
              <a:buNone/>
            </a:pPr>
            <a:endParaRPr b="1"/>
          </a:p>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Centrist has the opportunity to initiate and implement culture change. You may start within your department to lead by example and make it your goal. </a:t>
            </a:r>
          </a:p>
          <a:p>
            <a:pPr lvl="0" rtl="0">
              <a:spcBef>
                <a:spcPts val="0"/>
              </a:spcBef>
              <a:buNone/>
            </a:pPr>
            <a:r>
              <a:rPr lang="en"/>
              <a:t>This is your call to action. </a:t>
            </a:r>
          </a:p>
          <a:p>
            <a:pPr lvl="0" rtl="0">
              <a:spcBef>
                <a:spcPts val="0"/>
              </a:spcBef>
              <a:buNone/>
            </a:pPr>
            <a:endParaRPr/>
          </a:p>
          <a:p>
            <a:pPr lvl="0" rtl="0">
              <a:spcBef>
                <a:spcPts val="0"/>
              </a:spcBef>
              <a:buNone/>
            </a:pPr>
            <a:endParaRPr/>
          </a:p>
          <a:p>
            <a:pPr lvl="0" rtl="0">
              <a:spcBef>
                <a:spcPts val="0"/>
              </a:spcBef>
              <a:buNone/>
            </a:pPr>
            <a:r>
              <a:rPr lang="en"/>
              <a:t>Image: </a:t>
            </a:r>
            <a:r>
              <a:rPr lang="en" u="sng">
                <a:solidFill>
                  <a:schemeClr val="hlink"/>
                </a:solidFill>
                <a:hlinkClick r:id="rId3"/>
              </a:rPr>
              <a:t>http://www.heidrick.com/Knowledge-Center/Publication/Leading-Culture-Change-in-Banking</a:t>
            </a:r>
            <a:r>
              <a:rPr lang="en"/>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To give a brief overview, we are going to discuss current diversity issues facing colleges across the nation. We are going to defining transgender and view the challenges and needs transgenders face today. We are going to relate a couple theories to what transgender students are experiencing and then dive into what Centrist has the responsibility to do. We’re going to end this session discussing what Centrist can do and set together an action plan for how to move forward.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Centrist can reevaluate policies to ensure non-discrimination for transgender students. We can create advocacy opportunities for students and inclusive housing or bathrooms. We can train individuals to act to create a more inclusive environment and develop opportunities within campus and community. </a:t>
            </a:r>
          </a:p>
          <a:p>
            <a:pPr lvl="0" rtl="0">
              <a:spcBef>
                <a:spcPts val="0"/>
              </a:spcBef>
              <a:buNone/>
            </a:pPr>
            <a:r>
              <a:rPr lang="en"/>
              <a:t>There are many opportunities that Centrist can participate in to create a sense of inclusion for all students. </a:t>
            </a:r>
          </a:p>
          <a:p>
            <a:pPr lvl="0" rtl="0">
              <a:spcBef>
                <a:spcPts val="0"/>
              </a:spcBef>
              <a:buNone/>
            </a:pPr>
            <a:endParaRPr/>
          </a:p>
          <a:p>
            <a:pPr lvl="0" rtl="0">
              <a:spcBef>
                <a:spcPts val="0"/>
              </a:spcBef>
              <a:buNone/>
            </a:pPr>
            <a:r>
              <a:rPr lang="en"/>
              <a:t>image: </a:t>
            </a:r>
            <a:r>
              <a:rPr lang="en" u="sng">
                <a:solidFill>
                  <a:schemeClr val="hlink"/>
                </a:solidFill>
                <a:hlinkClick r:id="rId3"/>
              </a:rPr>
              <a:t>http://www.startwiththehouse.com/wordpress/wp-content/uploads/2013/01/Goal-Setting.jpg</a:t>
            </a: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Time to make a plan for what Centrist WILL do to create an inclusive environment for transgender students. Up here are a couple topics that may be starting points: policies; education; programs; inclusive housing, bathrooms, and locker rooms; organizations, clothing exchanges, or health services. What would Centrist like to see? How can the campus approach students going through these experiences? How can the campus educate and include students outside this process to assist? </a:t>
            </a:r>
            <a:r>
              <a:rPr lang="en-US" dirty="0" smtClean="0"/>
              <a:t>H</a:t>
            </a:r>
            <a:r>
              <a:rPr lang="en" dirty="0" smtClean="0"/>
              <a:t>ow can Centrist start conversations, listen</a:t>
            </a:r>
            <a:r>
              <a:rPr lang="en" baseline="0" dirty="0" smtClean="0"/>
              <a:t> to students and ask relevant questions? </a:t>
            </a:r>
            <a:r>
              <a:rPr lang="en" smtClean="0"/>
              <a:t>This </a:t>
            </a:r>
            <a:r>
              <a:rPr lang="en"/>
              <a:t>is where you would like to see Centrist go and what you would like to see happen on campus. </a:t>
            </a:r>
          </a:p>
          <a:p>
            <a:pPr lvl="0" rtl="0">
              <a:spcBef>
                <a:spcPts val="0"/>
              </a:spcBef>
              <a:buNone/>
            </a:pPr>
            <a:endParaRPr dirty="0"/>
          </a:p>
          <a:p>
            <a:pPr lvl="0" rtl="0">
              <a:spcBef>
                <a:spcPts val="0"/>
              </a:spcBef>
              <a:buNone/>
            </a:pPr>
            <a:endParaRPr dirty="0"/>
          </a:p>
          <a:p>
            <a:pPr lvl="0" rtl="0">
              <a:spcBef>
                <a:spcPts val="0"/>
              </a:spcBef>
              <a:buNone/>
            </a:pPr>
            <a:r>
              <a:rPr lang="en" dirty="0"/>
              <a:t>Image: </a:t>
            </a:r>
          </a:p>
          <a:p>
            <a:pPr lvl="0" rtl="0">
              <a:spcBef>
                <a:spcPts val="0"/>
              </a:spcBef>
              <a:buNone/>
            </a:pPr>
            <a:r>
              <a:rPr lang="en" dirty="0"/>
              <a:t> </a:t>
            </a:r>
            <a:r>
              <a:rPr lang="en" u="sng" dirty="0">
                <a:solidFill>
                  <a:schemeClr val="hlink"/>
                </a:solidFill>
                <a:hlinkClick r:id="rId3"/>
              </a:rPr>
              <a:t>http://managementmpowerment.com/services/change-management/culture-change/</a:t>
            </a:r>
          </a:p>
          <a:p>
            <a:pPr lvl="0" rtl="0">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Centrist has already recognized this as a challenge to participate in. We have explained several examples from other institutions or </a:t>
            </a:r>
            <a:r>
              <a:rPr lang="en" dirty="0" smtClean="0"/>
              <a:t>departments, but you</a:t>
            </a:r>
            <a:r>
              <a:rPr lang="en" baseline="0" dirty="0" smtClean="0"/>
              <a:t> are going to be the individuals implementing change</a:t>
            </a:r>
            <a:r>
              <a:rPr lang="en" dirty="0" smtClean="0"/>
              <a:t>. It </a:t>
            </a:r>
            <a:r>
              <a:rPr lang="en" dirty="0"/>
              <a:t>is your turn. What can Centrist do? What is your personal goal for this? How can you achieve that?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 Thank you for being here today, but even more, thank you for for taking the initiative to make a difference in your students’ lives.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 a nation whose population is more diverse than ever, issues of inclusion and diversity have taken a front seat.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Just like each cultural challenge is unique and has different characteristics, each transgender or gender non-conforming individual is also unique. This also includes the intersectionality of students and the background they come from.  However, there are similar situations that our transgender students experience. Our staff now has the opportunity to get to know the students’ concerns on a one by one basis and understand their personal needs that need to be addressed. There are many stages of transition that our students may come to us in, and we are going to have to be adaptable to those needs. </a:t>
            </a:r>
          </a:p>
          <a:p>
            <a:pPr lvl="0" rtl="0">
              <a:spcBef>
                <a:spcPts val="0"/>
              </a:spcBef>
              <a:buNone/>
            </a:pPr>
            <a:endParaRPr/>
          </a:p>
          <a:p>
            <a:pPr lvl="0" rtl="0">
              <a:spcBef>
                <a:spcPts val="0"/>
              </a:spcBef>
              <a:buNone/>
            </a:pPr>
            <a:endParaRPr/>
          </a:p>
          <a:p>
            <a:pPr lvl="0" rtl="0">
              <a:spcBef>
                <a:spcPts val="0"/>
              </a:spcBef>
              <a:buNone/>
            </a:pPr>
            <a:r>
              <a:rPr lang="en"/>
              <a:t>Umbrella Image: </a:t>
            </a:r>
            <a:r>
              <a:rPr lang="en" u="sng">
                <a:solidFill>
                  <a:schemeClr val="hlink"/>
                </a:solidFill>
                <a:hlinkClick r:id="rId3"/>
              </a:rPr>
              <a:t>http://i0.wp.com/planettransgender.com/wp-content/uploads/2013/05/transgender-umbrella.png</a:t>
            </a:r>
          </a:p>
          <a:p>
            <a:pPr lvl="0" rtl="0">
              <a:spcBef>
                <a:spcPts val="0"/>
              </a:spcBef>
              <a:buNone/>
            </a:pPr>
            <a:r>
              <a:rPr lang="en"/>
              <a:t>Transgender Image: </a:t>
            </a:r>
            <a:r>
              <a:rPr lang="en" u="sng">
                <a:solidFill>
                  <a:schemeClr val="hlink"/>
                </a:solidFill>
                <a:hlinkClick r:id="rId4"/>
              </a:rPr>
              <a:t>http://gendercenter.genetics.ucla.edu/sites/gendercenter.genetics.ucla.edu/files/proj-transgender-identity.png</a:t>
            </a:r>
          </a:p>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Increased visibility and inclusion</a:t>
            </a:r>
          </a:p>
          <a:p>
            <a:pPr lvl="0" rtl="0">
              <a:spcBef>
                <a:spcPts val="0"/>
              </a:spcBef>
              <a:buNone/>
            </a:pPr>
            <a:r>
              <a:rPr lang="en"/>
              <a:t>Transgender characters are increasingly present on television, and celebrities such as Caitlyn Jenner and Chaz Bono work to increase awareness and visibility of those in the transgender community.  This move toward creating a more inclusive society to the needs of transgender students is spreading. Groups across America, including the Girl Scouts, have started including children, parents, and community members who identify as transgender. Moreover, a number of states across the nation have passed non-discrimination laws protecting trans individuals’ civil rights.</a:t>
            </a:r>
          </a:p>
          <a:p>
            <a:pPr lvl="0" rtl="0">
              <a:spcBef>
                <a:spcPts val="0"/>
              </a:spcBef>
              <a:buNone/>
            </a:pPr>
            <a:endParaRPr/>
          </a:p>
          <a:p>
            <a:pPr lvl="0" rtl="0">
              <a:spcBef>
                <a:spcPts val="0"/>
              </a:spcBef>
              <a:buNone/>
            </a:pPr>
            <a:endParaRPr/>
          </a:p>
          <a:p>
            <a:pPr lvl="0" rtl="0">
              <a:spcBef>
                <a:spcPts val="0"/>
              </a:spcBef>
              <a:buNone/>
            </a:pPr>
            <a:r>
              <a:rPr lang="en"/>
              <a:t>Map: </a:t>
            </a:r>
            <a:r>
              <a:rPr lang="en" u="sng">
                <a:solidFill>
                  <a:schemeClr val="hlink"/>
                </a:solidFill>
                <a:hlinkClick r:id="rId3"/>
              </a:rPr>
              <a:t>http://www.transequality.org/issues/resources/map-state-nondiscrimination-laws</a:t>
            </a:r>
          </a:p>
          <a:p>
            <a:pPr lvl="0" rtl="0">
              <a:spcBef>
                <a:spcPts val="0"/>
              </a:spcBef>
              <a:buNone/>
            </a:pPr>
            <a:r>
              <a:rPr lang="en"/>
              <a:t>TIME cover: </a:t>
            </a:r>
            <a:r>
              <a:rPr lang="en" u="sng">
                <a:solidFill>
                  <a:schemeClr val="hlink"/>
                </a:solidFill>
                <a:hlinkClick r:id="rId4"/>
              </a:rPr>
              <a:t>http://www.theguardian.com/tv-and-radio/2015/jun/14/laverne-cox-orange-new-black-transgender</a:t>
            </a:r>
          </a:p>
          <a:p>
            <a:pPr lvl="0" rtl="0">
              <a:spcBef>
                <a:spcPts val="0"/>
              </a:spcBef>
              <a:buNone/>
            </a:pPr>
            <a:r>
              <a:rPr lang="en"/>
              <a:t>Vanity Fair: </a:t>
            </a:r>
            <a:r>
              <a:rPr lang="en" u="sng">
                <a:solidFill>
                  <a:schemeClr val="hlink"/>
                </a:solidFill>
                <a:hlinkClick r:id="rId5"/>
              </a:rPr>
              <a:t>https://www.bostonglobe.com/opinion/2015/06/10/caitlyn-jenner-vanity-fair-cover-display-ageism-not-just-sexism/nzfrBvHSnxAGZDf3gwe9lK/story.html</a:t>
            </a:r>
          </a:p>
          <a:p>
            <a:pPr lvl="0" rtl="0">
              <a:spcBef>
                <a:spcPts val="0"/>
              </a:spcBef>
              <a:buNone/>
            </a:pPr>
            <a:r>
              <a:rPr lang="en"/>
              <a:t>Chaz: </a:t>
            </a:r>
            <a:r>
              <a:rPr lang="en" u="sng">
                <a:solidFill>
                  <a:schemeClr val="hlink"/>
                </a:solidFill>
                <a:hlinkClick r:id="rId6"/>
              </a:rPr>
              <a:t>http://www.huffingtonpost.com/2013/05/17/chaz-bono-65-lbs_n_3293212.html</a:t>
            </a:r>
          </a:p>
          <a:p>
            <a:pPr lvl="0" rtl="0">
              <a:spcBef>
                <a:spcPts val="0"/>
              </a:spcBef>
              <a:buNone/>
            </a:pPr>
            <a:r>
              <a:rPr lang="en"/>
              <a:t>Elliot: </a:t>
            </a:r>
            <a:r>
              <a:rPr lang="en" u="sng">
                <a:solidFill>
                  <a:schemeClr val="hlink"/>
                </a:solidFill>
                <a:hlinkClick r:id="rId7"/>
              </a:rPr>
              <a:t>http://www.hollywoodreporter.com/live-feed/faking-casts-trans-actor-play-864024</a:t>
            </a:r>
          </a:p>
          <a:p>
            <a:pPr lvl="0" rtl="0">
              <a:spcBef>
                <a:spcPts val="0"/>
              </a:spcBef>
              <a:buNone/>
            </a:pPr>
            <a:r>
              <a:rPr lang="en"/>
              <a:t>Girl Scouts: </a:t>
            </a:r>
            <a:r>
              <a:rPr lang="en" u="sng">
                <a:solidFill>
                  <a:schemeClr val="hlink"/>
                </a:solidFill>
                <a:hlinkClick r:id="rId8"/>
              </a:rPr>
              <a:t>http://www.girlscouts.org/en/faq/faq/social-issues.html</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lnSpc>
                <a:spcPct val="115000"/>
              </a:lnSpc>
              <a:spcBef>
                <a:spcPts val="0"/>
              </a:spcBef>
              <a:buNone/>
            </a:pPr>
            <a:r>
              <a:rPr lang="en" dirty="0"/>
              <a:t>Students at college are going through transitions to establish their identity and future goals. Transgender students on our campus face additional challenges within their college experience. Transgender students may find challenges utilizing restaurants as their preferred gender identity if a campus only offers separate male and female restrooms. This also applies for locker rooms. Similarly, campus housing, whether it has separate housing for males and females or co-ed floors, will often not allow males and females to live in the same room together. This may make it difficult for a transgender student, especially early in the transition process. This gender divide also applies to activities students may want to participate in. Colleges may have specific policies preventing transgender student from playing a sport for the team of the gender they identify with because of the perceived notions of specific genders, for example: the belief that students who were born male but identify as female are too strong to play for a female sports team and that it may give the team an advantage. </a:t>
            </a:r>
          </a:p>
          <a:p>
            <a:pPr marL="0" lvl="0" indent="0" rtl="0">
              <a:lnSpc>
                <a:spcPct val="115000"/>
              </a:lnSpc>
              <a:spcBef>
                <a:spcPts val="0"/>
              </a:spcBef>
              <a:buNone/>
            </a:pPr>
            <a:r>
              <a:rPr lang="en" dirty="0"/>
              <a:t>Furthermore, despite there being more transgender students in college than ever before, there are still people who discriminate against them for being who they are. This is a challenge because these students may feel singled out by other students, staff, faculty, and potentially even policies at the institution.</a:t>
            </a:r>
          </a:p>
          <a:p>
            <a:pPr lvl="0" rtl="0">
              <a:lnSpc>
                <a:spcPct val="115000"/>
              </a:lnSpc>
              <a:spcBef>
                <a:spcPts val="0"/>
              </a:spcBef>
              <a:buNone/>
            </a:pPr>
            <a:endParaRPr dirty="0"/>
          </a:p>
          <a:p>
            <a:pPr lvl="0" rtl="0">
              <a:lnSpc>
                <a:spcPct val="115000"/>
              </a:lnSpc>
              <a:spcBef>
                <a:spcPts val="0"/>
              </a:spcBef>
              <a:buNone/>
            </a:pPr>
            <a:endParaRPr dirty="0"/>
          </a:p>
          <a:p>
            <a:pPr lvl="0">
              <a:lnSpc>
                <a:spcPct val="115000"/>
              </a:lnSpc>
              <a:spcBef>
                <a:spcPts val="0"/>
              </a:spcBef>
              <a:buNone/>
            </a:pPr>
            <a:r>
              <a:rPr lang="en" dirty="0"/>
              <a:t>Challenge: </a:t>
            </a:r>
            <a:r>
              <a:rPr lang="en" u="sng" dirty="0">
                <a:solidFill>
                  <a:schemeClr val="hlink"/>
                </a:solidFill>
                <a:hlinkClick r:id="rId3"/>
              </a:rPr>
              <a:t>http://www.thehealthcarepeople.com/wp-content/uploads/2015/02/Challenge.jpg</a:t>
            </a:r>
            <a:r>
              <a:rPr lang="en"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Transgender students have the same needs as the majority of the students we see. Our students need support both at Centrist’s campus, within the community, and as they study abroad. Students seek inclusion and community and we may see this through participation in sports, equal housing opportunities, or their views and participation in society. We may see students working to develop mature interpersonal relationships, mental, and physical wellness. Our students, including our transgender students are developing to become successful and independent. All of our students have these needs, but transgender students’ situations are going to be different. It is Centrist’s responsibility to provide continual support to all students, including transgender students. </a:t>
            </a:r>
          </a:p>
          <a:p>
            <a:pPr lvl="0" rtl="0">
              <a:spcBef>
                <a:spcPts val="0"/>
              </a:spcBef>
              <a:buNone/>
            </a:pPr>
            <a:endParaRPr dirty="0"/>
          </a:p>
          <a:p>
            <a:pPr lvl="0" rtl="0">
              <a:spcBef>
                <a:spcPts val="0"/>
              </a:spcBef>
              <a:buNone/>
            </a:pPr>
            <a:endParaRPr dirty="0"/>
          </a:p>
          <a:p>
            <a:pPr lvl="0" rtl="0">
              <a:spcBef>
                <a:spcPts val="0"/>
              </a:spcBef>
              <a:buNone/>
            </a:pPr>
            <a:r>
              <a:rPr lang="en" dirty="0"/>
              <a:t>We’ve Got Your Back: </a:t>
            </a:r>
            <a:r>
              <a:rPr lang="en" u="sng" dirty="0">
                <a:solidFill>
                  <a:schemeClr val="hlink"/>
                </a:solidFill>
                <a:hlinkClick r:id="rId3"/>
              </a:rPr>
              <a:t>http://www.linkedtraining.com.au/wp-content/uploads/2012/06/support.jpg</a:t>
            </a:r>
          </a:p>
          <a:p>
            <a:pPr lvl="0" rtl="0">
              <a:spcBef>
                <a:spcPts val="0"/>
              </a:spcBef>
              <a:buNone/>
            </a:pPr>
            <a:endParaRPr dirty="0"/>
          </a:p>
          <a:p>
            <a:pPr lvl="0" rt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Bildeau adapted the 6 identity processes from Anthony D’Augelli and framed them in a model for lesbian, gay, and bisexual students to describe the development of transgender college students</a:t>
            </a:r>
          </a:p>
          <a:p>
            <a:pPr lvl="0" rtl="0">
              <a:spcBef>
                <a:spcPts val="0"/>
              </a:spcBef>
              <a:buNone/>
            </a:pPr>
            <a:endParaRPr/>
          </a:p>
          <a:p>
            <a:pPr marL="457200" lvl="0" indent="-298450" rtl="0">
              <a:lnSpc>
                <a:spcPct val="115000"/>
              </a:lnSpc>
              <a:spcBef>
                <a:spcPts val="0"/>
              </a:spcBef>
              <a:spcAft>
                <a:spcPts val="1600"/>
              </a:spcAft>
              <a:buClr>
                <a:srgbClr val="000000"/>
              </a:buClr>
              <a:buSzPct val="100000"/>
              <a:buFont typeface="Arial"/>
              <a:buAutoNum type="arabicPeriod"/>
            </a:pPr>
            <a:r>
              <a:rPr lang="en"/>
              <a:t>Exiting a traditionally gendered identity: recognizing that one is gender variant, attaching a label to this identity, and affirming oneself as gender variant through coming out to others</a:t>
            </a:r>
          </a:p>
          <a:p>
            <a:pPr marL="457200" lvl="0" indent="-298450" rtl="0">
              <a:lnSpc>
                <a:spcPct val="115000"/>
              </a:lnSpc>
              <a:spcBef>
                <a:spcPts val="0"/>
              </a:spcBef>
              <a:spcAft>
                <a:spcPts val="1600"/>
              </a:spcAft>
              <a:buClr>
                <a:srgbClr val="000000"/>
              </a:buClr>
              <a:buSzPct val="100000"/>
              <a:buFont typeface="Arial"/>
              <a:buAutoNum type="arabicPeriod"/>
            </a:pPr>
            <a:r>
              <a:rPr lang="en"/>
              <a:t>Developing a personal transgender identity: achieving the stability that comes from knowing oneself in relation to other transgender people and challenging internalized transphobia </a:t>
            </a:r>
          </a:p>
          <a:p>
            <a:pPr marL="457200" lvl="0" indent="-298450" rtl="0">
              <a:lnSpc>
                <a:spcPct val="115000"/>
              </a:lnSpc>
              <a:spcBef>
                <a:spcPts val="0"/>
              </a:spcBef>
              <a:spcAft>
                <a:spcPts val="1600"/>
              </a:spcAft>
              <a:buClr>
                <a:srgbClr val="000000"/>
              </a:buClr>
              <a:buSzPct val="100000"/>
              <a:buFont typeface="Arial"/>
              <a:buAutoNum type="arabicPeriod"/>
            </a:pPr>
            <a:r>
              <a:rPr lang="en"/>
              <a:t>Developing a transgender social identity: creating a support network of people who know and accept that one is gender variant</a:t>
            </a:r>
          </a:p>
          <a:p>
            <a:pPr marL="457200" lvl="0" indent="-298450" rtl="0">
              <a:lnSpc>
                <a:spcPct val="115000"/>
              </a:lnSpc>
              <a:spcBef>
                <a:spcPts val="0"/>
              </a:spcBef>
              <a:spcAft>
                <a:spcPts val="1600"/>
              </a:spcAft>
              <a:buClr>
                <a:srgbClr val="000000"/>
              </a:buClr>
              <a:buSzPct val="100000"/>
              <a:buFont typeface="Arial"/>
              <a:buAutoNum type="arabicPeriod"/>
            </a:pPr>
            <a:r>
              <a:rPr lang="en"/>
              <a:t>Becoming a transgender offspring: coming out as transgender to family members and reevaluation relationships that may be disrupted by this disclosure</a:t>
            </a:r>
          </a:p>
          <a:p>
            <a:pPr marL="457200" lvl="0" indent="-298450" rtl="0">
              <a:lnSpc>
                <a:spcPct val="115000"/>
              </a:lnSpc>
              <a:spcBef>
                <a:spcPts val="0"/>
              </a:spcBef>
              <a:spcAft>
                <a:spcPts val="1600"/>
              </a:spcAft>
              <a:buClr>
                <a:srgbClr val="000000"/>
              </a:buClr>
              <a:buSzPct val="100000"/>
              <a:buFont typeface="Arial"/>
              <a:buAutoNum type="arabicPeriod"/>
            </a:pPr>
            <a:r>
              <a:rPr lang="en"/>
              <a:t>Developing a transgender intimacy status: creating intimate physical and emotional relationships</a:t>
            </a:r>
          </a:p>
          <a:p>
            <a:pPr marL="457200" lvl="0" indent="-298450" rtl="0">
              <a:lnSpc>
                <a:spcPct val="115000"/>
              </a:lnSpc>
              <a:spcBef>
                <a:spcPts val="0"/>
              </a:spcBef>
              <a:spcAft>
                <a:spcPts val="1600"/>
              </a:spcAft>
              <a:buClr>
                <a:srgbClr val="000000"/>
              </a:buClr>
              <a:buSzPct val="100000"/>
              <a:buFont typeface="Arial"/>
              <a:buAutoNum type="arabicPeriod"/>
            </a:pPr>
            <a:r>
              <a:rPr lang="en"/>
              <a:t>Entering a transgender community: making a commitment to political and social action through challenging transphobia </a:t>
            </a:r>
          </a:p>
          <a:p>
            <a:pPr lvl="0" rtl="0">
              <a:lnSpc>
                <a:spcPct val="115000"/>
              </a:lnSpc>
              <a:spcBef>
                <a:spcPts val="0"/>
              </a:spcBef>
              <a:spcAft>
                <a:spcPts val="1600"/>
              </a:spcAft>
              <a:buNone/>
            </a:pPr>
            <a:r>
              <a:rPr lang="en"/>
              <a:t>Image: </a:t>
            </a:r>
            <a:r>
              <a:rPr lang="en" u="sng">
                <a:solidFill>
                  <a:schemeClr val="hlink"/>
                </a:solidFill>
                <a:hlinkClick r:id="rId3"/>
              </a:rPr>
              <a:t>https://sqonline.ucsd.edu/wp-content/uploads/2016/01/Brain_s_gender.jpg</a:t>
            </a:r>
          </a:p>
          <a:p>
            <a:pPr lvl="0">
              <a:lnSpc>
                <a:spcPct val="115000"/>
              </a:lnSpc>
              <a:spcBef>
                <a:spcPts val="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Transgender students, despite their age, they may be anywhere throughout Erikson’s Stages of Development depending on their situation. Our typical population of college students fall within Erikson’s Identity vs. Confusion stage. They face issues with a sense of self and establishing their unique, individual identity. They also face challenges with their belonging, who they are and how they want to be perceived. If facing hardship, may revert to Autonomy vs. Shame, Industry vs. Inferiority, and may also affect future Intimacy vs. Isolation</a:t>
            </a:r>
          </a:p>
          <a:p>
            <a:pPr lvl="0" rtl="0">
              <a:spcBef>
                <a:spcPts val="0"/>
              </a:spcBef>
              <a:buNone/>
            </a:pPr>
            <a:endParaRPr/>
          </a:p>
          <a:p>
            <a:pPr lvl="0" rtl="0">
              <a:spcBef>
                <a:spcPts val="0"/>
              </a:spcBef>
              <a:buNone/>
            </a:pPr>
            <a:r>
              <a:rPr lang="en"/>
              <a:t>Image: </a:t>
            </a:r>
            <a:r>
              <a:rPr lang="en" u="sng">
                <a:solidFill>
                  <a:schemeClr val="hlink"/>
                </a:solidFill>
                <a:hlinkClick r:id="rId3"/>
              </a:rPr>
              <a:t>http://aicaortiz.weebly.com/uploads/2/9/9/2/29921281/9988236_orig.jpg</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campuspride.org/tpc/student-health-insurance/" TargetMode="External"/><Relationship Id="rId3" Type="http://schemas.openxmlformats.org/officeDocument/2006/relationships/hyperlink" Target="https://www.acha.org/documents/Resources/Guidelines/Trans-Inclusive_College_Health_Programs.pdf" TargetMode="External"/><Relationship Id="rId7" Type="http://schemas.openxmlformats.org/officeDocument/2006/relationships/hyperlink" Target="https://www.campuspride.org/campus-pride-congratulates-hampton-universitys-first-official-lgbtq-organization-mosaic/"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campuspride.org/campus-pride-commends-delta-tau-delta-international-fraternity-for-inclusion-of-transgender-members/" TargetMode="External"/><Relationship Id="rId5" Type="http://schemas.openxmlformats.org/officeDocument/2006/relationships/hyperlink" Target="http://athletics.bates.edu/transgender-inclusion-policies" TargetMode="External"/><Relationship Id="rId10" Type="http://schemas.openxmlformats.org/officeDocument/2006/relationships/hyperlink" Target="http://www.girlscouts.org/en/faq/faq/social-issues.html" TargetMode="External"/><Relationship Id="rId4" Type="http://schemas.openxmlformats.org/officeDocument/2006/relationships/hyperlink" Target="http://www.myacpa.org/ethics" TargetMode="External"/><Relationship Id="rId9" Type="http://schemas.openxmlformats.org/officeDocument/2006/relationships/hyperlink" Target="http://geneq.berkeley.edu/transgender"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reslife.umd.edu/housing/mixedgenderinclusive/" TargetMode="External"/><Relationship Id="rId3" Type="http://schemas.openxmlformats.org/officeDocument/2006/relationships/hyperlink" Target="http://www.hcs.harvard.edu/~qsa/resources/transgender-resources/" TargetMode="External"/><Relationship Id="rId7" Type="http://schemas.openxmlformats.org/officeDocument/2006/relationships/hyperlink" Target="http://www.rollins.edu/inclusion-and-campus-involvement/diversity-inclusion-intiatives/inclusion-intiative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mills.edu/academics/undergraduate/catalog/admission_applying.php" TargetMode="External"/><Relationship Id="rId11" Type="http://schemas.openxmlformats.org/officeDocument/2006/relationships/hyperlink" Target="http://www.people.ku.edu/~jyounger/lgbtqprogs.html" TargetMode="External"/><Relationship Id="rId5" Type="http://schemas.openxmlformats.org/officeDocument/2006/relationships/hyperlink" Target="http://studentcentral.indiana.edu/personal-information/update-information/name.shtml" TargetMode="External"/><Relationship Id="rId10" Type="http://schemas.openxmlformats.org/officeDocument/2006/relationships/hyperlink" Target="http://www.wlu.edu/lgbtq-resource-center/resources/all-gender-restroom-initiative" TargetMode="External"/><Relationship Id="rId4" Type="http://schemas.openxmlformats.org/officeDocument/2006/relationships/hyperlink" Target="https://www.hendrix.edu/uploadedFiles/Campus_Resources/Diversity_Initiative/Gender%20%20Sexuality%20Center%20Proposal%203-28-13.pdf" TargetMode="External"/><Relationship Id="rId9" Type="http://schemas.openxmlformats.org/officeDocument/2006/relationships/hyperlink" Target="http://www.wlu.edu/lgbtq-resource-cen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544550"/>
            <a:ext cx="8520599" cy="2690399"/>
          </a:xfrm>
          <a:prstGeom prst="rect">
            <a:avLst/>
          </a:prstGeom>
        </p:spPr>
        <p:txBody>
          <a:bodyPr lIns="91425" tIns="91425" rIns="91425" bIns="91425" anchor="ctr" anchorCtr="0">
            <a:noAutofit/>
          </a:bodyPr>
          <a:lstStyle/>
          <a:p>
            <a:pPr lvl="0" rtl="0">
              <a:spcBef>
                <a:spcPts val="0"/>
              </a:spcBef>
              <a:buNone/>
            </a:pPr>
            <a:r>
              <a:rPr lang="en" sz="4800"/>
              <a:t> Centrist College Professional Development Series: </a:t>
            </a:r>
          </a:p>
          <a:p>
            <a:pPr lvl="0">
              <a:spcBef>
                <a:spcPts val="0"/>
              </a:spcBef>
              <a:buNone/>
            </a:pPr>
            <a:r>
              <a:rPr lang="en"/>
              <a:t>Transgender Inclusion at Centrist College</a:t>
            </a:r>
          </a:p>
        </p:txBody>
      </p:sp>
      <p:sp>
        <p:nvSpPr>
          <p:cNvPr id="57" name="Shape 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rtl="0">
              <a:spcBef>
                <a:spcPts val="0"/>
              </a:spcBef>
              <a:buNone/>
            </a:pPr>
            <a:r>
              <a:rPr lang="en" sz="1900"/>
              <a:t>Lauren Svendsen, Ali Leugoud, Becky Hartman, and Liz Wood</a:t>
            </a:r>
          </a:p>
          <a:p>
            <a:pPr lvl="0">
              <a:spcBef>
                <a:spcPts val="0"/>
              </a:spcBef>
              <a:buNone/>
            </a:pPr>
            <a:r>
              <a:rPr lang="en" sz="2500"/>
              <a:t>University of Central Missouri</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Astin’s IEO Theory</a:t>
            </a:r>
          </a:p>
        </p:txBody>
      </p:sp>
      <p:sp>
        <p:nvSpPr>
          <p:cNvPr id="122" name="Shape 122"/>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100000"/>
              </a:lnSpc>
              <a:spcBef>
                <a:spcPts val="0"/>
              </a:spcBef>
              <a:buNone/>
            </a:pPr>
            <a:r>
              <a:rPr lang="en" dirty="0"/>
              <a:t>I- Input: Experiences Students Bring</a:t>
            </a:r>
          </a:p>
          <a:p>
            <a:pPr marL="914400" lvl="0" indent="-342900" rtl="0">
              <a:lnSpc>
                <a:spcPct val="100000"/>
              </a:lnSpc>
              <a:spcBef>
                <a:spcPts val="0"/>
              </a:spcBef>
              <a:buSzPct val="100000"/>
            </a:pPr>
            <a:r>
              <a:rPr lang="en" sz="1800" dirty="0"/>
              <a:t>What support previously</a:t>
            </a:r>
          </a:p>
          <a:p>
            <a:pPr lvl="0" rtl="0">
              <a:lnSpc>
                <a:spcPct val="100000"/>
              </a:lnSpc>
              <a:spcBef>
                <a:spcPts val="0"/>
              </a:spcBef>
              <a:buNone/>
            </a:pPr>
            <a:r>
              <a:rPr lang="en" dirty="0"/>
              <a:t>E- Environment: What College Provides</a:t>
            </a:r>
          </a:p>
          <a:p>
            <a:pPr marL="914400" lvl="0" indent="-228600" rtl="0">
              <a:lnSpc>
                <a:spcPct val="100000"/>
              </a:lnSpc>
              <a:spcBef>
                <a:spcPts val="0"/>
              </a:spcBef>
            </a:pPr>
            <a:r>
              <a:rPr lang="en" dirty="0"/>
              <a:t>Resources, Support, Clubs, etc.</a:t>
            </a:r>
          </a:p>
          <a:p>
            <a:pPr lvl="0" rtl="0">
              <a:lnSpc>
                <a:spcPct val="100000"/>
              </a:lnSpc>
              <a:spcBef>
                <a:spcPts val="0"/>
              </a:spcBef>
              <a:buNone/>
            </a:pPr>
            <a:r>
              <a:rPr lang="en" dirty="0"/>
              <a:t>O- Outcome: How Students Leave</a:t>
            </a:r>
          </a:p>
          <a:p>
            <a:pPr marL="914400" lvl="0" indent="-228600" rtl="0">
              <a:lnSpc>
                <a:spcPct val="100000"/>
              </a:lnSpc>
              <a:spcBef>
                <a:spcPts val="0"/>
              </a:spcBef>
            </a:pPr>
            <a:r>
              <a:rPr lang="en" dirty="0"/>
              <a:t>Perception of self, others, and world</a:t>
            </a:r>
          </a:p>
        </p:txBody>
      </p:sp>
      <p:pic>
        <p:nvPicPr>
          <p:cNvPr id="123" name="Shape 123"/>
          <p:cNvPicPr preferRelativeResize="0"/>
          <p:nvPr/>
        </p:nvPicPr>
        <p:blipFill>
          <a:blip r:embed="rId3">
            <a:alphaModFix/>
          </a:blip>
          <a:stretch>
            <a:fillRect/>
          </a:stretch>
        </p:blipFill>
        <p:spPr>
          <a:xfrm>
            <a:off x="5627200" y="1125775"/>
            <a:ext cx="3424974" cy="25053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Centrist College’s Responsibility</a:t>
            </a:r>
          </a:p>
        </p:txBody>
      </p:sp>
      <p:sp>
        <p:nvSpPr>
          <p:cNvPr id="129" name="Shape 129"/>
          <p:cNvSpPr txBox="1">
            <a:spLocks noGrp="1"/>
          </p:cNvSpPr>
          <p:nvPr>
            <p:ph type="body" idx="1"/>
          </p:nvPr>
        </p:nvSpPr>
        <p:spPr>
          <a:xfrm>
            <a:off x="311700" y="1228675"/>
            <a:ext cx="4229400" cy="3340199"/>
          </a:xfrm>
          <a:prstGeom prst="rect">
            <a:avLst/>
          </a:prstGeom>
        </p:spPr>
        <p:txBody>
          <a:bodyPr lIns="91425" tIns="91425" rIns="91425" bIns="91425" anchor="t" anchorCtr="0">
            <a:noAutofit/>
          </a:bodyPr>
          <a:lstStyle/>
          <a:p>
            <a:pPr lvl="0" rtl="0">
              <a:spcBef>
                <a:spcPts val="0"/>
              </a:spcBef>
              <a:buNone/>
            </a:pPr>
            <a:r>
              <a:rPr lang="en" dirty="0"/>
              <a:t>Institutional</a:t>
            </a:r>
          </a:p>
          <a:p>
            <a:pPr marL="514350" lvl="0" indent="-285750" rtl="0">
              <a:lnSpc>
                <a:spcPct val="100000"/>
              </a:lnSpc>
              <a:spcBef>
                <a:spcPts val="0"/>
              </a:spcBef>
              <a:spcAft>
                <a:spcPts val="600"/>
              </a:spcAft>
              <a:buFont typeface="Arial" panose="020B0604020202020204" pitchFamily="34" charset="0"/>
              <a:buChar char="•"/>
            </a:pPr>
            <a:r>
              <a:rPr lang="en" dirty="0"/>
              <a:t>Provide safe and welcoming environment</a:t>
            </a:r>
          </a:p>
          <a:p>
            <a:pPr marL="514350" lvl="0" indent="-285750" rtl="0">
              <a:lnSpc>
                <a:spcPct val="100000"/>
              </a:lnSpc>
              <a:spcBef>
                <a:spcPts val="0"/>
              </a:spcBef>
              <a:spcAft>
                <a:spcPts val="600"/>
              </a:spcAft>
              <a:buFont typeface="Arial" panose="020B0604020202020204" pitchFamily="34" charset="0"/>
              <a:buChar char="•"/>
            </a:pPr>
            <a:r>
              <a:rPr lang="en" dirty="0"/>
              <a:t>Enforce </a:t>
            </a:r>
            <a:r>
              <a:rPr lang="en" dirty="0" smtClean="0"/>
              <a:t>policies</a:t>
            </a:r>
            <a:endParaRPr lang="en" dirty="0"/>
          </a:p>
          <a:p>
            <a:pPr marL="514350" lvl="0" indent="-285750" rtl="0">
              <a:lnSpc>
                <a:spcPct val="100000"/>
              </a:lnSpc>
              <a:spcBef>
                <a:spcPts val="0"/>
              </a:spcBef>
              <a:spcAft>
                <a:spcPts val="600"/>
              </a:spcAft>
              <a:buFont typeface="Arial" panose="020B0604020202020204" pitchFamily="34" charset="0"/>
              <a:buChar char="•"/>
            </a:pPr>
            <a:r>
              <a:rPr lang="en" dirty="0"/>
              <a:t>Resources and support</a:t>
            </a:r>
          </a:p>
          <a:p>
            <a:pPr marL="514350" lvl="0" indent="-285750" rtl="0">
              <a:lnSpc>
                <a:spcPct val="100000"/>
              </a:lnSpc>
              <a:spcBef>
                <a:spcPts val="0"/>
              </a:spcBef>
              <a:spcAft>
                <a:spcPts val="600"/>
              </a:spcAft>
              <a:buFont typeface="Arial" panose="020B0604020202020204" pitchFamily="34" charset="0"/>
              <a:buChar char="•"/>
            </a:pPr>
            <a:r>
              <a:rPr lang="en" dirty="0"/>
              <a:t>Development of </a:t>
            </a:r>
            <a:r>
              <a:rPr lang="en" dirty="0" smtClean="0"/>
              <a:t>students</a:t>
            </a:r>
            <a:endParaRPr lang="en" dirty="0"/>
          </a:p>
        </p:txBody>
      </p:sp>
      <p:sp>
        <p:nvSpPr>
          <p:cNvPr id="130" name="Shape 130"/>
          <p:cNvSpPr txBox="1">
            <a:spLocks noGrp="1"/>
          </p:cNvSpPr>
          <p:nvPr>
            <p:ph type="body" idx="1"/>
          </p:nvPr>
        </p:nvSpPr>
        <p:spPr>
          <a:xfrm>
            <a:off x="4541100" y="1165325"/>
            <a:ext cx="4229400" cy="3340199"/>
          </a:xfrm>
          <a:prstGeom prst="rect">
            <a:avLst/>
          </a:prstGeom>
        </p:spPr>
        <p:txBody>
          <a:bodyPr lIns="91425" tIns="91425" rIns="91425" bIns="91425" anchor="t" anchorCtr="0">
            <a:noAutofit/>
          </a:bodyPr>
          <a:lstStyle/>
          <a:p>
            <a:pPr lvl="0" rtl="0">
              <a:spcBef>
                <a:spcPts val="0"/>
              </a:spcBef>
              <a:buNone/>
            </a:pPr>
            <a:r>
              <a:rPr lang="en" dirty="0"/>
              <a:t>Community</a:t>
            </a:r>
          </a:p>
          <a:p>
            <a:pPr marL="514350" lvl="0" indent="-285750" rtl="0">
              <a:lnSpc>
                <a:spcPct val="100000"/>
              </a:lnSpc>
              <a:spcBef>
                <a:spcPts val="0"/>
              </a:spcBef>
              <a:spcAft>
                <a:spcPts val="600"/>
              </a:spcAft>
              <a:buFont typeface="Arial" panose="020B0604020202020204" pitchFamily="34" charset="0"/>
              <a:buChar char="•"/>
            </a:pPr>
            <a:r>
              <a:rPr lang="en" dirty="0"/>
              <a:t>Safety</a:t>
            </a:r>
          </a:p>
          <a:p>
            <a:pPr marL="514350" lvl="0" indent="-285750" rtl="0">
              <a:lnSpc>
                <a:spcPct val="100000"/>
              </a:lnSpc>
              <a:spcBef>
                <a:spcPts val="0"/>
              </a:spcBef>
              <a:spcAft>
                <a:spcPts val="600"/>
              </a:spcAft>
              <a:buFont typeface="Arial" panose="020B0604020202020204" pitchFamily="34" charset="0"/>
              <a:buChar char="•"/>
            </a:pPr>
            <a:r>
              <a:rPr lang="en" dirty="0"/>
              <a:t>Proactive approach</a:t>
            </a:r>
          </a:p>
          <a:p>
            <a:pPr marL="514350" lvl="0" indent="-285750" rtl="0">
              <a:lnSpc>
                <a:spcPct val="100000"/>
              </a:lnSpc>
              <a:spcBef>
                <a:spcPts val="0"/>
              </a:spcBef>
              <a:spcAft>
                <a:spcPts val="600"/>
              </a:spcAft>
              <a:buFont typeface="Arial" panose="020B0604020202020204" pitchFamily="34" charset="0"/>
              <a:buChar char="•"/>
            </a:pPr>
            <a:r>
              <a:rPr lang="en" dirty="0"/>
              <a:t>Inclusion</a:t>
            </a:r>
          </a:p>
        </p:txBody>
      </p:sp>
      <p:pic>
        <p:nvPicPr>
          <p:cNvPr id="131" name="Shape 131"/>
          <p:cNvPicPr preferRelativeResize="0"/>
          <p:nvPr/>
        </p:nvPicPr>
        <p:blipFill>
          <a:blip r:embed="rId3">
            <a:alphaModFix/>
          </a:blip>
          <a:stretch>
            <a:fillRect/>
          </a:stretch>
        </p:blipFill>
        <p:spPr>
          <a:xfrm>
            <a:off x="4724400" y="3105150"/>
            <a:ext cx="2571750" cy="1704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a:t>Ethical Standards pt. 1</a:t>
            </a:r>
          </a:p>
        </p:txBody>
      </p:sp>
      <p:sp>
        <p:nvSpPr>
          <p:cNvPr id="137" name="Shape 137"/>
          <p:cNvSpPr txBox="1">
            <a:spLocks noGrp="1"/>
          </p:cNvSpPr>
          <p:nvPr>
            <p:ph type="body" idx="1"/>
          </p:nvPr>
        </p:nvSpPr>
        <p:spPr>
          <a:xfrm>
            <a:off x="150950" y="1044950"/>
            <a:ext cx="8681400" cy="35238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600" dirty="0"/>
              <a:t>American College Personnel Association Ethical Principles Standards</a:t>
            </a:r>
          </a:p>
          <a:p>
            <a:pPr marL="514350" lvl="0" indent="-285750" rtl="0">
              <a:lnSpc>
                <a:spcPct val="100000"/>
              </a:lnSpc>
              <a:spcBef>
                <a:spcPts val="0"/>
              </a:spcBef>
              <a:spcAft>
                <a:spcPts val="0"/>
              </a:spcAft>
              <a:buFont typeface="Arial" panose="020B0604020202020204" pitchFamily="34" charset="0"/>
              <a:buChar char="•"/>
            </a:pPr>
            <a:r>
              <a:rPr lang="en" dirty="0"/>
              <a:t>Stay up to date on regulations related to student privacy (1.5)</a:t>
            </a:r>
          </a:p>
          <a:p>
            <a:pPr marL="514350" lvl="0" indent="-285750" rtl="0">
              <a:lnSpc>
                <a:spcPct val="100000"/>
              </a:lnSpc>
              <a:spcBef>
                <a:spcPts val="0"/>
              </a:spcBef>
              <a:spcAft>
                <a:spcPts val="0"/>
              </a:spcAft>
              <a:buFont typeface="Arial" panose="020B0604020202020204" pitchFamily="34" charset="0"/>
              <a:buChar char="•"/>
            </a:pPr>
            <a:r>
              <a:rPr lang="en" dirty="0"/>
              <a:t>Treat students with respect (2.1)</a:t>
            </a:r>
          </a:p>
          <a:p>
            <a:pPr marL="514350" lvl="0" indent="-285750" rtl="0">
              <a:lnSpc>
                <a:spcPct val="100000"/>
              </a:lnSpc>
              <a:spcBef>
                <a:spcPts val="0"/>
              </a:spcBef>
              <a:spcAft>
                <a:spcPts val="0"/>
              </a:spcAft>
              <a:buFont typeface="Arial" panose="020B0604020202020204" pitchFamily="34" charset="0"/>
              <a:buChar char="•"/>
            </a:pPr>
            <a:r>
              <a:rPr lang="en" dirty="0"/>
              <a:t>Abstain from harassment (2.3)</a:t>
            </a:r>
          </a:p>
          <a:p>
            <a:pPr marL="514350" lvl="0" indent="-285750" rtl="0">
              <a:lnSpc>
                <a:spcPct val="100000"/>
              </a:lnSpc>
              <a:spcBef>
                <a:spcPts val="0"/>
              </a:spcBef>
              <a:spcAft>
                <a:spcPts val="0"/>
              </a:spcAft>
              <a:buFont typeface="Arial" panose="020B0604020202020204" pitchFamily="34" charset="0"/>
              <a:buChar char="•"/>
            </a:pPr>
            <a:r>
              <a:rPr lang="en" dirty="0"/>
              <a:t>Develop multicultural competence (2.12)</a:t>
            </a:r>
          </a:p>
          <a:p>
            <a:pPr marL="514350" lvl="0" indent="-285750" rtl="0">
              <a:lnSpc>
                <a:spcPct val="100000"/>
              </a:lnSpc>
              <a:spcBef>
                <a:spcPts val="0"/>
              </a:spcBef>
              <a:spcAft>
                <a:spcPts val="0"/>
              </a:spcAft>
              <a:buFont typeface="Arial" panose="020B0604020202020204" pitchFamily="34" charset="0"/>
              <a:buChar char="•"/>
            </a:pPr>
            <a:r>
              <a:rPr lang="en" dirty="0"/>
              <a:t>Demonstrate concern for the welfare of students (4.2)</a:t>
            </a:r>
          </a:p>
          <a:p>
            <a:pPr marL="514350" lvl="0" indent="-285750" rtl="0">
              <a:lnSpc>
                <a:spcPct val="100000"/>
              </a:lnSpc>
              <a:spcBef>
                <a:spcPts val="0"/>
              </a:spcBef>
              <a:spcAft>
                <a:spcPts val="0"/>
              </a:spcAft>
              <a:buFont typeface="Arial" panose="020B0604020202020204" pitchFamily="34" charset="0"/>
              <a:buChar char="•"/>
            </a:pPr>
            <a:r>
              <a:rPr lang="en" dirty="0"/>
              <a:t>Do not discriminate on the basis of gender, gender identity, or sexual orientation (4.3)</a:t>
            </a:r>
          </a:p>
          <a:p>
            <a:pPr marL="514350" lvl="0" indent="-285750" rtl="0">
              <a:lnSpc>
                <a:spcPct val="100000"/>
              </a:lnSpc>
              <a:spcBef>
                <a:spcPts val="0"/>
              </a:spcBef>
              <a:spcAft>
                <a:spcPts val="0"/>
              </a:spcAft>
              <a:buFont typeface="Arial" panose="020B0604020202020204" pitchFamily="34" charset="0"/>
              <a:buChar char="•"/>
            </a:pPr>
            <a:r>
              <a:rPr lang="en" dirty="0"/>
              <a:t>Demonstrate regard for social codes and moral expectations (4.4)</a:t>
            </a:r>
          </a:p>
          <a:p>
            <a:pPr marL="514350" lvl="0" indent="-285750" rtl="0">
              <a:lnSpc>
                <a:spcPct val="100000"/>
              </a:lnSpc>
              <a:spcBef>
                <a:spcPts val="0"/>
              </a:spcBef>
              <a:spcAft>
                <a:spcPts val="0"/>
              </a:spcAft>
              <a:buFont typeface="Arial" panose="020B0604020202020204" pitchFamily="34" charset="0"/>
              <a:buChar char="•"/>
            </a:pPr>
            <a:r>
              <a:rPr lang="en" dirty="0"/>
              <a:t>Report conditions that may harm clients or others (4.5)</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a:t>Ethical Standards pt. 2</a:t>
            </a:r>
          </a:p>
        </p:txBody>
      </p:sp>
      <p:sp>
        <p:nvSpPr>
          <p:cNvPr id="143" name="Shape 14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100000"/>
              </a:lnSpc>
              <a:spcBef>
                <a:spcPts val="0"/>
              </a:spcBef>
              <a:buNone/>
            </a:pPr>
            <a:r>
              <a:rPr lang="en" sz="1400" dirty="0"/>
              <a:t>National Association of Student Personnel Administrators Ethical Principles</a:t>
            </a:r>
          </a:p>
          <a:p>
            <a:pPr marL="457200" lvl="0" indent="-317500" rtl="0">
              <a:lnSpc>
                <a:spcPct val="100000"/>
              </a:lnSpc>
              <a:spcBef>
                <a:spcPts val="0"/>
              </a:spcBef>
              <a:spcAft>
                <a:spcPts val="0"/>
              </a:spcAft>
              <a:buClr>
                <a:srgbClr val="000000"/>
              </a:buClr>
              <a:buSzPct val="100000"/>
              <a:buFont typeface="Arial" panose="020B0604020202020204" pitchFamily="34" charset="0"/>
              <a:buChar char="•"/>
            </a:pPr>
            <a:r>
              <a:rPr lang="en" sz="1400" b="1" dirty="0">
                <a:solidFill>
                  <a:srgbClr val="000000"/>
                </a:solidFill>
              </a:rPr>
              <a:t>Legal Authority: </a:t>
            </a:r>
            <a:r>
              <a:rPr lang="en" sz="1400" dirty="0">
                <a:solidFill>
                  <a:srgbClr val="000000"/>
                </a:solidFill>
              </a:rPr>
              <a:t>members respect and acknowledge all lawful authority (6)</a:t>
            </a:r>
          </a:p>
          <a:p>
            <a:pPr marL="457200" lvl="0" indent="-317500" rtl="0">
              <a:lnSpc>
                <a:spcPct val="100000"/>
              </a:lnSpc>
              <a:spcBef>
                <a:spcPts val="0"/>
              </a:spcBef>
              <a:spcAft>
                <a:spcPts val="0"/>
              </a:spcAft>
              <a:buClr>
                <a:srgbClr val="000000"/>
              </a:buClr>
              <a:buSzPct val="100000"/>
              <a:buFont typeface="Arial" panose="020B0604020202020204" pitchFamily="34" charset="0"/>
              <a:buChar char="•"/>
            </a:pPr>
            <a:r>
              <a:rPr lang="en" sz="1400" b="1" dirty="0">
                <a:solidFill>
                  <a:srgbClr val="000000"/>
                </a:solidFill>
              </a:rPr>
              <a:t>Equal Consideration and Treatment of Others: </a:t>
            </a:r>
            <a:r>
              <a:rPr lang="en" sz="1400" dirty="0">
                <a:solidFill>
                  <a:srgbClr val="000000"/>
                </a:solidFill>
              </a:rPr>
              <a:t>members do not discriminate on the basis of race, religion, creed, gender, age, national orientation, sexual orientation, or physical disability and do not engage in or tolerate harassment in any form (7)</a:t>
            </a:r>
          </a:p>
          <a:p>
            <a:pPr marL="457200" lvl="0" indent="-317500" rtl="0">
              <a:lnSpc>
                <a:spcPct val="100000"/>
              </a:lnSpc>
              <a:spcBef>
                <a:spcPts val="0"/>
              </a:spcBef>
              <a:spcAft>
                <a:spcPts val="0"/>
              </a:spcAft>
              <a:buClr>
                <a:srgbClr val="000000"/>
              </a:buClr>
              <a:buSzPct val="100000"/>
              <a:buFont typeface="Arial" panose="020B0604020202020204" pitchFamily="34" charset="0"/>
              <a:buChar char="•"/>
            </a:pPr>
            <a:r>
              <a:rPr lang="en" sz="1400" b="1" dirty="0">
                <a:solidFill>
                  <a:srgbClr val="000000"/>
                </a:solidFill>
              </a:rPr>
              <a:t>Confidentiality: </a:t>
            </a:r>
            <a:r>
              <a:rPr lang="en" sz="1400" dirty="0">
                <a:solidFill>
                  <a:srgbClr val="000000"/>
                </a:solidFill>
              </a:rPr>
              <a:t>members ensure that confidentiality is maintained with respect to all privileged communications and to educational and professional records considered confidential (10)</a:t>
            </a:r>
          </a:p>
          <a:p>
            <a:pPr marL="457200" lvl="0" indent="-317500" rtl="0">
              <a:lnSpc>
                <a:spcPct val="100000"/>
              </a:lnSpc>
              <a:spcBef>
                <a:spcPts val="0"/>
              </a:spcBef>
              <a:spcAft>
                <a:spcPts val="0"/>
              </a:spcAft>
              <a:buClr>
                <a:srgbClr val="000000"/>
              </a:buClr>
              <a:buSzPct val="100000"/>
              <a:buFont typeface="Arial" panose="020B0604020202020204" pitchFamily="34" charset="0"/>
              <a:buChar char="•"/>
            </a:pPr>
            <a:r>
              <a:rPr lang="en" sz="1400" b="1" dirty="0">
                <a:solidFill>
                  <a:srgbClr val="000000"/>
                </a:solidFill>
              </a:rPr>
              <a:t>Campus Community:</a:t>
            </a:r>
            <a:r>
              <a:rPr lang="en" sz="1400" dirty="0">
                <a:solidFill>
                  <a:srgbClr val="000000"/>
                </a:solidFill>
              </a:rPr>
              <a:t> members promote a sense of community among all areas of the campus by working cooperatively with students, faculty, and staff and others outside the institution to address the common goals of student learning and development (16)</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dirty="0"/>
              <a:t>Ethical Standards pt. 3</a:t>
            </a:r>
          </a:p>
        </p:txBody>
      </p:sp>
      <p:sp>
        <p:nvSpPr>
          <p:cNvPr id="149" name="Shape 149"/>
          <p:cNvSpPr txBox="1">
            <a:spLocks noGrp="1"/>
          </p:cNvSpPr>
          <p:nvPr>
            <p:ph type="body" idx="1"/>
          </p:nvPr>
        </p:nvSpPr>
        <p:spPr>
          <a:xfrm>
            <a:off x="311700" y="1093850"/>
            <a:ext cx="8520599" cy="3474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600" dirty="0"/>
              <a:t>Council of the Advancement of Standards of Higher Education Ethics</a:t>
            </a:r>
          </a:p>
          <a:p>
            <a:pPr marL="514350" lvl="0" indent="-285750" rtl="0">
              <a:lnSpc>
                <a:spcPct val="100000"/>
              </a:lnSpc>
              <a:spcBef>
                <a:spcPts val="0"/>
              </a:spcBef>
              <a:spcAft>
                <a:spcPts val="0"/>
              </a:spcAft>
              <a:buClr>
                <a:srgbClr val="000000"/>
              </a:buClr>
              <a:buFont typeface="Arial" panose="020B0604020202020204" pitchFamily="34" charset="0"/>
              <a:buChar char="•"/>
            </a:pPr>
            <a:r>
              <a:rPr lang="en" b="1" dirty="0">
                <a:solidFill>
                  <a:srgbClr val="000000"/>
                </a:solidFill>
              </a:rPr>
              <a:t>Non-Malfeasance: </a:t>
            </a:r>
            <a:r>
              <a:rPr lang="en" dirty="0">
                <a:solidFill>
                  <a:srgbClr val="000000"/>
                </a:solidFill>
              </a:rPr>
              <a:t>do no harm (Principle II)</a:t>
            </a:r>
          </a:p>
          <a:p>
            <a:pPr marL="514350" lvl="0" indent="-285750" rtl="0">
              <a:lnSpc>
                <a:spcPct val="100000"/>
              </a:lnSpc>
              <a:spcBef>
                <a:spcPts val="0"/>
              </a:spcBef>
              <a:spcAft>
                <a:spcPts val="0"/>
              </a:spcAft>
              <a:buClr>
                <a:srgbClr val="000000"/>
              </a:buClr>
              <a:buFont typeface="Arial" panose="020B0604020202020204" pitchFamily="34" charset="0"/>
              <a:buChar char="•"/>
            </a:pPr>
            <a:r>
              <a:rPr lang="en" b="1" dirty="0">
                <a:solidFill>
                  <a:srgbClr val="000000"/>
                </a:solidFill>
              </a:rPr>
              <a:t>Beneficence: </a:t>
            </a:r>
            <a:r>
              <a:rPr lang="en" dirty="0">
                <a:solidFill>
                  <a:srgbClr val="000000"/>
                </a:solidFill>
              </a:rPr>
              <a:t>we encourage in altruistic attitudes and actions that promote goodness and contribute to the health and welfare of others (Principle III)</a:t>
            </a:r>
          </a:p>
          <a:p>
            <a:pPr marL="514350" lvl="0" indent="-285750" rtl="0">
              <a:lnSpc>
                <a:spcPct val="100000"/>
              </a:lnSpc>
              <a:spcBef>
                <a:spcPts val="0"/>
              </a:spcBef>
              <a:spcAft>
                <a:spcPts val="0"/>
              </a:spcAft>
              <a:buClr>
                <a:srgbClr val="000000"/>
              </a:buClr>
              <a:buFont typeface="Arial" panose="020B0604020202020204" pitchFamily="34" charset="0"/>
              <a:buChar char="•"/>
            </a:pPr>
            <a:r>
              <a:rPr lang="en" b="1" dirty="0">
                <a:solidFill>
                  <a:srgbClr val="000000"/>
                </a:solidFill>
              </a:rPr>
              <a:t>Justice: </a:t>
            </a:r>
            <a:r>
              <a:rPr lang="en" dirty="0">
                <a:solidFill>
                  <a:srgbClr val="000000"/>
                </a:solidFill>
              </a:rPr>
              <a:t>we actively promote human dignity and endorse equality and fairness for everyone (Principle IV)</a:t>
            </a:r>
          </a:p>
          <a:p>
            <a:pPr marL="514350" lvl="0" indent="-285750" rtl="0">
              <a:lnSpc>
                <a:spcPct val="100000"/>
              </a:lnSpc>
              <a:spcBef>
                <a:spcPts val="0"/>
              </a:spcBef>
              <a:spcAft>
                <a:spcPts val="0"/>
              </a:spcAft>
              <a:buClr>
                <a:srgbClr val="000000"/>
              </a:buClr>
              <a:buFont typeface="Arial" panose="020B0604020202020204" pitchFamily="34" charset="0"/>
              <a:buChar char="•"/>
            </a:pPr>
            <a:r>
              <a:rPr lang="en" b="1" dirty="0">
                <a:solidFill>
                  <a:srgbClr val="000000"/>
                </a:solidFill>
              </a:rPr>
              <a:t>Fidelity: </a:t>
            </a:r>
            <a:r>
              <a:rPr lang="en" dirty="0">
                <a:solidFill>
                  <a:srgbClr val="000000"/>
                </a:solidFill>
              </a:rPr>
              <a:t>we are faithful to an obligation, trust, or duty (Principle V)</a:t>
            </a:r>
          </a:p>
          <a:p>
            <a:pPr marL="514350" lvl="0" indent="-285750" rtl="0">
              <a:lnSpc>
                <a:spcPct val="100000"/>
              </a:lnSpc>
              <a:spcBef>
                <a:spcPts val="0"/>
              </a:spcBef>
              <a:spcAft>
                <a:spcPts val="0"/>
              </a:spcAft>
              <a:buClr>
                <a:srgbClr val="000000"/>
              </a:buClr>
              <a:buFont typeface="Arial" panose="020B0604020202020204" pitchFamily="34" charset="0"/>
              <a:buChar char="•"/>
            </a:pPr>
            <a:r>
              <a:rPr lang="en" b="1" dirty="0">
                <a:solidFill>
                  <a:srgbClr val="000000"/>
                </a:solidFill>
              </a:rPr>
              <a:t>Veracity: </a:t>
            </a:r>
            <a:r>
              <a:rPr lang="en" dirty="0">
                <a:solidFill>
                  <a:srgbClr val="000000"/>
                </a:solidFill>
              </a:rPr>
              <a:t>we seek and convey the truth in our words and actions (Principle VI)</a:t>
            </a:r>
          </a:p>
          <a:p>
            <a:pPr marL="514350" lvl="0" indent="-285750" rtl="0">
              <a:lnSpc>
                <a:spcPct val="100000"/>
              </a:lnSpc>
              <a:spcBef>
                <a:spcPts val="0"/>
              </a:spcBef>
              <a:spcAft>
                <a:spcPts val="0"/>
              </a:spcAft>
              <a:buClr>
                <a:srgbClr val="000000"/>
              </a:buClr>
              <a:buFont typeface="Arial" panose="020B0604020202020204" pitchFamily="34" charset="0"/>
              <a:buChar char="•"/>
            </a:pPr>
            <a:r>
              <a:rPr lang="en" b="1" dirty="0">
                <a:solidFill>
                  <a:srgbClr val="000000"/>
                </a:solidFill>
              </a:rPr>
              <a:t>Affiliation: </a:t>
            </a:r>
            <a:r>
              <a:rPr lang="en" dirty="0">
                <a:solidFill>
                  <a:srgbClr val="000000"/>
                </a:solidFill>
              </a:rPr>
              <a:t>we actively promote connect relationships among all people and foster community (Principle VII)</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a:t>Admissions, Enrollment, and Academics</a:t>
            </a:r>
          </a:p>
        </p:txBody>
      </p:sp>
      <p:sp>
        <p:nvSpPr>
          <p:cNvPr id="155" name="Shape 155"/>
          <p:cNvSpPr txBox="1">
            <a:spLocks noGrp="1"/>
          </p:cNvSpPr>
          <p:nvPr>
            <p:ph type="body" idx="1"/>
          </p:nvPr>
        </p:nvSpPr>
        <p:spPr>
          <a:xfrm>
            <a:off x="311700" y="991450"/>
            <a:ext cx="8520599" cy="3577499"/>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panose="020B0604020202020204" pitchFamily="34" charset="0"/>
              <a:buChar char="•"/>
            </a:pPr>
            <a:r>
              <a:rPr lang="en" dirty="0"/>
              <a:t>Inclusive choices on admissions and enrollment paperwork</a:t>
            </a:r>
          </a:p>
          <a:p>
            <a:pPr marL="971550" lvl="1" indent="-285750" rtl="0">
              <a:lnSpc>
                <a:spcPct val="100000"/>
              </a:lnSpc>
              <a:spcBef>
                <a:spcPts val="0"/>
              </a:spcBef>
              <a:spcAft>
                <a:spcPts val="0"/>
              </a:spcAft>
              <a:buFont typeface="Arial" panose="020B0604020202020204" pitchFamily="34" charset="0"/>
              <a:buChar char="•"/>
            </a:pPr>
            <a:r>
              <a:rPr lang="en" dirty="0"/>
              <a:t>Harvard has not changed their general application but accepts answers other than male or female</a:t>
            </a:r>
          </a:p>
          <a:p>
            <a:pPr marL="514350" lvl="0" indent="-285750" rtl="0">
              <a:lnSpc>
                <a:spcPct val="100000"/>
              </a:lnSpc>
              <a:spcBef>
                <a:spcPts val="0"/>
              </a:spcBef>
              <a:spcAft>
                <a:spcPts val="0"/>
              </a:spcAft>
              <a:buFont typeface="Arial" panose="020B0604020202020204" pitchFamily="34" charset="0"/>
              <a:buChar char="•"/>
            </a:pPr>
            <a:r>
              <a:rPr lang="en" dirty="0"/>
              <a:t>Name </a:t>
            </a:r>
            <a:r>
              <a:rPr lang="en" dirty="0" smtClean="0"/>
              <a:t>changes</a:t>
            </a:r>
            <a:endParaRPr lang="en" dirty="0"/>
          </a:p>
          <a:p>
            <a:pPr marL="971550" lvl="1" indent="-285750" rtl="0">
              <a:lnSpc>
                <a:spcPct val="100000"/>
              </a:lnSpc>
              <a:spcBef>
                <a:spcPts val="0"/>
              </a:spcBef>
              <a:spcAft>
                <a:spcPts val="0"/>
              </a:spcAft>
              <a:buFont typeface="Arial" panose="020B0604020202020204" pitchFamily="34" charset="0"/>
              <a:buChar char="•"/>
            </a:pPr>
            <a:r>
              <a:rPr lang="en" dirty="0"/>
              <a:t>Preferred first name request form (subject to approval) - Central Connecticut State University</a:t>
            </a:r>
          </a:p>
          <a:p>
            <a:pPr marL="971550" lvl="1" indent="-285750" rtl="0">
              <a:lnSpc>
                <a:spcPct val="100000"/>
              </a:lnSpc>
              <a:spcBef>
                <a:spcPts val="0"/>
              </a:spcBef>
              <a:spcAft>
                <a:spcPts val="0"/>
              </a:spcAft>
              <a:buFont typeface="Arial" panose="020B0604020202020204" pitchFamily="34" charset="0"/>
              <a:buChar char="•"/>
            </a:pPr>
            <a:r>
              <a:rPr lang="en" dirty="0"/>
              <a:t>Primary, preferred, and degree name system at Indiana University, Bloomington</a:t>
            </a:r>
          </a:p>
          <a:p>
            <a:pPr marL="514350" lvl="0" indent="-285750" rtl="0">
              <a:lnSpc>
                <a:spcPct val="100000"/>
              </a:lnSpc>
              <a:spcBef>
                <a:spcPts val="0"/>
              </a:spcBef>
              <a:spcAft>
                <a:spcPts val="0"/>
              </a:spcAft>
              <a:buFont typeface="Arial" panose="020B0604020202020204" pitchFamily="34" charset="0"/>
              <a:buChar char="•"/>
            </a:pPr>
            <a:r>
              <a:rPr lang="en" dirty="0"/>
              <a:t>Women’s colleges </a:t>
            </a:r>
          </a:p>
          <a:p>
            <a:pPr marL="971550" lvl="1" indent="-285750" rtl="0">
              <a:lnSpc>
                <a:spcPct val="100000"/>
              </a:lnSpc>
              <a:spcBef>
                <a:spcPts val="0"/>
              </a:spcBef>
              <a:spcAft>
                <a:spcPts val="0"/>
              </a:spcAft>
              <a:buFont typeface="Arial" panose="020B0604020202020204" pitchFamily="34" charset="0"/>
              <a:buChar char="•"/>
            </a:pPr>
            <a:r>
              <a:rPr lang="en" dirty="0"/>
              <a:t>Mills College accepts people assigned as women at birth who identify otherwise and people who identify as women</a:t>
            </a:r>
          </a:p>
          <a:p>
            <a:pPr marL="514350" lvl="0" indent="-285750" rtl="0">
              <a:lnSpc>
                <a:spcPct val="100000"/>
              </a:lnSpc>
              <a:spcBef>
                <a:spcPts val="0"/>
              </a:spcBef>
              <a:spcAft>
                <a:spcPts val="0"/>
              </a:spcAft>
              <a:buFont typeface="Arial" panose="020B0604020202020204" pitchFamily="34" charset="0"/>
              <a:buChar char="•"/>
            </a:pPr>
            <a:r>
              <a:rPr lang="en" dirty="0"/>
              <a:t>Academic programs for Gender and LGBT Studies</a:t>
            </a:r>
          </a:p>
          <a:p>
            <a:pPr marL="971550" lvl="1" indent="-285750" rtl="0">
              <a:lnSpc>
                <a:spcPct val="100000"/>
              </a:lnSpc>
              <a:spcBef>
                <a:spcPts val="0"/>
              </a:spcBef>
              <a:spcAft>
                <a:spcPts val="0"/>
              </a:spcAft>
              <a:buFont typeface="Arial" panose="020B0604020202020204" pitchFamily="34" charset="0"/>
              <a:buChar char="•"/>
            </a:pPr>
            <a:r>
              <a:rPr lang="en" dirty="0"/>
              <a:t>LGBT/Sexuality Majors offered at 10+ universities including Miami </a:t>
            </a:r>
            <a:r>
              <a:rPr lang="en" dirty="0" smtClean="0"/>
              <a:t>and University </a:t>
            </a:r>
            <a:r>
              <a:rPr lang="en" dirty="0"/>
              <a:t>of Ohio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a:t>Support within Residential Life</a:t>
            </a:r>
          </a:p>
        </p:txBody>
      </p:sp>
      <p:sp>
        <p:nvSpPr>
          <p:cNvPr id="161" name="Shape 161"/>
          <p:cNvSpPr txBox="1">
            <a:spLocks noGrp="1"/>
          </p:cNvSpPr>
          <p:nvPr>
            <p:ph type="body" idx="1"/>
          </p:nvPr>
        </p:nvSpPr>
        <p:spPr>
          <a:xfrm>
            <a:off x="311700" y="1000075"/>
            <a:ext cx="8520599" cy="33401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t>Mixed-gender and gender-inclusive housing</a:t>
            </a:r>
          </a:p>
          <a:p>
            <a:pPr marL="285750" lvl="0" indent="-285750" rtl="0">
              <a:lnSpc>
                <a:spcPct val="100000"/>
              </a:lnSpc>
              <a:spcBef>
                <a:spcPts val="0"/>
              </a:spcBef>
              <a:spcAft>
                <a:spcPts val="0"/>
              </a:spcAft>
              <a:buFont typeface="Arial" panose="020B0604020202020204" pitchFamily="34" charset="0"/>
              <a:buChar char="•"/>
            </a:pPr>
            <a:r>
              <a:rPr lang="en" sz="1400" dirty="0"/>
              <a:t>Examples:</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University of Maryland - open to all students on designated floors in specific buildings</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UC Berkeley - Unity House Theme Program - living/learning community for students within LGBT community</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Bates College - not available for first-year students</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Washington &amp; Lee University - All-Gender Restroom Initiative</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University of Redlands - inclusive housing policy</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 y="3181350"/>
            <a:ext cx="76295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l" rtl="0">
              <a:spcBef>
                <a:spcPts val="0"/>
              </a:spcBef>
              <a:buNone/>
            </a:pPr>
            <a:r>
              <a:rPr lang="en" dirty="0" smtClean="0"/>
              <a:t>Counseling</a:t>
            </a:r>
            <a:r>
              <a:rPr lang="en" dirty="0"/>
              <a:t>, Health, and Wellness Support</a:t>
            </a:r>
          </a:p>
        </p:txBody>
      </p:sp>
      <p:sp>
        <p:nvSpPr>
          <p:cNvPr id="169" name="Shape 169"/>
          <p:cNvSpPr txBox="1">
            <a:spLocks noGrp="1"/>
          </p:cNvSpPr>
          <p:nvPr>
            <p:ph type="body" idx="1"/>
          </p:nvPr>
        </p:nvSpPr>
        <p:spPr>
          <a:xfrm>
            <a:off x="89126" y="1200150"/>
            <a:ext cx="6835799" cy="3340199"/>
          </a:xfrm>
          <a:prstGeom prst="rect">
            <a:avLst/>
          </a:prstGeom>
        </p:spPr>
        <p:txBody>
          <a:bodyPr lIns="91425" tIns="91425" rIns="91425" bIns="91425" anchor="t" anchorCtr="0">
            <a:noAutofit/>
          </a:bodyPr>
          <a:lstStyle/>
          <a:p>
            <a:pPr marL="228600" lvl="0" rtl="0">
              <a:lnSpc>
                <a:spcPct val="100000"/>
              </a:lnSpc>
              <a:spcBef>
                <a:spcPts val="0"/>
              </a:spcBef>
              <a:spcAft>
                <a:spcPts val="600"/>
              </a:spcAft>
            </a:pPr>
            <a:r>
              <a:rPr lang="en" dirty="0"/>
              <a:t>Health Concerns</a:t>
            </a:r>
          </a:p>
          <a:p>
            <a:pPr marL="971550" lvl="1" indent="-285750">
              <a:lnSpc>
                <a:spcPct val="100000"/>
              </a:lnSpc>
              <a:spcAft>
                <a:spcPts val="600"/>
              </a:spcAft>
              <a:buFont typeface="Arial" panose="020B0604020202020204" pitchFamily="34" charset="0"/>
              <a:buChar char="•"/>
            </a:pPr>
            <a:r>
              <a:rPr lang="en" dirty="0"/>
              <a:t>Student Insurance that covers hormone and reassignment/confirmation surgeries</a:t>
            </a:r>
          </a:p>
          <a:p>
            <a:pPr marL="1428750" lvl="2" indent="-285750">
              <a:lnSpc>
                <a:spcPct val="100000"/>
              </a:lnSpc>
              <a:spcAft>
                <a:spcPts val="600"/>
              </a:spcAft>
              <a:buFont typeface="Arial" panose="020B0604020202020204" pitchFamily="34" charset="0"/>
              <a:buChar char="•"/>
            </a:pPr>
            <a:r>
              <a:rPr lang="en" dirty="0"/>
              <a:t>71 colleges cover all</a:t>
            </a:r>
          </a:p>
          <a:p>
            <a:pPr marL="1428750" lvl="2" indent="-285750">
              <a:lnSpc>
                <a:spcPct val="100000"/>
              </a:lnSpc>
              <a:spcAft>
                <a:spcPts val="600"/>
              </a:spcAft>
              <a:buFont typeface="Arial" panose="020B0604020202020204" pitchFamily="34" charset="0"/>
              <a:buChar char="•"/>
            </a:pPr>
            <a:r>
              <a:rPr lang="en" dirty="0"/>
              <a:t>21 cover only hormones </a:t>
            </a:r>
          </a:p>
          <a:p>
            <a:pPr marL="228600" lvl="0" rtl="0">
              <a:lnSpc>
                <a:spcPct val="100000"/>
              </a:lnSpc>
              <a:spcBef>
                <a:spcPts val="0"/>
              </a:spcBef>
              <a:spcAft>
                <a:spcPts val="600"/>
              </a:spcAft>
            </a:pPr>
            <a:r>
              <a:rPr lang="en" dirty="0"/>
              <a:t>Counselling and Mental Health support</a:t>
            </a:r>
          </a:p>
          <a:p>
            <a:pPr marL="971550" lvl="1" indent="-285750" rtl="0">
              <a:lnSpc>
                <a:spcPct val="100000"/>
              </a:lnSpc>
              <a:spcBef>
                <a:spcPts val="0"/>
              </a:spcBef>
              <a:spcAft>
                <a:spcPts val="600"/>
              </a:spcAft>
              <a:buFont typeface="Arial" panose="020B0604020202020204" pitchFamily="34" charset="0"/>
              <a:buChar char="•"/>
            </a:pPr>
            <a:r>
              <a:rPr lang="en" dirty="0"/>
              <a:t>American College Health Association publishes guidelines for trans-inclusive health programs.</a:t>
            </a:r>
          </a:p>
          <a:p>
            <a:pPr marL="1428750" lvl="2" indent="-285750" rtl="0">
              <a:lnSpc>
                <a:spcPct val="100000"/>
              </a:lnSpc>
              <a:spcBef>
                <a:spcPts val="0"/>
              </a:spcBef>
              <a:spcAft>
                <a:spcPts val="600"/>
              </a:spcAft>
              <a:buFont typeface="Arial" panose="020B0604020202020204" pitchFamily="34" charset="0"/>
              <a:buChar char="•"/>
            </a:pPr>
            <a:r>
              <a:rPr lang="en" dirty="0"/>
              <a:t>Includes trans-inclusive training, recording procedures, health promotion/prevention, and mental health services</a:t>
            </a:r>
          </a:p>
          <a:p>
            <a:pPr marL="285750" lvl="0" indent="-285750" rtl="0">
              <a:spcBef>
                <a:spcPts val="0"/>
              </a:spcBef>
              <a:buFont typeface="Arial" panose="020B0604020202020204" pitchFamily="34" charset="0"/>
              <a:buChar char="•"/>
            </a:pPr>
            <a:endParaRPr dirty="0"/>
          </a:p>
        </p:txBody>
      </p:sp>
      <p:pic>
        <p:nvPicPr>
          <p:cNvPr id="170" name="Shape 170"/>
          <p:cNvPicPr preferRelativeResize="0"/>
          <p:nvPr/>
        </p:nvPicPr>
        <p:blipFill>
          <a:blip r:embed="rId3">
            <a:alphaModFix/>
          </a:blip>
          <a:stretch>
            <a:fillRect/>
          </a:stretch>
        </p:blipFill>
        <p:spPr>
          <a:xfrm>
            <a:off x="6924925" y="2314000"/>
            <a:ext cx="1574450" cy="23648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7175"/>
            <a:ext cx="275272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Shape 175"/>
          <p:cNvSpPr txBox="1">
            <a:spLocks noGrp="1"/>
          </p:cNvSpPr>
          <p:nvPr>
            <p:ph type="title"/>
          </p:nvPr>
        </p:nvSpPr>
        <p:spPr>
          <a:xfrm>
            <a:off x="311700" y="292850"/>
            <a:ext cx="7272805" cy="800999"/>
          </a:xfrm>
          <a:prstGeom prst="rect">
            <a:avLst/>
          </a:prstGeom>
        </p:spPr>
        <p:txBody>
          <a:bodyPr lIns="91425" tIns="91425" rIns="91425" bIns="91425" anchor="t" anchorCtr="0">
            <a:noAutofit/>
          </a:bodyPr>
          <a:lstStyle/>
          <a:p>
            <a:pPr lvl="0" algn="l" rtl="0">
              <a:spcBef>
                <a:spcPts val="0"/>
              </a:spcBef>
              <a:buNone/>
            </a:pPr>
            <a:r>
              <a:rPr lang="en" dirty="0"/>
              <a:t>Trans Inclusion within Campus Life &amp; Sports</a:t>
            </a:r>
          </a:p>
        </p:txBody>
      </p:sp>
      <p:sp>
        <p:nvSpPr>
          <p:cNvPr id="176" name="Shape 176"/>
          <p:cNvSpPr txBox="1">
            <a:spLocks noGrp="1"/>
          </p:cNvSpPr>
          <p:nvPr>
            <p:ph type="body" idx="1"/>
          </p:nvPr>
        </p:nvSpPr>
        <p:spPr>
          <a:xfrm>
            <a:off x="311700" y="1000075"/>
            <a:ext cx="6012899" cy="3340199"/>
          </a:xfrm>
          <a:prstGeom prst="rect">
            <a:avLst/>
          </a:prstGeom>
        </p:spPr>
        <p:txBody>
          <a:bodyPr lIns="91425" tIns="91425" rIns="91425" bIns="91425" anchor="t" anchorCtr="0">
            <a:noAutofit/>
          </a:bodyPr>
          <a:lstStyle/>
          <a:p>
            <a:pPr marL="457200" lvl="0" indent="-330200" rtl="0">
              <a:lnSpc>
                <a:spcPct val="100000"/>
              </a:lnSpc>
              <a:spcBef>
                <a:spcPts val="0"/>
              </a:spcBef>
              <a:spcAft>
                <a:spcPts val="0"/>
              </a:spcAft>
              <a:buSzPct val="100000"/>
            </a:pPr>
            <a:r>
              <a:rPr lang="en" sz="1600" dirty="0"/>
              <a:t>Support Centers</a:t>
            </a:r>
          </a:p>
          <a:p>
            <a:pPr marL="914400" lvl="1" indent="-311150" rtl="0">
              <a:lnSpc>
                <a:spcPct val="100000"/>
              </a:lnSpc>
              <a:spcBef>
                <a:spcPts val="0"/>
              </a:spcBef>
              <a:spcAft>
                <a:spcPts val="0"/>
              </a:spcAft>
              <a:buSzPct val="100000"/>
            </a:pPr>
            <a:r>
              <a:rPr lang="en" sz="1300" dirty="0"/>
              <a:t>LGBTQ Resource Center - Washington &amp; Lee University</a:t>
            </a:r>
          </a:p>
          <a:p>
            <a:pPr marL="1371600" lvl="2" indent="-311150" rtl="0">
              <a:lnSpc>
                <a:spcPct val="100000"/>
              </a:lnSpc>
              <a:spcBef>
                <a:spcPts val="0"/>
              </a:spcBef>
              <a:spcAft>
                <a:spcPts val="0"/>
              </a:spcAft>
              <a:buSzPct val="100000"/>
            </a:pPr>
            <a:r>
              <a:rPr lang="en" sz="1300" dirty="0"/>
              <a:t>educates, advocates, supports</a:t>
            </a:r>
          </a:p>
          <a:p>
            <a:pPr marL="457200" lvl="0" indent="-330200" rtl="0">
              <a:lnSpc>
                <a:spcPct val="100000"/>
              </a:lnSpc>
              <a:spcBef>
                <a:spcPts val="0"/>
              </a:spcBef>
              <a:spcAft>
                <a:spcPts val="0"/>
              </a:spcAft>
              <a:buSzPct val="100000"/>
            </a:pPr>
            <a:r>
              <a:rPr lang="en" sz="1600" dirty="0"/>
              <a:t>Programming</a:t>
            </a:r>
          </a:p>
          <a:p>
            <a:pPr marL="914400" lvl="1" indent="-311150" rtl="0">
              <a:lnSpc>
                <a:spcPct val="100000"/>
              </a:lnSpc>
              <a:spcBef>
                <a:spcPts val="0"/>
              </a:spcBef>
              <a:spcAft>
                <a:spcPts val="0"/>
              </a:spcAft>
              <a:buSzPct val="100000"/>
            </a:pPr>
            <a:r>
              <a:rPr lang="en" sz="1300" dirty="0"/>
              <a:t>Diversity Training Workshops for students - Rollins College</a:t>
            </a:r>
          </a:p>
          <a:p>
            <a:pPr marL="457200" lvl="0" indent="-330200" rtl="0">
              <a:lnSpc>
                <a:spcPct val="100000"/>
              </a:lnSpc>
              <a:spcBef>
                <a:spcPts val="0"/>
              </a:spcBef>
              <a:spcAft>
                <a:spcPts val="0"/>
              </a:spcAft>
              <a:buSzPct val="100000"/>
            </a:pPr>
            <a:r>
              <a:rPr lang="en" sz="1600" dirty="0"/>
              <a:t>Student Groups</a:t>
            </a:r>
          </a:p>
          <a:p>
            <a:pPr marL="914400" lvl="1" indent="-311150" rtl="0">
              <a:lnSpc>
                <a:spcPct val="100000"/>
              </a:lnSpc>
              <a:spcBef>
                <a:spcPts val="0"/>
              </a:spcBef>
              <a:spcAft>
                <a:spcPts val="0"/>
              </a:spcAft>
              <a:buSzPct val="100000"/>
            </a:pPr>
            <a:r>
              <a:rPr lang="en" sz="1300" dirty="0"/>
              <a:t>MOSAIC - Hampton University</a:t>
            </a:r>
          </a:p>
          <a:p>
            <a:pPr marL="914400" lvl="1" indent="-311150" rtl="0">
              <a:lnSpc>
                <a:spcPct val="100000"/>
              </a:lnSpc>
              <a:spcBef>
                <a:spcPts val="0"/>
              </a:spcBef>
              <a:spcAft>
                <a:spcPts val="0"/>
              </a:spcAft>
              <a:buSzPct val="100000"/>
            </a:pPr>
            <a:r>
              <a:rPr lang="en" sz="1300" dirty="0"/>
              <a:t>Students Advocating Gender Equality - Hendrix College</a:t>
            </a:r>
          </a:p>
          <a:p>
            <a:pPr marL="457200" lvl="0" indent="-330200" rtl="0">
              <a:lnSpc>
                <a:spcPct val="100000"/>
              </a:lnSpc>
              <a:spcBef>
                <a:spcPts val="0"/>
              </a:spcBef>
              <a:spcAft>
                <a:spcPts val="0"/>
              </a:spcAft>
              <a:buSzPct val="100000"/>
            </a:pPr>
            <a:r>
              <a:rPr lang="en" sz="1600" dirty="0"/>
              <a:t>Fraternity and Sorority Life</a:t>
            </a:r>
          </a:p>
          <a:p>
            <a:pPr marL="914400" lvl="1" indent="-311150" rtl="0">
              <a:lnSpc>
                <a:spcPct val="100000"/>
              </a:lnSpc>
              <a:spcBef>
                <a:spcPts val="0"/>
              </a:spcBef>
              <a:spcAft>
                <a:spcPts val="0"/>
              </a:spcAft>
              <a:buSzPct val="100000"/>
            </a:pPr>
            <a:r>
              <a:rPr lang="en" sz="1300" dirty="0"/>
              <a:t>Delta Tau Delta accepts transgender men</a:t>
            </a:r>
          </a:p>
          <a:p>
            <a:pPr marL="457200" lvl="0" indent="-330200" rtl="0">
              <a:lnSpc>
                <a:spcPct val="100000"/>
              </a:lnSpc>
              <a:spcBef>
                <a:spcPts val="0"/>
              </a:spcBef>
              <a:spcAft>
                <a:spcPts val="0"/>
              </a:spcAft>
              <a:buSzPct val="100000"/>
            </a:pPr>
            <a:r>
              <a:rPr lang="en" sz="1600" dirty="0"/>
              <a:t>Sports</a:t>
            </a:r>
          </a:p>
          <a:p>
            <a:pPr marL="914400" lvl="1" indent="-311150" rtl="0">
              <a:lnSpc>
                <a:spcPct val="100000"/>
              </a:lnSpc>
              <a:spcBef>
                <a:spcPts val="0"/>
              </a:spcBef>
              <a:spcAft>
                <a:spcPts val="0"/>
              </a:spcAft>
              <a:buSzPct val="100000"/>
            </a:pPr>
            <a:r>
              <a:rPr lang="en" sz="1300" dirty="0"/>
              <a:t>Transgender Inclusion Policy - Bates College</a:t>
            </a:r>
          </a:p>
          <a:p>
            <a:pPr marL="914400" lvl="1" indent="-311150" rtl="0">
              <a:lnSpc>
                <a:spcPct val="100000"/>
              </a:lnSpc>
              <a:spcBef>
                <a:spcPts val="0"/>
              </a:spcBef>
              <a:spcAft>
                <a:spcPts val="0"/>
              </a:spcAft>
              <a:buSzPct val="100000"/>
            </a:pPr>
            <a:r>
              <a:rPr lang="en" sz="1300" dirty="0"/>
              <a:t>United Methodist Church - team for transgender inclusion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dirty="0"/>
              <a:t>How </a:t>
            </a:r>
            <a:r>
              <a:rPr lang="en" dirty="0" smtClean="0"/>
              <a:t>this Applies </a:t>
            </a:r>
            <a:r>
              <a:rPr lang="en" dirty="0"/>
              <a:t>to </a:t>
            </a:r>
            <a:r>
              <a:rPr lang="en" dirty="0" smtClean="0"/>
              <a:t>You</a:t>
            </a:r>
            <a:endParaRPr lang="en" dirty="0"/>
          </a:p>
        </p:txBody>
      </p:sp>
      <p:sp>
        <p:nvSpPr>
          <p:cNvPr id="186" name="Shape 186"/>
          <p:cNvSpPr txBox="1">
            <a:spLocks noGrp="1"/>
          </p:cNvSpPr>
          <p:nvPr>
            <p:ph type="body" idx="1"/>
          </p:nvPr>
        </p:nvSpPr>
        <p:spPr>
          <a:xfrm>
            <a:off x="304800" y="1200150"/>
            <a:ext cx="8520599" cy="3042899"/>
          </a:xfrm>
          <a:prstGeom prst="rect">
            <a:avLst/>
          </a:prstGeom>
        </p:spPr>
        <p:txBody>
          <a:bodyPr lIns="91425" tIns="91425" rIns="91425" bIns="91425" anchor="t" anchorCtr="0">
            <a:noAutofit/>
          </a:bodyPr>
          <a:lstStyle/>
          <a:p>
            <a:pPr marL="457200" lvl="0" indent="-355600" rtl="0">
              <a:spcBef>
                <a:spcPts val="0"/>
              </a:spcBef>
              <a:buSzPct val="100000"/>
            </a:pPr>
            <a:r>
              <a:rPr lang="en" sz="2000" dirty="0"/>
              <a:t>You have the opportunity to initiate culture change</a:t>
            </a:r>
          </a:p>
          <a:p>
            <a:pPr marL="457200" lvl="0" indent="-355600" rtl="0">
              <a:spcBef>
                <a:spcPts val="0"/>
              </a:spcBef>
              <a:buSzPct val="100000"/>
            </a:pPr>
            <a:r>
              <a:rPr lang="en" sz="2000" dirty="0"/>
              <a:t>Implement change in your department: lead by example</a:t>
            </a:r>
          </a:p>
          <a:p>
            <a:pPr marL="457200" lvl="0" indent="-355600" rtl="0">
              <a:spcBef>
                <a:spcPts val="0"/>
              </a:spcBef>
              <a:buSzPct val="100000"/>
            </a:pPr>
            <a:r>
              <a:rPr lang="en" sz="2000" dirty="0"/>
              <a:t>Share this charge</a:t>
            </a:r>
          </a:p>
          <a:p>
            <a:pPr marL="457200" lvl="0" indent="-355600" rtl="0">
              <a:spcBef>
                <a:spcPts val="0"/>
              </a:spcBef>
              <a:buSzPct val="100000"/>
            </a:pPr>
            <a:r>
              <a:rPr lang="en" sz="2000" dirty="0"/>
              <a:t>You don’t have to do it all, but you can do something</a:t>
            </a:r>
          </a:p>
          <a:p>
            <a:pPr lvl="0" rtl="0">
              <a:spcBef>
                <a:spcPts val="0"/>
              </a:spcBef>
              <a:buNone/>
            </a:pPr>
            <a:endParaRPr sz="2400" dirty="0"/>
          </a:p>
        </p:txBody>
      </p:sp>
      <p:pic>
        <p:nvPicPr>
          <p:cNvPr id="187" name="Shape 187"/>
          <p:cNvPicPr preferRelativeResize="0"/>
          <p:nvPr/>
        </p:nvPicPr>
        <p:blipFill>
          <a:blip r:embed="rId3">
            <a:alphaModFix/>
          </a:blip>
          <a:stretch>
            <a:fillRect/>
          </a:stretch>
        </p:blipFill>
        <p:spPr>
          <a:xfrm>
            <a:off x="3124200" y="3409950"/>
            <a:ext cx="2019300" cy="15161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dirty="0"/>
              <a:t>Intro Summary</a:t>
            </a:r>
          </a:p>
        </p:txBody>
      </p:sp>
      <p:sp>
        <p:nvSpPr>
          <p:cNvPr id="63" name="Shape 63"/>
          <p:cNvSpPr txBox="1">
            <a:spLocks noGrp="1"/>
          </p:cNvSpPr>
          <p:nvPr>
            <p:ph type="body" idx="1"/>
          </p:nvPr>
        </p:nvSpPr>
        <p:spPr>
          <a:xfrm>
            <a:off x="311700" y="1007725"/>
            <a:ext cx="8520599" cy="35613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Current diversity challenges</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Defining transgender</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Transgender representation in media</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Transgender challeneges at universities </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Transgender needs</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Theories behind action plan: Austin, Erikson, Bilodeau</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How college and departments can help</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Ethical standards to support these actions</a:t>
            </a:r>
          </a:p>
          <a:p>
            <a:pPr marL="457200" lvl="0" indent="-381000" rtl="0">
              <a:lnSpc>
                <a:spcPct val="100000"/>
              </a:lnSpc>
              <a:spcBef>
                <a:spcPts val="0"/>
              </a:spcBef>
              <a:spcAft>
                <a:spcPts val="0"/>
              </a:spcAft>
              <a:buClr>
                <a:srgbClr val="000000"/>
              </a:buClr>
              <a:buSzPct val="100000"/>
              <a:buFont typeface="Arial" panose="020B0604020202020204" pitchFamily="34" charset="0"/>
              <a:buChar char="•"/>
            </a:pPr>
            <a:r>
              <a:rPr lang="en" sz="2400" dirty="0" smtClean="0">
                <a:solidFill>
                  <a:srgbClr val="000000"/>
                </a:solidFill>
              </a:rPr>
              <a:t>Implementing these plans </a:t>
            </a:r>
            <a:endParaRPr lang="en" sz="24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Long Term Goals for Centrist</a:t>
            </a:r>
          </a:p>
        </p:txBody>
      </p:sp>
      <p:sp>
        <p:nvSpPr>
          <p:cNvPr id="193" name="Shape 19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pPr>
            <a:r>
              <a:rPr lang="en" dirty="0"/>
              <a:t>Non-Discrimination policy for students, faculty, and staff</a:t>
            </a:r>
          </a:p>
          <a:p>
            <a:pPr marL="457200" lvl="0" indent="-228600" rtl="0">
              <a:spcBef>
                <a:spcPts val="0"/>
              </a:spcBef>
            </a:pPr>
            <a:r>
              <a:rPr lang="en" dirty="0"/>
              <a:t>LGBT/Gender Center &amp; </a:t>
            </a:r>
            <a:r>
              <a:rPr lang="en" dirty="0" smtClean="0"/>
              <a:t>advocates</a:t>
            </a:r>
            <a:endParaRPr lang="en" dirty="0"/>
          </a:p>
          <a:p>
            <a:pPr marL="457200" lvl="0" indent="-228600" rtl="0">
              <a:spcBef>
                <a:spcPts val="0"/>
              </a:spcBef>
            </a:pPr>
            <a:r>
              <a:rPr lang="en" dirty="0"/>
              <a:t>Gender </a:t>
            </a:r>
            <a:r>
              <a:rPr lang="en" dirty="0" smtClean="0"/>
              <a:t>inclusive housing/bathrooms</a:t>
            </a:r>
            <a:endParaRPr lang="en" dirty="0"/>
          </a:p>
          <a:p>
            <a:pPr marL="457200" lvl="0" indent="-228600" rtl="0">
              <a:spcBef>
                <a:spcPts val="0"/>
              </a:spcBef>
            </a:pPr>
            <a:r>
              <a:rPr lang="en" dirty="0"/>
              <a:t>Training: Safe Zone &amp; Bystander Intervention</a:t>
            </a:r>
          </a:p>
          <a:p>
            <a:pPr marL="457200" lvl="0" indent="-228600" rtl="0">
              <a:spcBef>
                <a:spcPts val="0"/>
              </a:spcBef>
            </a:pPr>
            <a:r>
              <a:rPr lang="en" dirty="0"/>
              <a:t>Professional Development: </a:t>
            </a:r>
            <a:r>
              <a:rPr lang="en" dirty="0" smtClean="0"/>
              <a:t>inclusion practices </a:t>
            </a:r>
            <a:r>
              <a:rPr lang="en" dirty="0"/>
              <a:t>on campus and community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67125"/>
            <a:ext cx="19907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dirty="0"/>
              <a:t>What now: Prescribed </a:t>
            </a:r>
            <a:r>
              <a:rPr lang="en" dirty="0" smtClean="0"/>
              <a:t>Action Plan</a:t>
            </a:r>
            <a:endParaRPr lang="en" dirty="0"/>
          </a:p>
        </p:txBody>
      </p:sp>
      <p:sp>
        <p:nvSpPr>
          <p:cNvPr id="200" name="Shape 200"/>
          <p:cNvSpPr txBox="1">
            <a:spLocks noGrp="1"/>
          </p:cNvSpPr>
          <p:nvPr>
            <p:ph type="body" idx="1"/>
          </p:nvPr>
        </p:nvSpPr>
        <p:spPr>
          <a:xfrm>
            <a:off x="311700" y="1093850"/>
            <a:ext cx="8520599" cy="3474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t>What can we do?</a:t>
            </a:r>
          </a:p>
          <a:p>
            <a:pPr marL="514350" lvl="0" indent="-285750" rtl="0">
              <a:lnSpc>
                <a:spcPct val="100000"/>
              </a:lnSpc>
              <a:spcBef>
                <a:spcPts val="0"/>
              </a:spcBef>
              <a:spcAft>
                <a:spcPts val="0"/>
              </a:spcAft>
              <a:buFont typeface="Arial" panose="020B0604020202020204" pitchFamily="34" charset="0"/>
              <a:buChar char="•"/>
            </a:pPr>
            <a:r>
              <a:rPr lang="en" dirty="0"/>
              <a:t>Non-discrimination policies</a:t>
            </a:r>
          </a:p>
          <a:p>
            <a:pPr marL="514350" lvl="0" indent="-285750" rtl="0">
              <a:lnSpc>
                <a:spcPct val="100000"/>
              </a:lnSpc>
              <a:spcBef>
                <a:spcPts val="0"/>
              </a:spcBef>
              <a:spcAft>
                <a:spcPts val="0"/>
              </a:spcAft>
              <a:buFont typeface="Arial" panose="020B0604020202020204" pitchFamily="34" charset="0"/>
              <a:buChar char="•"/>
            </a:pPr>
            <a:r>
              <a:rPr lang="en" dirty="0"/>
              <a:t>Educate </a:t>
            </a:r>
            <a:r>
              <a:rPr lang="en" dirty="0" smtClean="0"/>
              <a:t>staff </a:t>
            </a:r>
            <a:r>
              <a:rPr lang="en" dirty="0"/>
              <a:t>and </a:t>
            </a:r>
            <a:r>
              <a:rPr lang="en" dirty="0" smtClean="0"/>
              <a:t>faculty </a:t>
            </a:r>
            <a:r>
              <a:rPr lang="en" dirty="0"/>
              <a:t>about inclusivity</a:t>
            </a:r>
          </a:p>
          <a:p>
            <a:pPr marL="514350" lvl="0" indent="-285750" rtl="0">
              <a:lnSpc>
                <a:spcPct val="100000"/>
              </a:lnSpc>
              <a:spcBef>
                <a:spcPts val="0"/>
              </a:spcBef>
              <a:spcAft>
                <a:spcPts val="0"/>
              </a:spcAft>
              <a:buFont typeface="Arial" panose="020B0604020202020204" pitchFamily="34" charset="0"/>
              <a:buChar char="•"/>
            </a:pPr>
            <a:r>
              <a:rPr lang="en" dirty="0"/>
              <a:t>Seminars and p</a:t>
            </a:r>
            <a:r>
              <a:rPr lang="en" dirty="0" smtClean="0"/>
              <a:t>rograms </a:t>
            </a:r>
            <a:r>
              <a:rPr lang="en" dirty="0"/>
              <a:t>for </a:t>
            </a:r>
            <a:r>
              <a:rPr lang="en" dirty="0" smtClean="0"/>
              <a:t>diversity </a:t>
            </a:r>
            <a:r>
              <a:rPr lang="en" dirty="0"/>
              <a:t>for students</a:t>
            </a:r>
          </a:p>
          <a:p>
            <a:pPr marL="971550" lvl="1" indent="-285750" rtl="0">
              <a:lnSpc>
                <a:spcPct val="100000"/>
              </a:lnSpc>
              <a:spcBef>
                <a:spcPts val="0"/>
              </a:spcBef>
              <a:spcAft>
                <a:spcPts val="0"/>
              </a:spcAft>
              <a:buFont typeface="Arial" panose="020B0604020202020204" pitchFamily="34" charset="0"/>
              <a:buChar char="•"/>
            </a:pPr>
            <a:r>
              <a:rPr lang="en" dirty="0"/>
              <a:t>Speakers, drag shows, conversations</a:t>
            </a:r>
          </a:p>
          <a:p>
            <a:pPr marL="971550" lvl="1" indent="-285750" rtl="0">
              <a:lnSpc>
                <a:spcPct val="100000"/>
              </a:lnSpc>
              <a:spcBef>
                <a:spcPts val="0"/>
              </a:spcBef>
              <a:spcAft>
                <a:spcPts val="0"/>
              </a:spcAft>
              <a:buFont typeface="Arial" panose="020B0604020202020204" pitchFamily="34" charset="0"/>
              <a:buChar char="•"/>
            </a:pPr>
            <a:r>
              <a:rPr lang="en" dirty="0"/>
              <a:t>Including Students in effort for culture change</a:t>
            </a:r>
          </a:p>
          <a:p>
            <a:pPr marL="971550" lvl="1" indent="-285750" rtl="0">
              <a:lnSpc>
                <a:spcPct val="100000"/>
              </a:lnSpc>
              <a:spcBef>
                <a:spcPts val="0"/>
              </a:spcBef>
              <a:spcAft>
                <a:spcPts val="0"/>
              </a:spcAft>
              <a:buFont typeface="Arial" panose="020B0604020202020204" pitchFamily="34" charset="0"/>
              <a:buChar char="•"/>
            </a:pPr>
            <a:r>
              <a:rPr lang="en" dirty="0"/>
              <a:t>Shared Closet-clothing exchange for those in transition</a:t>
            </a:r>
          </a:p>
          <a:p>
            <a:pPr marL="514350" lvl="0" indent="-285750" rtl="0">
              <a:lnSpc>
                <a:spcPct val="100000"/>
              </a:lnSpc>
              <a:spcBef>
                <a:spcPts val="0"/>
              </a:spcBef>
              <a:spcAft>
                <a:spcPts val="0"/>
              </a:spcAft>
              <a:buFont typeface="Arial" panose="020B0604020202020204" pitchFamily="34" charset="0"/>
              <a:buChar char="•"/>
            </a:pPr>
            <a:r>
              <a:rPr lang="en" dirty="0"/>
              <a:t>Gender inclusive </a:t>
            </a:r>
            <a:r>
              <a:rPr lang="en" dirty="0" smtClean="0"/>
              <a:t>housing</a:t>
            </a:r>
            <a:r>
              <a:rPr lang="en" dirty="0"/>
              <a:t>, </a:t>
            </a:r>
            <a:r>
              <a:rPr lang="en" dirty="0" smtClean="0"/>
              <a:t>bathrooms</a:t>
            </a:r>
            <a:r>
              <a:rPr lang="en" dirty="0"/>
              <a:t>, and </a:t>
            </a:r>
            <a:r>
              <a:rPr lang="en" dirty="0" smtClean="0"/>
              <a:t>locker rooms</a:t>
            </a:r>
            <a:endParaRPr lang="en" dirty="0"/>
          </a:p>
          <a:p>
            <a:pPr marL="514350" lvl="0" indent="-285750" rtl="0">
              <a:lnSpc>
                <a:spcPct val="100000"/>
              </a:lnSpc>
              <a:spcBef>
                <a:spcPts val="0"/>
              </a:spcBef>
              <a:spcAft>
                <a:spcPts val="0"/>
              </a:spcAft>
              <a:buFont typeface="Arial" panose="020B0604020202020204" pitchFamily="34" charset="0"/>
              <a:buChar char="•"/>
            </a:pPr>
            <a:r>
              <a:rPr lang="en" dirty="0"/>
              <a:t>Organizations for inclusion</a:t>
            </a:r>
          </a:p>
          <a:p>
            <a:pPr marL="514350" lvl="0" indent="-285750" rtl="0">
              <a:lnSpc>
                <a:spcPct val="100000"/>
              </a:lnSpc>
              <a:spcBef>
                <a:spcPts val="0"/>
              </a:spcBef>
              <a:spcAft>
                <a:spcPts val="0"/>
              </a:spcAft>
              <a:buFont typeface="Arial" panose="020B0604020202020204" pitchFamily="34" charset="0"/>
              <a:buChar char="•"/>
            </a:pPr>
            <a:r>
              <a:rPr lang="en" dirty="0"/>
              <a:t>Health Services</a:t>
            </a:r>
          </a:p>
          <a:p>
            <a:pPr marL="514350" lvl="0" indent="-285750" rtl="0">
              <a:lnSpc>
                <a:spcPct val="100000"/>
              </a:lnSpc>
              <a:spcBef>
                <a:spcPts val="0"/>
              </a:spcBef>
              <a:spcAft>
                <a:spcPts val="0"/>
              </a:spcAft>
              <a:buFont typeface="Arial" panose="020B0604020202020204" pitchFamily="34" charset="0"/>
              <a:buChar char="•"/>
            </a:pPr>
            <a:r>
              <a:rPr lang="en" dirty="0"/>
              <a:t>Online (private) resources</a:t>
            </a:r>
          </a:p>
          <a:p>
            <a:pPr marL="514350" lvl="0" indent="-285750" rtl="0">
              <a:lnSpc>
                <a:spcPct val="100000"/>
              </a:lnSpc>
              <a:spcBef>
                <a:spcPts val="0"/>
              </a:spcBef>
              <a:spcAft>
                <a:spcPts val="0"/>
              </a:spcAft>
              <a:buFont typeface="Arial" panose="020B0604020202020204" pitchFamily="34" charset="0"/>
              <a:buChar char="•"/>
            </a:pPr>
            <a:r>
              <a:rPr lang="en" dirty="0"/>
              <a:t>Start </a:t>
            </a:r>
            <a:r>
              <a:rPr lang="en" dirty="0" smtClean="0"/>
              <a:t>conversations</a:t>
            </a:r>
          </a:p>
          <a:p>
            <a:pPr lvl="0" rtl="0">
              <a:spcBef>
                <a:spcPts val="0"/>
              </a:spcBef>
              <a:buNone/>
            </a:pPr>
            <a:endParaRPr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329437"/>
            <a:ext cx="28575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Your Turn!</a:t>
            </a:r>
          </a:p>
        </p:txBody>
      </p:sp>
      <p:sp>
        <p:nvSpPr>
          <p:cNvPr id="207" name="Shape 207"/>
          <p:cNvSpPr txBox="1">
            <a:spLocks noGrp="1"/>
          </p:cNvSpPr>
          <p:nvPr>
            <p:ph type="body" idx="1"/>
          </p:nvPr>
        </p:nvSpPr>
        <p:spPr>
          <a:xfrm>
            <a:off x="201000" y="1228675"/>
            <a:ext cx="8942999" cy="33401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t>What can your department do?</a:t>
            </a:r>
          </a:p>
          <a:p>
            <a:pPr marL="514350" lvl="0" indent="-285750" rtl="0">
              <a:lnSpc>
                <a:spcPct val="100000"/>
              </a:lnSpc>
              <a:spcBef>
                <a:spcPts val="0"/>
              </a:spcBef>
              <a:spcAft>
                <a:spcPts val="0"/>
              </a:spcAft>
              <a:buFont typeface="Arial" panose="020B0604020202020204" pitchFamily="34" charset="0"/>
              <a:buChar char="•"/>
            </a:pPr>
            <a:r>
              <a:rPr lang="en" dirty="0"/>
              <a:t>Centrist recognizes this is a challenge</a:t>
            </a:r>
          </a:p>
          <a:p>
            <a:pPr marL="514350" lvl="0" indent="-285750" rtl="0">
              <a:lnSpc>
                <a:spcPct val="100000"/>
              </a:lnSpc>
              <a:spcBef>
                <a:spcPts val="0"/>
              </a:spcBef>
              <a:spcAft>
                <a:spcPts val="0"/>
              </a:spcAft>
              <a:buFont typeface="Arial" panose="020B0604020202020204" pitchFamily="34" charset="0"/>
              <a:buChar char="•"/>
            </a:pPr>
            <a:r>
              <a:rPr lang="en" dirty="0"/>
              <a:t>Create a list of what your department can start implementing</a:t>
            </a:r>
          </a:p>
          <a:p>
            <a:pPr marL="514350" lvl="0" indent="-285750" rtl="0">
              <a:lnSpc>
                <a:spcPct val="100000"/>
              </a:lnSpc>
              <a:spcBef>
                <a:spcPts val="0"/>
              </a:spcBef>
              <a:spcAft>
                <a:spcPts val="0"/>
              </a:spcAft>
              <a:buFont typeface="Arial" panose="020B0604020202020204" pitchFamily="34" charset="0"/>
              <a:buChar char="•"/>
            </a:pPr>
            <a:r>
              <a:rPr lang="en" dirty="0"/>
              <a:t>Narrow that list to 1 or 2 items you can start this month</a:t>
            </a:r>
          </a:p>
          <a:p>
            <a:pPr marL="514350" lvl="0" indent="-285750" rtl="0">
              <a:lnSpc>
                <a:spcPct val="100000"/>
              </a:lnSpc>
              <a:spcBef>
                <a:spcPts val="0"/>
              </a:spcBef>
              <a:spcAft>
                <a:spcPts val="0"/>
              </a:spcAft>
              <a:buFont typeface="Arial" panose="020B0604020202020204" pitchFamily="34" charset="0"/>
              <a:buChar char="•"/>
            </a:pPr>
            <a:r>
              <a:rPr lang="en" dirty="0"/>
              <a:t>Create an action plan on how to execute these items</a:t>
            </a:r>
          </a:p>
          <a:p>
            <a:pPr marL="971550" lvl="1" indent="-285750" rtl="0">
              <a:lnSpc>
                <a:spcPct val="100000"/>
              </a:lnSpc>
              <a:spcBef>
                <a:spcPts val="0"/>
              </a:spcBef>
              <a:spcAft>
                <a:spcPts val="0"/>
              </a:spcAft>
              <a:buFont typeface="Arial" panose="020B0604020202020204" pitchFamily="34" charset="0"/>
              <a:buChar char="•"/>
            </a:pPr>
            <a:r>
              <a:rPr lang="en" dirty="0"/>
              <a:t>Specific, Measurable, Attainable, Realistic, Timely</a:t>
            </a:r>
          </a:p>
          <a:p>
            <a:pPr marL="514350" lvl="0" indent="-285750" rtl="0">
              <a:lnSpc>
                <a:spcPct val="100000"/>
              </a:lnSpc>
              <a:spcBef>
                <a:spcPts val="0"/>
              </a:spcBef>
              <a:spcAft>
                <a:spcPts val="0"/>
              </a:spcAft>
              <a:buFont typeface="Arial" panose="020B0604020202020204" pitchFamily="34" charset="0"/>
              <a:buChar char="•"/>
            </a:pPr>
            <a:r>
              <a:rPr lang="en" dirty="0"/>
              <a:t>Share these strategies with the individuals around you! </a:t>
            </a:r>
          </a:p>
          <a:p>
            <a:pPr marL="514350" lvl="0" indent="-285750" rtl="0">
              <a:lnSpc>
                <a:spcPct val="100000"/>
              </a:lnSpc>
              <a:spcBef>
                <a:spcPts val="0"/>
              </a:spcBef>
              <a:spcAft>
                <a:spcPts val="0"/>
              </a:spcAft>
              <a:buFont typeface="Arial" panose="020B0604020202020204" pitchFamily="34" charset="0"/>
              <a:buChar char="•"/>
            </a:pPr>
            <a:r>
              <a:rPr lang="en" dirty="0"/>
              <a:t>Provide feedback and insight with one another!</a:t>
            </a:r>
          </a:p>
          <a:p>
            <a:pPr marL="514350" lvl="0" indent="-285750" rtl="0">
              <a:lnSpc>
                <a:spcPct val="100000"/>
              </a:lnSpc>
              <a:spcBef>
                <a:spcPts val="0"/>
              </a:spcBef>
              <a:spcAft>
                <a:spcPts val="0"/>
              </a:spcAft>
              <a:buFont typeface="Arial" panose="020B0604020202020204" pitchFamily="34" charset="0"/>
              <a:buChar char="•"/>
            </a:pPr>
            <a:r>
              <a:rPr lang="en" dirty="0"/>
              <a:t>Next month in this series: how are you doing with these strategies?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1930100"/>
            <a:ext cx="8520599" cy="800999"/>
          </a:xfrm>
          <a:prstGeom prst="rect">
            <a:avLst/>
          </a:prstGeom>
        </p:spPr>
        <p:txBody>
          <a:bodyPr lIns="91425" tIns="91425" rIns="91425" bIns="91425" anchor="t" anchorCtr="0">
            <a:noAutofit/>
          </a:bodyPr>
          <a:lstStyle/>
          <a:p>
            <a:pPr lvl="0" algn="ctr" rtl="0">
              <a:spcBef>
                <a:spcPts val="0"/>
              </a:spcBef>
              <a:buNone/>
            </a:pPr>
            <a:r>
              <a:rPr lang="en" sz="9600" dirty="0"/>
              <a:t>THANK YOU!</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References pt. 1</a:t>
            </a:r>
          </a:p>
        </p:txBody>
      </p:sp>
      <p:sp>
        <p:nvSpPr>
          <p:cNvPr id="218" name="Shape 218"/>
          <p:cNvSpPr txBox="1">
            <a:spLocks noGrp="1"/>
          </p:cNvSpPr>
          <p:nvPr>
            <p:ph type="body" idx="1"/>
          </p:nvPr>
        </p:nvSpPr>
        <p:spPr>
          <a:xfrm>
            <a:off x="311700" y="1034525"/>
            <a:ext cx="8520599" cy="3340199"/>
          </a:xfrm>
          <a:prstGeom prst="rect">
            <a:avLst/>
          </a:prstGeom>
        </p:spPr>
        <p:txBody>
          <a:bodyPr lIns="91425" tIns="91425" rIns="91425" bIns="91425" anchor="t" anchorCtr="0">
            <a:noAutofit/>
          </a:bodyPr>
          <a:lstStyle/>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American College Health Association. (2015). </a:t>
            </a:r>
            <a:r>
              <a:rPr lang="en" sz="1100" i="1" dirty="0">
                <a:solidFill>
                  <a:srgbClr val="000000"/>
                </a:solidFill>
                <a:latin typeface="Times New Roman"/>
                <a:ea typeface="Times New Roman"/>
                <a:cs typeface="Times New Roman"/>
                <a:sym typeface="Times New Roman"/>
              </a:rPr>
              <a:t>Trans-inclusive college health programs</a:t>
            </a:r>
            <a:r>
              <a:rPr lang="en" sz="1100" dirty="0">
                <a:solidFill>
                  <a:srgbClr val="000000"/>
                </a:solidFill>
                <a:latin typeface="Times New Roman"/>
                <a:ea typeface="Times New Roman"/>
                <a:cs typeface="Times New Roman"/>
                <a:sym typeface="Times New Roman"/>
              </a:rPr>
              <a:t> [PDF document]. Retrieved from</a:t>
            </a:r>
            <a:r>
              <a:rPr lang="en" sz="1100" dirty="0">
                <a:solidFill>
                  <a:srgbClr val="000000"/>
                </a:solidFill>
                <a:latin typeface="Times New Roman"/>
                <a:ea typeface="Times New Roman"/>
                <a:cs typeface="Times New Roman"/>
                <a:sym typeface="Times New Roman"/>
                <a:hlinkClick r:id="rId3"/>
              </a:rPr>
              <a:t> </a:t>
            </a:r>
            <a:r>
              <a:rPr lang="en" sz="1100" u="sng" dirty="0">
                <a:solidFill>
                  <a:schemeClr val="hlink"/>
                </a:solidFill>
                <a:latin typeface="Times New Roman"/>
                <a:ea typeface="Times New Roman"/>
                <a:cs typeface="Times New Roman"/>
                <a:sym typeface="Times New Roman"/>
                <a:hlinkClick r:id="rId3"/>
              </a:rPr>
              <a:t>https://www.acha.org/documents/Resources/Guidelines/Trans-Inclusive_College_Health_Programs.pdf</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American College Personnel </a:t>
            </a:r>
            <a:r>
              <a:rPr lang="en" sz="1100" dirty="0" smtClean="0">
                <a:solidFill>
                  <a:srgbClr val="000000"/>
                </a:solidFill>
                <a:latin typeface="Times New Roman"/>
                <a:ea typeface="Times New Roman"/>
                <a:cs typeface="Times New Roman"/>
                <a:sym typeface="Times New Roman"/>
              </a:rPr>
              <a:t>Association. </a:t>
            </a:r>
            <a:r>
              <a:rPr lang="en" sz="1100" dirty="0">
                <a:solidFill>
                  <a:srgbClr val="000000"/>
                </a:solidFill>
                <a:latin typeface="Times New Roman"/>
                <a:ea typeface="Times New Roman"/>
                <a:cs typeface="Times New Roman"/>
                <a:sym typeface="Times New Roman"/>
              </a:rPr>
              <a:t>(2006). Statement of ethical principles and standards. Retrieved from</a:t>
            </a:r>
            <a:r>
              <a:rPr lang="en" sz="1100" dirty="0">
                <a:solidFill>
                  <a:srgbClr val="000000"/>
                </a:solidFill>
                <a:latin typeface="Times New Roman"/>
                <a:ea typeface="Times New Roman"/>
                <a:cs typeface="Times New Roman"/>
                <a:sym typeface="Times New Roman"/>
                <a:hlinkClick r:id="rId4"/>
              </a:rPr>
              <a:t> </a:t>
            </a:r>
            <a:r>
              <a:rPr lang="en" sz="1100" u="sng" dirty="0">
                <a:solidFill>
                  <a:schemeClr val="hlink"/>
                </a:solidFill>
                <a:latin typeface="Times New Roman"/>
                <a:ea typeface="Times New Roman"/>
                <a:cs typeface="Times New Roman"/>
                <a:sym typeface="Times New Roman"/>
                <a:hlinkClick r:id="rId4"/>
              </a:rPr>
              <a:t>http://www.myacpa.org/ethics</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Bates College. (n.d.) </a:t>
            </a:r>
            <a:r>
              <a:rPr lang="en" sz="1100" i="1" dirty="0">
                <a:solidFill>
                  <a:srgbClr val="000000"/>
                </a:solidFill>
                <a:latin typeface="Times New Roman"/>
                <a:ea typeface="Times New Roman"/>
                <a:cs typeface="Times New Roman"/>
                <a:sym typeface="Times New Roman"/>
              </a:rPr>
              <a:t>Transgender inclusion policies.</a:t>
            </a:r>
            <a:r>
              <a:rPr lang="en" sz="1100" dirty="0">
                <a:solidFill>
                  <a:srgbClr val="000000"/>
                </a:solidFill>
                <a:latin typeface="Times New Roman"/>
                <a:ea typeface="Times New Roman"/>
                <a:cs typeface="Times New Roman"/>
                <a:sym typeface="Times New Roman"/>
              </a:rPr>
              <a:t> Retrieved from  </a:t>
            </a:r>
            <a:r>
              <a:rPr lang="en" sz="1100" u="sng" dirty="0">
                <a:solidFill>
                  <a:schemeClr val="hlink"/>
                </a:solidFill>
                <a:latin typeface="Times New Roman"/>
                <a:ea typeface="Times New Roman"/>
                <a:cs typeface="Times New Roman"/>
                <a:sym typeface="Times New Roman"/>
                <a:hlinkClick r:id="rId5"/>
              </a:rPr>
              <a:t>http://athletics.bates.edu/transgender-inclusion-policies</a:t>
            </a:r>
          </a:p>
          <a:p>
            <a:pPr marL="457200" lvl="0" indent="-298450" rtl="0">
              <a:lnSpc>
                <a:spcPct val="100000"/>
              </a:lnSpc>
              <a:spcBef>
                <a:spcPts val="0"/>
              </a:spcBef>
              <a:spcAft>
                <a:spcPts val="0"/>
              </a:spcAft>
              <a:buClr>
                <a:srgbClr val="000000"/>
              </a:buClr>
              <a:buSzPct val="100000"/>
              <a:buFont typeface="Times New Roman"/>
            </a:pPr>
            <a:r>
              <a:rPr lang="en" sz="1100" dirty="0">
                <a:solidFill>
                  <a:srgbClr val="000000"/>
                </a:solidFill>
                <a:latin typeface="Times New Roman"/>
                <a:ea typeface="Times New Roman"/>
                <a:cs typeface="Times New Roman"/>
                <a:sym typeface="Times New Roman"/>
              </a:rPr>
              <a:t>Bates College. (n.d.). </a:t>
            </a:r>
            <a:r>
              <a:rPr lang="en" sz="1100" i="1" dirty="0">
                <a:solidFill>
                  <a:srgbClr val="000000"/>
                </a:solidFill>
                <a:latin typeface="Times New Roman"/>
                <a:ea typeface="Times New Roman"/>
                <a:cs typeface="Times New Roman"/>
                <a:sym typeface="Times New Roman"/>
              </a:rPr>
              <a:t>Residence life &amp; health education: Open gender housing.</a:t>
            </a:r>
            <a:r>
              <a:rPr lang="en" sz="1100" dirty="0">
                <a:solidFill>
                  <a:srgbClr val="000000"/>
                </a:solidFill>
                <a:latin typeface="Times New Roman"/>
                <a:ea typeface="Times New Roman"/>
                <a:cs typeface="Times New Roman"/>
                <a:sym typeface="Times New Roman"/>
              </a:rPr>
              <a:t> Retrieved from http://www.bates.edu/housing/housing/upper-class-room-selection/open-gender-housing/</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Campus Pride. (2016). </a:t>
            </a:r>
            <a:r>
              <a:rPr lang="en" sz="1100" i="1" dirty="0">
                <a:solidFill>
                  <a:srgbClr val="000000"/>
                </a:solidFill>
                <a:latin typeface="Times New Roman"/>
                <a:ea typeface="Times New Roman"/>
                <a:cs typeface="Times New Roman"/>
                <a:sym typeface="Times New Roman"/>
              </a:rPr>
              <a:t>Campus Pride commends Delta Tau Delta International Fraternity for inclusion of transgender members</a:t>
            </a:r>
            <a:r>
              <a:rPr lang="en" sz="1100" dirty="0">
                <a:solidFill>
                  <a:srgbClr val="000000"/>
                </a:solidFill>
                <a:latin typeface="Times New Roman"/>
                <a:ea typeface="Times New Roman"/>
                <a:cs typeface="Times New Roman"/>
                <a:sym typeface="Times New Roman"/>
              </a:rPr>
              <a:t>. Retrieved from</a:t>
            </a:r>
            <a:r>
              <a:rPr lang="en" sz="1100" dirty="0">
                <a:solidFill>
                  <a:srgbClr val="000000"/>
                </a:solidFill>
                <a:latin typeface="Times New Roman"/>
                <a:ea typeface="Times New Roman"/>
                <a:cs typeface="Times New Roman"/>
                <a:sym typeface="Times New Roman"/>
                <a:hlinkClick r:id="rId6"/>
              </a:rPr>
              <a:t> </a:t>
            </a:r>
            <a:r>
              <a:rPr lang="en" sz="1100" u="sng" dirty="0">
                <a:solidFill>
                  <a:schemeClr val="hlink"/>
                </a:solidFill>
                <a:latin typeface="Times New Roman"/>
                <a:ea typeface="Times New Roman"/>
                <a:cs typeface="Times New Roman"/>
                <a:sym typeface="Times New Roman"/>
                <a:hlinkClick r:id="rId6"/>
              </a:rPr>
              <a:t>https://www.campuspride.org/campus-pride-commends-delta-tau-delta-international-fraternity-for-inclusion-of-transgender-members/</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Campus Pride. (2016). </a:t>
            </a:r>
            <a:r>
              <a:rPr lang="en" sz="1100" i="1" dirty="0">
                <a:solidFill>
                  <a:srgbClr val="000000"/>
                </a:solidFill>
                <a:latin typeface="Times New Roman"/>
                <a:ea typeface="Times New Roman"/>
                <a:cs typeface="Times New Roman"/>
                <a:sym typeface="Times New Roman"/>
              </a:rPr>
              <a:t>Campus Pride congratulated Hampton University’s first official LGBTQ organization MOSAIC</a:t>
            </a:r>
            <a:r>
              <a:rPr lang="en" sz="1100" dirty="0">
                <a:solidFill>
                  <a:srgbClr val="000000"/>
                </a:solidFill>
                <a:latin typeface="Times New Roman"/>
                <a:ea typeface="Times New Roman"/>
                <a:cs typeface="Times New Roman"/>
                <a:sym typeface="Times New Roman"/>
              </a:rPr>
              <a:t>. Retrieved from</a:t>
            </a:r>
            <a:r>
              <a:rPr lang="en" sz="1100" dirty="0">
                <a:solidFill>
                  <a:srgbClr val="000000"/>
                </a:solidFill>
                <a:latin typeface="Times New Roman"/>
                <a:ea typeface="Times New Roman"/>
                <a:cs typeface="Times New Roman"/>
                <a:sym typeface="Times New Roman"/>
                <a:hlinkClick r:id="rId7"/>
              </a:rPr>
              <a:t> </a:t>
            </a:r>
            <a:r>
              <a:rPr lang="en" sz="1100" u="sng" dirty="0">
                <a:solidFill>
                  <a:schemeClr val="hlink"/>
                </a:solidFill>
                <a:latin typeface="Times New Roman"/>
                <a:ea typeface="Times New Roman"/>
                <a:cs typeface="Times New Roman"/>
                <a:sym typeface="Times New Roman"/>
                <a:hlinkClick r:id="rId7"/>
              </a:rPr>
              <a:t>https://www.campuspride.org/campus-pride-congratulates-hampton-universitys-first-official-lgbtq-organization-mosaic/</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Campus Pride. (n.d.). </a:t>
            </a:r>
            <a:r>
              <a:rPr lang="en" sz="1100" i="1" dirty="0">
                <a:solidFill>
                  <a:srgbClr val="000000"/>
                </a:solidFill>
                <a:latin typeface="Times New Roman"/>
                <a:ea typeface="Times New Roman"/>
                <a:cs typeface="Times New Roman"/>
                <a:sym typeface="Times New Roman"/>
              </a:rPr>
              <a:t>Colleges and universities that cover transition-related medical expenses under student health insturance. </a:t>
            </a:r>
            <a:r>
              <a:rPr lang="en" sz="1100" dirty="0">
                <a:solidFill>
                  <a:srgbClr val="000000"/>
                </a:solidFill>
                <a:latin typeface="Times New Roman"/>
                <a:ea typeface="Times New Roman"/>
                <a:cs typeface="Times New Roman"/>
                <a:sym typeface="Times New Roman"/>
              </a:rPr>
              <a:t>Retrieved from</a:t>
            </a:r>
            <a:r>
              <a:rPr lang="en" sz="1100" dirty="0">
                <a:solidFill>
                  <a:srgbClr val="000000"/>
                </a:solidFill>
                <a:latin typeface="Times New Roman"/>
                <a:ea typeface="Times New Roman"/>
                <a:cs typeface="Times New Roman"/>
                <a:sym typeface="Times New Roman"/>
                <a:hlinkClick r:id="rId8"/>
              </a:rPr>
              <a:t> </a:t>
            </a:r>
            <a:r>
              <a:rPr lang="en" sz="1100" u="sng" dirty="0">
                <a:solidFill>
                  <a:schemeClr val="hlink"/>
                </a:solidFill>
                <a:latin typeface="Times New Roman"/>
                <a:ea typeface="Times New Roman"/>
                <a:cs typeface="Times New Roman"/>
                <a:sym typeface="Times New Roman"/>
                <a:hlinkClick r:id="rId8"/>
              </a:rPr>
              <a:t>https://www.campuspride.org/tpc/student-health-insurance/</a:t>
            </a:r>
          </a:p>
          <a:p>
            <a:pPr marL="457200" lvl="0" indent="-298450" rtl="0">
              <a:lnSpc>
                <a:spcPct val="100000"/>
              </a:lnSpc>
              <a:spcBef>
                <a:spcPts val="0"/>
              </a:spcBef>
              <a:spcAft>
                <a:spcPts val="0"/>
              </a:spcAft>
              <a:buClr>
                <a:srgbClr val="000000"/>
              </a:buClr>
              <a:buSzPct val="100000"/>
              <a:buFont typeface="Times New Roman"/>
            </a:pPr>
            <a:r>
              <a:rPr lang="en" sz="1100" dirty="0">
                <a:solidFill>
                  <a:srgbClr val="000000"/>
                </a:solidFill>
                <a:latin typeface="Times New Roman"/>
                <a:ea typeface="Times New Roman"/>
                <a:cs typeface="Times New Roman"/>
                <a:sym typeface="Times New Roman"/>
              </a:rPr>
              <a:t>Evans, N.J., Forney, D.S., Guido F.M., Patton, L.D., &amp; Renn, K.A. (2010). </a:t>
            </a:r>
            <a:r>
              <a:rPr lang="en" sz="1100" i="1" dirty="0">
                <a:solidFill>
                  <a:srgbClr val="000000"/>
                </a:solidFill>
                <a:latin typeface="Times New Roman"/>
                <a:ea typeface="Times New Roman"/>
                <a:cs typeface="Times New Roman"/>
                <a:sym typeface="Times New Roman"/>
              </a:rPr>
              <a:t>Student development in college: Theory, research, and practice </a:t>
            </a:r>
            <a:r>
              <a:rPr lang="en" sz="1100" dirty="0">
                <a:solidFill>
                  <a:srgbClr val="000000"/>
                </a:solidFill>
                <a:latin typeface="Times New Roman"/>
                <a:ea typeface="Times New Roman"/>
                <a:cs typeface="Times New Roman"/>
                <a:sym typeface="Times New Roman"/>
              </a:rPr>
              <a:t>(2</a:t>
            </a:r>
            <a:r>
              <a:rPr lang="en" sz="1100" baseline="30000" dirty="0">
                <a:solidFill>
                  <a:srgbClr val="000000"/>
                </a:solidFill>
                <a:latin typeface="Times New Roman"/>
                <a:ea typeface="Times New Roman"/>
                <a:cs typeface="Times New Roman"/>
                <a:sym typeface="Times New Roman"/>
              </a:rPr>
              <a:t>nd</a:t>
            </a:r>
            <a:r>
              <a:rPr lang="en" sz="1100" dirty="0">
                <a:solidFill>
                  <a:srgbClr val="000000"/>
                </a:solidFill>
                <a:latin typeface="Times New Roman"/>
                <a:ea typeface="Times New Roman"/>
                <a:cs typeface="Times New Roman"/>
                <a:sym typeface="Times New Roman"/>
              </a:rPr>
              <a:t> ed.)</a:t>
            </a:r>
            <a:r>
              <a:rPr lang="en" sz="1100" i="1" dirty="0">
                <a:solidFill>
                  <a:srgbClr val="000000"/>
                </a:solidFill>
                <a:latin typeface="Times New Roman"/>
                <a:ea typeface="Times New Roman"/>
                <a:cs typeface="Times New Roman"/>
                <a:sym typeface="Times New Roman"/>
              </a:rPr>
              <a:t>.</a:t>
            </a:r>
            <a:r>
              <a:rPr lang="en" sz="1100" dirty="0">
                <a:solidFill>
                  <a:srgbClr val="000000"/>
                </a:solidFill>
                <a:latin typeface="Times New Roman"/>
                <a:ea typeface="Times New Roman"/>
                <a:cs typeface="Times New Roman"/>
                <a:sym typeface="Times New Roman"/>
              </a:rPr>
              <a:t> San Francisco, CA:  Jossey-Bass. </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Gender Equity Resource Center. (n.d.). </a:t>
            </a:r>
            <a:r>
              <a:rPr lang="en" sz="1100" i="1" dirty="0">
                <a:solidFill>
                  <a:srgbClr val="000000"/>
                </a:solidFill>
                <a:latin typeface="Times New Roman"/>
                <a:ea typeface="Times New Roman"/>
                <a:cs typeface="Times New Roman"/>
                <a:sym typeface="Times New Roman"/>
              </a:rPr>
              <a:t>Transgender resources for UC Berkeley students, faculty, and staff. </a:t>
            </a:r>
            <a:r>
              <a:rPr lang="en" sz="1100" dirty="0">
                <a:solidFill>
                  <a:srgbClr val="000000"/>
                </a:solidFill>
                <a:latin typeface="Times New Roman"/>
                <a:ea typeface="Times New Roman"/>
                <a:cs typeface="Times New Roman"/>
                <a:sym typeface="Times New Roman"/>
              </a:rPr>
              <a:t>Retrieved from</a:t>
            </a:r>
            <a:r>
              <a:rPr lang="en" sz="1100" dirty="0">
                <a:solidFill>
                  <a:srgbClr val="000000"/>
                </a:solidFill>
                <a:latin typeface="Times New Roman"/>
                <a:ea typeface="Times New Roman"/>
                <a:cs typeface="Times New Roman"/>
                <a:sym typeface="Times New Roman"/>
                <a:hlinkClick r:id="rId9"/>
              </a:rPr>
              <a:t> </a:t>
            </a:r>
            <a:r>
              <a:rPr lang="en" sz="1100" u="sng" dirty="0">
                <a:solidFill>
                  <a:schemeClr val="hlink"/>
                </a:solidFill>
                <a:latin typeface="Times New Roman"/>
                <a:ea typeface="Times New Roman"/>
                <a:cs typeface="Times New Roman"/>
                <a:sym typeface="Times New Roman"/>
                <a:hlinkClick r:id="rId9"/>
              </a:rPr>
              <a:t>http://geneq.berkeley.edu/transgender</a:t>
            </a:r>
          </a:p>
          <a:p>
            <a:pPr marL="457200" lvl="0" indent="-298450" rtl="0">
              <a:lnSpc>
                <a:spcPct val="100000"/>
              </a:lnSpc>
              <a:spcBef>
                <a:spcPts val="0"/>
              </a:spcBef>
              <a:spcAft>
                <a:spcPts val="0"/>
              </a:spcAft>
              <a:buSzPct val="100000"/>
              <a:buFont typeface="Times New Roman"/>
            </a:pPr>
            <a:r>
              <a:rPr lang="en" sz="1100" dirty="0">
                <a:solidFill>
                  <a:srgbClr val="000000"/>
                </a:solidFill>
                <a:latin typeface="Times New Roman"/>
                <a:ea typeface="Times New Roman"/>
                <a:cs typeface="Times New Roman"/>
                <a:sym typeface="Times New Roman"/>
              </a:rPr>
              <a:t>Girl Scouts. (2016). </a:t>
            </a:r>
            <a:r>
              <a:rPr lang="en" sz="1100" i="1" dirty="0">
                <a:solidFill>
                  <a:srgbClr val="000000"/>
                </a:solidFill>
                <a:latin typeface="Times New Roman"/>
                <a:ea typeface="Times New Roman"/>
                <a:cs typeface="Times New Roman"/>
                <a:sym typeface="Times New Roman"/>
              </a:rPr>
              <a:t>Social issues: Frequently asked questions</a:t>
            </a:r>
            <a:r>
              <a:rPr lang="en" sz="1100" dirty="0">
                <a:solidFill>
                  <a:srgbClr val="000000"/>
                </a:solidFill>
                <a:latin typeface="Times New Roman"/>
                <a:ea typeface="Times New Roman"/>
                <a:cs typeface="Times New Roman"/>
                <a:sym typeface="Times New Roman"/>
              </a:rPr>
              <a:t>. Retrieved from</a:t>
            </a:r>
            <a:r>
              <a:rPr lang="en" sz="1100" dirty="0">
                <a:solidFill>
                  <a:srgbClr val="000000"/>
                </a:solidFill>
                <a:latin typeface="Times New Roman"/>
                <a:ea typeface="Times New Roman"/>
                <a:cs typeface="Times New Roman"/>
                <a:sym typeface="Times New Roman"/>
                <a:hlinkClick r:id="rId10"/>
              </a:rPr>
              <a:t> </a:t>
            </a:r>
            <a:r>
              <a:rPr lang="en" sz="1100" u="sng" dirty="0">
                <a:solidFill>
                  <a:schemeClr val="hlink"/>
                </a:solidFill>
                <a:latin typeface="Times New Roman"/>
                <a:ea typeface="Times New Roman"/>
                <a:cs typeface="Times New Roman"/>
                <a:sym typeface="Times New Roman"/>
                <a:hlinkClick r:id="rId10"/>
              </a:rPr>
              <a:t>http://www.girlscouts.org/en/faq/faq/social-issues.html</a:t>
            </a:r>
          </a:p>
          <a:p>
            <a:pPr marL="457200" lvl="0" indent="-298450" rtl="0">
              <a:lnSpc>
                <a:spcPct val="100000"/>
              </a:lnSpc>
              <a:spcBef>
                <a:spcPts val="0"/>
              </a:spcBef>
              <a:spcAft>
                <a:spcPts val="0"/>
              </a:spcAft>
              <a:buClr>
                <a:srgbClr val="000000"/>
              </a:buClr>
              <a:buSzPct val="100000"/>
              <a:buFont typeface="Times New Roman"/>
            </a:pPr>
            <a:r>
              <a:rPr lang="en" sz="1100" dirty="0">
                <a:solidFill>
                  <a:srgbClr val="000000"/>
                </a:solidFill>
                <a:latin typeface="Times New Roman"/>
                <a:ea typeface="Times New Roman"/>
                <a:cs typeface="Times New Roman"/>
                <a:sym typeface="Times New Roman"/>
              </a:rPr>
              <a:t>Hamrick, F. A., &amp; Benjamin, M. (2009). </a:t>
            </a:r>
            <a:r>
              <a:rPr lang="en" sz="1100" i="1" dirty="0">
                <a:solidFill>
                  <a:srgbClr val="000000"/>
                </a:solidFill>
                <a:latin typeface="Times New Roman"/>
                <a:ea typeface="Times New Roman"/>
                <a:cs typeface="Times New Roman"/>
                <a:sym typeface="Times New Roman"/>
              </a:rPr>
              <a:t>Maybe I should . . . : Case studies on ethics for student affairs professionals</a:t>
            </a:r>
            <a:r>
              <a:rPr lang="en" sz="1100" dirty="0">
                <a:solidFill>
                  <a:srgbClr val="000000"/>
                </a:solidFill>
                <a:latin typeface="Times New Roman"/>
                <a:ea typeface="Times New Roman"/>
                <a:cs typeface="Times New Roman"/>
                <a:sym typeface="Times New Roman"/>
              </a:rPr>
              <a:t>. Washington, DC: American College Personnel Association.</a:t>
            </a:r>
          </a:p>
          <a:p>
            <a:pPr lvl="0" rtl="0">
              <a:lnSpc>
                <a:spcPct val="100000"/>
              </a:lnSpc>
              <a:spcBef>
                <a:spcPts val="0"/>
              </a:spcBef>
              <a:spcAft>
                <a:spcPts val="0"/>
              </a:spcAft>
              <a:buNone/>
            </a:pPr>
            <a:endParaRPr sz="1000" dirty="0">
              <a:latin typeface="Times New Roman"/>
              <a:ea typeface="Times New Roman"/>
              <a:cs typeface="Times New Roman"/>
              <a:sym typeface="Times New Roman"/>
            </a:endParaRPr>
          </a:p>
          <a:p>
            <a:pPr lvl="0" rtl="0">
              <a:lnSpc>
                <a:spcPct val="100000"/>
              </a:lnSpc>
              <a:spcBef>
                <a:spcPts val="0"/>
              </a:spcBef>
              <a:spcAft>
                <a:spcPts val="0"/>
              </a:spcAft>
              <a:buNone/>
            </a:pPr>
            <a:endParaRPr sz="800" dirty="0">
              <a:solidFill>
                <a:srgbClr val="000000"/>
              </a:solidFill>
              <a:latin typeface="Cambria"/>
              <a:ea typeface="Cambria"/>
              <a:cs typeface="Cambria"/>
              <a:sym typeface="Cambri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References pt. 2</a:t>
            </a:r>
          </a:p>
        </p:txBody>
      </p:sp>
      <p:sp>
        <p:nvSpPr>
          <p:cNvPr id="224" name="Shape 224"/>
          <p:cNvSpPr txBox="1">
            <a:spLocks noGrp="1"/>
          </p:cNvSpPr>
          <p:nvPr>
            <p:ph type="body" idx="1"/>
          </p:nvPr>
        </p:nvSpPr>
        <p:spPr>
          <a:xfrm>
            <a:off x="304800" y="895350"/>
            <a:ext cx="8520599" cy="3340199"/>
          </a:xfrm>
          <a:prstGeom prst="rect">
            <a:avLst/>
          </a:prstGeom>
        </p:spPr>
        <p:txBody>
          <a:bodyPr lIns="91425" tIns="91425" rIns="91425" bIns="91425" anchor="t" anchorCtr="0">
            <a:noAutofit/>
          </a:bodyPr>
          <a:lstStyle/>
          <a:p>
            <a:pPr lvl="0" rtl="0">
              <a:lnSpc>
                <a:spcPct val="100000"/>
              </a:lnSpc>
              <a:spcBef>
                <a:spcPts val="0"/>
              </a:spcBef>
              <a:spcAft>
                <a:spcPts val="0"/>
              </a:spcAft>
              <a:buNone/>
            </a:pPr>
            <a:endParaRPr sz="1200" dirty="0">
              <a:solidFill>
                <a:srgbClr val="000000"/>
              </a:solidFill>
              <a:latin typeface="Cambria"/>
              <a:ea typeface="Cambria"/>
              <a:cs typeface="Cambria"/>
              <a:sym typeface="Cambria"/>
            </a:endParaRP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Harvard College Queer Students &amp; Allies. (n.d.). </a:t>
            </a:r>
            <a:r>
              <a:rPr lang="en" sz="1200" i="1" dirty="0">
                <a:solidFill>
                  <a:srgbClr val="000000"/>
                </a:solidFill>
                <a:latin typeface="Times New Roman"/>
                <a:ea typeface="Times New Roman"/>
                <a:cs typeface="Times New Roman"/>
                <a:sym typeface="Times New Roman"/>
              </a:rPr>
              <a:t>Transgender resources. </a:t>
            </a:r>
            <a:r>
              <a:rPr lang="en" sz="1200" dirty="0">
                <a:solidFill>
                  <a:srgbClr val="000000"/>
                </a:solidFill>
                <a:latin typeface="Times New Roman"/>
                <a:ea typeface="Times New Roman"/>
                <a:cs typeface="Times New Roman"/>
                <a:sym typeface="Times New Roman"/>
              </a:rPr>
              <a:t>Retrieved from</a:t>
            </a:r>
            <a:r>
              <a:rPr lang="en" sz="1200" dirty="0">
                <a:solidFill>
                  <a:srgbClr val="000000"/>
                </a:solidFill>
                <a:latin typeface="Times New Roman"/>
                <a:ea typeface="Times New Roman"/>
                <a:cs typeface="Times New Roman"/>
                <a:sym typeface="Times New Roman"/>
                <a:hlinkClick r:id="rId3"/>
              </a:rPr>
              <a:t> </a:t>
            </a:r>
            <a:r>
              <a:rPr lang="en" sz="1200" u="sng" dirty="0">
                <a:solidFill>
                  <a:schemeClr val="accent5"/>
                </a:solidFill>
                <a:latin typeface="Times New Roman"/>
                <a:ea typeface="Times New Roman"/>
                <a:cs typeface="Times New Roman"/>
                <a:sym typeface="Times New Roman"/>
                <a:hlinkClick r:id="rId3"/>
              </a:rPr>
              <a:t>http://www.hcs.harvard.edu/~qsa/resources/transgender-resources/</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Hendrix College. (n.d.). </a:t>
            </a:r>
            <a:r>
              <a:rPr lang="en" sz="1200" i="1" dirty="0">
                <a:solidFill>
                  <a:srgbClr val="000000"/>
                </a:solidFill>
                <a:latin typeface="Times New Roman"/>
                <a:ea typeface="Times New Roman"/>
                <a:cs typeface="Times New Roman"/>
                <a:sym typeface="Times New Roman"/>
              </a:rPr>
              <a:t>Proposal for a gender and sexuality center at Hendrix College </a:t>
            </a:r>
            <a:r>
              <a:rPr lang="en" sz="1200" dirty="0">
                <a:solidFill>
                  <a:srgbClr val="000000"/>
                </a:solidFill>
                <a:latin typeface="Times New Roman"/>
                <a:ea typeface="Times New Roman"/>
                <a:cs typeface="Times New Roman"/>
                <a:sym typeface="Times New Roman"/>
              </a:rPr>
              <a:t>[PDF document]. Retrieved from</a:t>
            </a:r>
            <a:r>
              <a:rPr lang="en" sz="1200" dirty="0">
                <a:solidFill>
                  <a:srgbClr val="000000"/>
                </a:solidFill>
                <a:latin typeface="Times New Roman"/>
                <a:ea typeface="Times New Roman"/>
                <a:cs typeface="Times New Roman"/>
                <a:sym typeface="Times New Roman"/>
                <a:hlinkClick r:id="rId4"/>
              </a:rPr>
              <a:t> </a:t>
            </a:r>
            <a:r>
              <a:rPr lang="en" sz="1200" u="sng" dirty="0">
                <a:solidFill>
                  <a:schemeClr val="hlink"/>
                </a:solidFill>
                <a:latin typeface="Times New Roman"/>
                <a:ea typeface="Times New Roman"/>
                <a:cs typeface="Times New Roman"/>
                <a:sym typeface="Times New Roman"/>
                <a:hlinkClick r:id="rId4"/>
              </a:rPr>
              <a:t>https://www.hendrix.edu/uploadedFiles/Campus_Resources/Diversity_Initiative/Gender%20%20Sexuality%20Center%20Proposal%203-28-13.pdf</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Indiana University Bloomington. (n.d.). </a:t>
            </a:r>
            <a:r>
              <a:rPr lang="en" sz="1200" i="1" dirty="0">
                <a:solidFill>
                  <a:srgbClr val="000000"/>
                </a:solidFill>
                <a:latin typeface="Times New Roman"/>
                <a:ea typeface="Times New Roman"/>
                <a:cs typeface="Times New Roman"/>
                <a:sym typeface="Times New Roman"/>
              </a:rPr>
              <a:t>How to update your information: Name.</a:t>
            </a:r>
            <a:r>
              <a:rPr lang="en" sz="1200" dirty="0">
                <a:solidFill>
                  <a:srgbClr val="000000"/>
                </a:solidFill>
                <a:latin typeface="Times New Roman"/>
                <a:ea typeface="Times New Roman"/>
                <a:cs typeface="Times New Roman"/>
                <a:sym typeface="Times New Roman"/>
              </a:rPr>
              <a:t> Retreived from</a:t>
            </a:r>
            <a:r>
              <a:rPr lang="en" sz="1200" dirty="0">
                <a:solidFill>
                  <a:srgbClr val="000000"/>
                </a:solidFill>
                <a:latin typeface="Times New Roman"/>
                <a:ea typeface="Times New Roman"/>
                <a:cs typeface="Times New Roman"/>
                <a:sym typeface="Times New Roman"/>
                <a:hlinkClick r:id="rId5"/>
              </a:rPr>
              <a:t> </a:t>
            </a:r>
            <a:r>
              <a:rPr lang="en" sz="1200" u="sng" dirty="0">
                <a:solidFill>
                  <a:schemeClr val="hlink"/>
                </a:solidFill>
                <a:latin typeface="Times New Roman"/>
                <a:ea typeface="Times New Roman"/>
                <a:cs typeface="Times New Roman"/>
                <a:sym typeface="Times New Roman"/>
                <a:hlinkClick r:id="rId5"/>
              </a:rPr>
              <a:t>http://studentcentral.indiana.edu/personal-information/update-information/name.shtml</a:t>
            </a:r>
          </a:p>
          <a:p>
            <a:pPr marL="457200" lvl="0" indent="-304800" rtl="0">
              <a:spcBef>
                <a:spcPts val="0"/>
              </a:spcBef>
              <a:spcAft>
                <a:spcPts val="0"/>
              </a:spcAft>
              <a:buClr>
                <a:srgbClr val="000000"/>
              </a:buClr>
              <a:buSzPct val="100000"/>
              <a:buFont typeface="Times New Roman"/>
            </a:pPr>
            <a:r>
              <a:rPr lang="en" sz="1200" dirty="0">
                <a:solidFill>
                  <a:srgbClr val="000000"/>
                </a:solidFill>
                <a:latin typeface="Times New Roman"/>
                <a:ea typeface="Times New Roman"/>
                <a:cs typeface="Times New Roman"/>
                <a:sym typeface="Times New Roman"/>
              </a:rPr>
              <a:t>Lambda Legal. (n.d.). </a:t>
            </a:r>
            <a:r>
              <a:rPr lang="en" sz="1200" i="1" dirty="0">
                <a:solidFill>
                  <a:srgbClr val="000000"/>
                </a:solidFill>
                <a:latin typeface="Times New Roman"/>
                <a:ea typeface="Times New Roman"/>
                <a:cs typeface="Times New Roman"/>
                <a:sym typeface="Times New Roman"/>
              </a:rPr>
              <a:t>FAQ about transgender students at colleges and universities.</a:t>
            </a:r>
            <a:r>
              <a:rPr lang="en" sz="1200" dirty="0">
                <a:solidFill>
                  <a:srgbClr val="000000"/>
                </a:solidFill>
                <a:latin typeface="Times New Roman"/>
                <a:ea typeface="Times New Roman"/>
                <a:cs typeface="Times New Roman"/>
                <a:sym typeface="Times New Roman"/>
              </a:rPr>
              <a:t> Retrieved from http://www.lambdalegal.org/know-your-rights/transgender/in-college-faq</a:t>
            </a:r>
          </a:p>
          <a:p>
            <a:pPr marL="457200" lvl="0" indent="-304800" rtl="0">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Mills College. </a:t>
            </a:r>
            <a:r>
              <a:rPr lang="en" sz="1200" i="1" dirty="0">
                <a:solidFill>
                  <a:srgbClr val="000000"/>
                </a:solidFill>
                <a:latin typeface="Times New Roman"/>
                <a:ea typeface="Times New Roman"/>
                <a:cs typeface="Times New Roman"/>
                <a:sym typeface="Times New Roman"/>
              </a:rPr>
              <a:t>Undergraduate catalog: Applying for admissions.</a:t>
            </a:r>
            <a:r>
              <a:rPr lang="en" sz="1200" dirty="0">
                <a:solidFill>
                  <a:srgbClr val="000000"/>
                </a:solidFill>
                <a:latin typeface="Times New Roman"/>
                <a:ea typeface="Times New Roman"/>
                <a:cs typeface="Times New Roman"/>
                <a:sym typeface="Times New Roman"/>
              </a:rPr>
              <a:t> Retrieved from</a:t>
            </a:r>
            <a:r>
              <a:rPr lang="en" sz="1200" dirty="0">
                <a:solidFill>
                  <a:srgbClr val="000000"/>
                </a:solidFill>
                <a:latin typeface="Times New Roman"/>
                <a:ea typeface="Times New Roman"/>
                <a:cs typeface="Times New Roman"/>
                <a:sym typeface="Times New Roman"/>
                <a:hlinkClick r:id="rId6"/>
              </a:rPr>
              <a:t> </a:t>
            </a:r>
            <a:r>
              <a:rPr lang="en" sz="1200" u="sng" dirty="0">
                <a:solidFill>
                  <a:schemeClr val="hlink"/>
                </a:solidFill>
                <a:latin typeface="Times New Roman"/>
                <a:ea typeface="Times New Roman"/>
                <a:cs typeface="Times New Roman"/>
                <a:sym typeface="Times New Roman"/>
                <a:hlinkClick r:id="rId6"/>
              </a:rPr>
              <a:t>http://www.mills.edu/academics/undergraduate/catalog/admission_applying.php</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Rollins College. (n.d.). </a:t>
            </a:r>
            <a:r>
              <a:rPr lang="en" sz="1200" i="1" dirty="0">
                <a:solidFill>
                  <a:srgbClr val="000000"/>
                </a:solidFill>
                <a:latin typeface="Times New Roman"/>
                <a:ea typeface="Times New Roman"/>
                <a:cs typeface="Times New Roman"/>
                <a:sym typeface="Times New Roman"/>
              </a:rPr>
              <a:t>Center for inclusion and campus involvement: Inclusion initiatives.</a:t>
            </a:r>
            <a:r>
              <a:rPr lang="en" sz="1200" dirty="0">
                <a:solidFill>
                  <a:srgbClr val="000000"/>
                </a:solidFill>
                <a:latin typeface="Times New Roman"/>
                <a:ea typeface="Times New Roman"/>
                <a:cs typeface="Times New Roman"/>
                <a:sym typeface="Times New Roman"/>
              </a:rPr>
              <a:t> Retrieved from</a:t>
            </a:r>
            <a:r>
              <a:rPr lang="en" sz="1200" dirty="0">
                <a:solidFill>
                  <a:srgbClr val="000000"/>
                </a:solidFill>
                <a:latin typeface="Times New Roman"/>
                <a:ea typeface="Times New Roman"/>
                <a:cs typeface="Times New Roman"/>
                <a:sym typeface="Times New Roman"/>
                <a:hlinkClick r:id="rId7"/>
              </a:rPr>
              <a:t> </a:t>
            </a:r>
            <a:r>
              <a:rPr lang="en" sz="1200" u="sng" dirty="0">
                <a:solidFill>
                  <a:schemeClr val="hlink"/>
                </a:solidFill>
                <a:latin typeface="Times New Roman"/>
                <a:ea typeface="Times New Roman"/>
                <a:cs typeface="Times New Roman"/>
                <a:sym typeface="Times New Roman"/>
                <a:hlinkClick r:id="rId7"/>
              </a:rPr>
              <a:t>http://www.rollins.edu/inclusion-and-campus-involvement/diversity-inclusion-intiatives/inclusion-intiatives.html</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University of Maryland. (n.d.). </a:t>
            </a:r>
            <a:r>
              <a:rPr lang="en" sz="1200" i="1" dirty="0">
                <a:solidFill>
                  <a:srgbClr val="000000"/>
                </a:solidFill>
                <a:latin typeface="Times New Roman"/>
                <a:ea typeface="Times New Roman"/>
                <a:cs typeface="Times New Roman"/>
                <a:sym typeface="Times New Roman"/>
              </a:rPr>
              <a:t>Housing availability: Mixed gender and genger inclusive housing. </a:t>
            </a:r>
            <a:r>
              <a:rPr lang="en" sz="1200" dirty="0">
                <a:solidFill>
                  <a:srgbClr val="000000"/>
                </a:solidFill>
                <a:latin typeface="Times New Roman"/>
                <a:ea typeface="Times New Roman"/>
                <a:cs typeface="Times New Roman"/>
                <a:sym typeface="Times New Roman"/>
              </a:rPr>
              <a:t>Retrieved from</a:t>
            </a:r>
            <a:r>
              <a:rPr lang="en" sz="1200" dirty="0">
                <a:solidFill>
                  <a:srgbClr val="000000"/>
                </a:solidFill>
                <a:latin typeface="Times New Roman"/>
                <a:ea typeface="Times New Roman"/>
                <a:cs typeface="Times New Roman"/>
                <a:sym typeface="Times New Roman"/>
                <a:hlinkClick r:id="rId8"/>
              </a:rPr>
              <a:t> </a:t>
            </a:r>
            <a:r>
              <a:rPr lang="en" sz="1200" u="sng" dirty="0">
                <a:solidFill>
                  <a:schemeClr val="hlink"/>
                </a:solidFill>
                <a:latin typeface="Times New Roman"/>
                <a:ea typeface="Times New Roman"/>
                <a:cs typeface="Times New Roman"/>
                <a:sym typeface="Times New Roman"/>
                <a:hlinkClick r:id="rId8"/>
              </a:rPr>
              <a:t>http://reslife.umd.edu/housing/mixedgenderinclusive/</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Washington &amp; Lee University. (n.d.) </a:t>
            </a:r>
            <a:r>
              <a:rPr lang="en" sz="1200" i="1" dirty="0">
                <a:solidFill>
                  <a:srgbClr val="000000"/>
                </a:solidFill>
                <a:latin typeface="Times New Roman"/>
                <a:ea typeface="Times New Roman"/>
                <a:cs typeface="Times New Roman"/>
                <a:sym typeface="Times New Roman"/>
              </a:rPr>
              <a:t>LGBTQ resource center</a:t>
            </a:r>
            <a:r>
              <a:rPr lang="en" sz="1200" dirty="0">
                <a:solidFill>
                  <a:srgbClr val="000000"/>
                </a:solidFill>
                <a:latin typeface="Times New Roman"/>
                <a:ea typeface="Times New Roman"/>
                <a:cs typeface="Times New Roman"/>
                <a:sym typeface="Times New Roman"/>
              </a:rPr>
              <a:t>. Retrieved from</a:t>
            </a:r>
            <a:r>
              <a:rPr lang="en" sz="1200" dirty="0">
                <a:solidFill>
                  <a:srgbClr val="000000"/>
                </a:solidFill>
                <a:latin typeface="Times New Roman"/>
                <a:ea typeface="Times New Roman"/>
                <a:cs typeface="Times New Roman"/>
                <a:sym typeface="Times New Roman"/>
                <a:hlinkClick r:id="rId9"/>
              </a:rPr>
              <a:t> </a:t>
            </a:r>
            <a:r>
              <a:rPr lang="en" sz="1200" u="sng" dirty="0">
                <a:solidFill>
                  <a:schemeClr val="hlink"/>
                </a:solidFill>
                <a:latin typeface="Times New Roman"/>
                <a:ea typeface="Times New Roman"/>
                <a:cs typeface="Times New Roman"/>
                <a:sym typeface="Times New Roman"/>
                <a:hlinkClick r:id="rId9"/>
              </a:rPr>
              <a:t>http://www.wlu.edu/lgbtq-resource-center</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Washington &amp; Lee University. (n.d.). </a:t>
            </a:r>
            <a:r>
              <a:rPr lang="en" sz="1200" i="1" dirty="0">
                <a:solidFill>
                  <a:srgbClr val="000000"/>
                </a:solidFill>
                <a:latin typeface="Times New Roman"/>
                <a:ea typeface="Times New Roman"/>
                <a:cs typeface="Times New Roman"/>
                <a:sym typeface="Times New Roman"/>
              </a:rPr>
              <a:t>All gender restroom initiative.</a:t>
            </a:r>
            <a:r>
              <a:rPr lang="en" sz="1200" dirty="0">
                <a:solidFill>
                  <a:srgbClr val="000000"/>
                </a:solidFill>
                <a:latin typeface="Times New Roman"/>
                <a:ea typeface="Times New Roman"/>
                <a:cs typeface="Times New Roman"/>
                <a:sym typeface="Times New Roman"/>
              </a:rPr>
              <a:t> Retrieved from</a:t>
            </a:r>
            <a:r>
              <a:rPr lang="en" sz="1200" dirty="0">
                <a:solidFill>
                  <a:srgbClr val="000000"/>
                </a:solidFill>
                <a:latin typeface="Times New Roman"/>
                <a:ea typeface="Times New Roman"/>
                <a:cs typeface="Times New Roman"/>
                <a:sym typeface="Times New Roman"/>
                <a:hlinkClick r:id="rId10"/>
              </a:rPr>
              <a:t> </a:t>
            </a:r>
            <a:r>
              <a:rPr lang="en" sz="1200" u="sng" dirty="0">
                <a:solidFill>
                  <a:schemeClr val="hlink"/>
                </a:solidFill>
                <a:latin typeface="Times New Roman"/>
                <a:ea typeface="Times New Roman"/>
                <a:cs typeface="Times New Roman"/>
                <a:sym typeface="Times New Roman"/>
                <a:hlinkClick r:id="rId10"/>
              </a:rPr>
              <a:t>http://www.wlu.edu/lgbtq-resource-center/resources/all-gender-restroom-initiative</a:t>
            </a:r>
          </a:p>
          <a:p>
            <a:pPr marL="457200" lvl="0" indent="-304800" rtl="0">
              <a:lnSpc>
                <a:spcPct val="100000"/>
              </a:lnSpc>
              <a:spcBef>
                <a:spcPts val="0"/>
              </a:spcBef>
              <a:spcAft>
                <a:spcPts val="0"/>
              </a:spcAft>
              <a:buSzPct val="100000"/>
              <a:buFont typeface="Times New Roman"/>
            </a:pPr>
            <a:r>
              <a:rPr lang="en" sz="1200" dirty="0">
                <a:solidFill>
                  <a:srgbClr val="000000"/>
                </a:solidFill>
                <a:latin typeface="Times New Roman"/>
                <a:ea typeface="Times New Roman"/>
                <a:cs typeface="Times New Roman"/>
                <a:sym typeface="Times New Roman"/>
              </a:rPr>
              <a:t>Younger, J.G.. (2016). </a:t>
            </a:r>
            <a:r>
              <a:rPr lang="en" sz="1200" i="1" dirty="0">
                <a:solidFill>
                  <a:srgbClr val="000000"/>
                </a:solidFill>
                <a:latin typeface="Times New Roman"/>
                <a:ea typeface="Times New Roman"/>
                <a:cs typeface="Times New Roman"/>
                <a:sym typeface="Times New Roman"/>
              </a:rPr>
              <a:t>University LGBT/queer programs</a:t>
            </a:r>
            <a:r>
              <a:rPr lang="en" sz="1200" dirty="0">
                <a:solidFill>
                  <a:srgbClr val="000000"/>
                </a:solidFill>
                <a:latin typeface="Times New Roman"/>
                <a:ea typeface="Times New Roman"/>
                <a:cs typeface="Times New Roman"/>
                <a:sym typeface="Times New Roman"/>
              </a:rPr>
              <a:t>. Retrieved from</a:t>
            </a:r>
            <a:r>
              <a:rPr lang="en" sz="1200" dirty="0">
                <a:solidFill>
                  <a:srgbClr val="000000"/>
                </a:solidFill>
                <a:latin typeface="Times New Roman"/>
                <a:ea typeface="Times New Roman"/>
                <a:cs typeface="Times New Roman"/>
                <a:sym typeface="Times New Roman"/>
                <a:hlinkClick r:id="rId11"/>
              </a:rPr>
              <a:t> </a:t>
            </a:r>
            <a:r>
              <a:rPr lang="en" sz="1200" u="sng" dirty="0">
                <a:solidFill>
                  <a:schemeClr val="hlink"/>
                </a:solidFill>
                <a:latin typeface="Times New Roman"/>
                <a:ea typeface="Times New Roman"/>
                <a:cs typeface="Times New Roman"/>
                <a:sym typeface="Times New Roman"/>
                <a:hlinkClick r:id="rId11"/>
              </a:rPr>
              <a:t>http://www.people.ku.edu/~jyounger/lgbtqprogs.html</a:t>
            </a:r>
          </a:p>
          <a:p>
            <a:pPr lvl="0" rtl="0">
              <a:lnSpc>
                <a:spcPct val="100000"/>
              </a:lnSpc>
              <a:spcBef>
                <a:spcPts val="0"/>
              </a:spcBef>
              <a:spcAft>
                <a:spcPts val="0"/>
              </a:spcAft>
              <a:buNone/>
            </a:pPr>
            <a:endParaRPr sz="800" dirty="0">
              <a:solidFill>
                <a:srgbClr val="000000"/>
              </a:solidFill>
              <a:latin typeface="Cambria"/>
              <a:ea typeface="Cambria"/>
              <a:cs typeface="Cambria"/>
              <a:sym typeface="Cambri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Diversity Issues Today</a:t>
            </a:r>
          </a:p>
        </p:txBody>
      </p:sp>
      <p:sp>
        <p:nvSpPr>
          <p:cNvPr id="69" name="Shape 6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R="0" lvl="0" algn="l" rtl="0">
              <a:lnSpc>
                <a:spcPct val="115000"/>
              </a:lnSpc>
              <a:spcBef>
                <a:spcPts val="0"/>
              </a:spcBef>
              <a:spcAft>
                <a:spcPts val="0"/>
              </a:spcAft>
            </a:pPr>
            <a:r>
              <a:rPr lang="en" sz="1400" dirty="0">
                <a:solidFill>
                  <a:srgbClr val="222222"/>
                </a:solidFill>
                <a:highlight>
                  <a:srgbClr val="FFFFFF"/>
                </a:highlight>
              </a:rPr>
              <a:t>Currently, diversity is a major concern within society</a:t>
            </a:r>
          </a:p>
          <a:p>
            <a:pPr marL="285750" marR="0" lvl="0" indent="-285750" algn="l" rtl="0">
              <a:lnSpc>
                <a:spcPct val="100000"/>
              </a:lnSpc>
              <a:spcBef>
                <a:spcPts val="0"/>
              </a:spcBef>
              <a:spcAft>
                <a:spcPts val="0"/>
              </a:spcAft>
              <a:buFont typeface="Arial" panose="020B0604020202020204" pitchFamily="34" charset="0"/>
              <a:buChar char="•"/>
            </a:pPr>
            <a:endParaRPr sz="1400" dirty="0">
              <a:solidFill>
                <a:srgbClr val="222222"/>
              </a:solidFill>
              <a:highlight>
                <a:srgbClr val="FFFFFF"/>
              </a:highlight>
            </a:endParaRPr>
          </a:p>
          <a:p>
            <a:pPr marL="457200" marR="0" lvl="0" indent="-317500" algn="l" rtl="0">
              <a:lnSpc>
                <a:spcPct val="100000"/>
              </a:lnSpc>
              <a:spcBef>
                <a:spcPts val="0"/>
              </a:spcBef>
              <a:spcAft>
                <a:spcPts val="0"/>
              </a:spcAft>
              <a:buClr>
                <a:srgbClr val="222222"/>
              </a:buClr>
              <a:buSzPct val="100000"/>
              <a:buFont typeface="Arial" panose="020B0604020202020204" pitchFamily="34" charset="0"/>
              <a:buChar char="•"/>
            </a:pPr>
            <a:r>
              <a:rPr lang="en" sz="1400" dirty="0">
                <a:solidFill>
                  <a:srgbClr val="222222"/>
                </a:solidFill>
                <a:highlight>
                  <a:srgbClr val="FFFFFF"/>
                </a:highlight>
              </a:rPr>
              <a:t>Issues of race have swept the country within law, education, and activism</a:t>
            </a:r>
          </a:p>
          <a:p>
            <a:pPr marL="285750" marR="0" lvl="0" indent="-285750" algn="l" rtl="0">
              <a:lnSpc>
                <a:spcPct val="100000"/>
              </a:lnSpc>
              <a:spcBef>
                <a:spcPts val="0"/>
              </a:spcBef>
              <a:spcAft>
                <a:spcPts val="0"/>
              </a:spcAft>
              <a:buFont typeface="Arial" panose="020B0604020202020204" pitchFamily="34" charset="0"/>
              <a:buChar char="•"/>
            </a:pPr>
            <a:endParaRPr sz="1400" dirty="0">
              <a:solidFill>
                <a:srgbClr val="222222"/>
              </a:solidFill>
              <a:highlight>
                <a:srgbClr val="FFFFFF"/>
              </a:highlight>
            </a:endParaRPr>
          </a:p>
          <a:p>
            <a:pPr marL="457200" marR="0" lvl="0" indent="-317500" algn="l" rtl="0">
              <a:lnSpc>
                <a:spcPct val="100000"/>
              </a:lnSpc>
              <a:spcBef>
                <a:spcPts val="0"/>
              </a:spcBef>
              <a:spcAft>
                <a:spcPts val="0"/>
              </a:spcAft>
              <a:buClr>
                <a:srgbClr val="222222"/>
              </a:buClr>
              <a:buSzPct val="100000"/>
              <a:buFont typeface="Arial" panose="020B0604020202020204" pitchFamily="34" charset="0"/>
              <a:buChar char="•"/>
            </a:pPr>
            <a:r>
              <a:rPr lang="en" sz="1400" dirty="0">
                <a:solidFill>
                  <a:srgbClr val="222222"/>
                </a:solidFill>
                <a:highlight>
                  <a:srgbClr val="FFFFFF"/>
                </a:highlight>
              </a:rPr>
              <a:t>Gender equality is in the forefront with women fighting for equal standing in politics and the workplace</a:t>
            </a:r>
          </a:p>
          <a:p>
            <a:pPr marL="285750" marR="0" lvl="0" indent="-285750" algn="l" rtl="0">
              <a:lnSpc>
                <a:spcPct val="100000"/>
              </a:lnSpc>
              <a:spcBef>
                <a:spcPts val="0"/>
              </a:spcBef>
              <a:spcAft>
                <a:spcPts val="0"/>
              </a:spcAft>
              <a:buFont typeface="Arial" panose="020B0604020202020204" pitchFamily="34" charset="0"/>
              <a:buChar char="•"/>
            </a:pPr>
            <a:endParaRPr sz="1400" dirty="0">
              <a:solidFill>
                <a:srgbClr val="222222"/>
              </a:solidFill>
              <a:highlight>
                <a:srgbClr val="FFFFFF"/>
              </a:highlight>
            </a:endParaRPr>
          </a:p>
          <a:p>
            <a:pPr marL="457200" marR="0" lvl="0" indent="-317500" algn="l" rtl="0">
              <a:lnSpc>
                <a:spcPct val="100000"/>
              </a:lnSpc>
              <a:spcBef>
                <a:spcPts val="0"/>
              </a:spcBef>
              <a:spcAft>
                <a:spcPts val="0"/>
              </a:spcAft>
              <a:buClr>
                <a:srgbClr val="222222"/>
              </a:buClr>
              <a:buSzPct val="100000"/>
              <a:buFont typeface="Arial" panose="020B0604020202020204" pitchFamily="34" charset="0"/>
              <a:buChar char="•"/>
            </a:pPr>
            <a:r>
              <a:rPr lang="en" sz="1400" dirty="0">
                <a:solidFill>
                  <a:srgbClr val="222222"/>
                </a:solidFill>
                <a:highlight>
                  <a:srgbClr val="FFFFFF"/>
                </a:highlight>
              </a:rPr>
              <a:t>LGBT concerns have made great strides with the upholding of marriage equality by the Supreme Court</a:t>
            </a:r>
          </a:p>
          <a:p>
            <a:pPr marL="285750" marR="0" lvl="0" indent="-285750" algn="l" rtl="0">
              <a:lnSpc>
                <a:spcPct val="100000"/>
              </a:lnSpc>
              <a:spcBef>
                <a:spcPts val="0"/>
              </a:spcBef>
              <a:spcAft>
                <a:spcPts val="0"/>
              </a:spcAft>
              <a:buFont typeface="Arial" panose="020B0604020202020204" pitchFamily="34" charset="0"/>
              <a:buChar char="•"/>
            </a:pPr>
            <a:endParaRPr sz="1400" dirty="0">
              <a:solidFill>
                <a:srgbClr val="222222"/>
              </a:solidFill>
              <a:highlight>
                <a:srgbClr val="FFFFFF"/>
              </a:highlight>
            </a:endParaRPr>
          </a:p>
          <a:p>
            <a:pPr marL="457200" marR="0" lvl="0" indent="-317500" algn="l" rtl="0">
              <a:lnSpc>
                <a:spcPct val="100000"/>
              </a:lnSpc>
              <a:spcBef>
                <a:spcPts val="0"/>
              </a:spcBef>
              <a:spcAft>
                <a:spcPts val="0"/>
              </a:spcAft>
              <a:buClr>
                <a:srgbClr val="222222"/>
              </a:buClr>
              <a:buSzPct val="100000"/>
              <a:buFont typeface="Arial" panose="020B0604020202020204" pitchFamily="34" charset="0"/>
              <a:buChar char="•"/>
            </a:pPr>
            <a:r>
              <a:rPr lang="en" sz="1400" dirty="0">
                <a:solidFill>
                  <a:srgbClr val="222222"/>
                </a:solidFill>
                <a:highlight>
                  <a:srgbClr val="FFFFFF"/>
                </a:highlight>
              </a:rPr>
              <a:t>One group of people who are still fighting for acceptance and equality are transgender individuals, especially college students.</a:t>
            </a:r>
          </a:p>
          <a:p>
            <a:pPr marL="285750" marR="0" lvl="0" indent="-285750" algn="l" rtl="0">
              <a:lnSpc>
                <a:spcPct val="100000"/>
              </a:lnSpc>
              <a:spcBef>
                <a:spcPts val="0"/>
              </a:spcBef>
              <a:spcAft>
                <a:spcPts val="0"/>
              </a:spcAft>
              <a:buFont typeface="Arial" panose="020B0604020202020204" pitchFamily="34" charset="0"/>
              <a:buChar char="•"/>
            </a:pPr>
            <a:endParaRPr sz="1400" dirty="0">
              <a:solidFill>
                <a:srgbClr val="222222"/>
              </a:solidFill>
              <a:highlight>
                <a:srgbClr val="FFFFFF"/>
              </a:highlight>
            </a:endParaRPr>
          </a:p>
          <a:p>
            <a:pPr marL="285750" marR="0" lvl="0" indent="-285750" algn="l" rtl="0">
              <a:lnSpc>
                <a:spcPct val="115000"/>
              </a:lnSpc>
              <a:spcBef>
                <a:spcPts val="0"/>
              </a:spcBef>
              <a:spcAft>
                <a:spcPts val="0"/>
              </a:spcAft>
              <a:buFont typeface="Arial" panose="020B0604020202020204" pitchFamily="34" charset="0"/>
              <a:buChar char="•"/>
            </a:pPr>
            <a:endParaRPr sz="1400" dirty="0">
              <a:solidFill>
                <a:srgbClr val="222222"/>
              </a:solidFill>
              <a:highlight>
                <a:srgbClr val="FFFFFF"/>
              </a:highligh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dirty="0"/>
              <a:t>What is </a:t>
            </a:r>
            <a:r>
              <a:rPr lang="en" dirty="0" smtClean="0"/>
              <a:t>Transgender</a:t>
            </a:r>
            <a:r>
              <a:rPr lang="en" dirty="0"/>
              <a:t>?</a:t>
            </a:r>
          </a:p>
        </p:txBody>
      </p:sp>
      <p:sp>
        <p:nvSpPr>
          <p:cNvPr id="76" name="Shape 76"/>
          <p:cNvSpPr txBox="1">
            <a:spLocks noGrp="1"/>
          </p:cNvSpPr>
          <p:nvPr>
            <p:ph type="body" idx="1"/>
          </p:nvPr>
        </p:nvSpPr>
        <p:spPr>
          <a:xfrm>
            <a:off x="311700" y="971550"/>
            <a:ext cx="5250900" cy="3552899"/>
          </a:xfrm>
          <a:prstGeom prst="rect">
            <a:avLst/>
          </a:prstGeom>
        </p:spPr>
        <p:txBody>
          <a:bodyPr lIns="91425" tIns="91425" rIns="91425" bIns="91425" anchor="t" anchorCtr="0">
            <a:noAutofit/>
          </a:bodyPr>
          <a:lstStyle/>
          <a:p>
            <a:pPr lvl="0" rtl="0">
              <a:spcBef>
                <a:spcPts val="0"/>
              </a:spcBef>
              <a:spcAft>
                <a:spcPts val="0"/>
              </a:spcAft>
              <a:buNone/>
            </a:pPr>
            <a:r>
              <a:rPr lang="en" sz="1400" dirty="0">
                <a:solidFill>
                  <a:srgbClr val="222222"/>
                </a:solidFill>
                <a:highlight>
                  <a:srgbClr val="FFFFFF"/>
                </a:highlight>
              </a:rPr>
              <a:t>A transgender individual is a person who experiences a mismatch between their self-gender identity and their assigned biological sex.</a:t>
            </a:r>
          </a:p>
          <a:p>
            <a:pPr lvl="0" rtl="0">
              <a:spcBef>
                <a:spcPts val="0"/>
              </a:spcBef>
              <a:spcAft>
                <a:spcPts val="0"/>
              </a:spcAft>
              <a:buNone/>
            </a:pPr>
            <a:endParaRPr sz="1400" dirty="0">
              <a:solidFill>
                <a:srgbClr val="222222"/>
              </a:solidFill>
              <a:highlight>
                <a:srgbClr val="FFFFFF"/>
              </a:highlight>
            </a:endParaRPr>
          </a:p>
          <a:p>
            <a:pPr lvl="0" rtl="0">
              <a:spcBef>
                <a:spcPts val="0"/>
              </a:spcBef>
              <a:spcAft>
                <a:spcPts val="0"/>
              </a:spcAft>
              <a:buNone/>
            </a:pPr>
            <a:r>
              <a:rPr lang="en" sz="1400" dirty="0">
                <a:solidFill>
                  <a:srgbClr val="222222"/>
                </a:solidFill>
                <a:highlight>
                  <a:srgbClr val="FFFFFF"/>
                </a:highlight>
              </a:rPr>
              <a:t>Being transgender does not take into account sexual orientation.</a:t>
            </a:r>
          </a:p>
          <a:p>
            <a:pPr lvl="0" rtl="0">
              <a:spcBef>
                <a:spcPts val="0"/>
              </a:spcBef>
              <a:spcAft>
                <a:spcPts val="0"/>
              </a:spcAft>
              <a:buNone/>
            </a:pPr>
            <a:endParaRPr sz="1400" dirty="0">
              <a:solidFill>
                <a:srgbClr val="222222"/>
              </a:solidFill>
              <a:highlight>
                <a:srgbClr val="FFFFFF"/>
              </a:highlight>
            </a:endParaRPr>
          </a:p>
          <a:p>
            <a:pPr lvl="0" rtl="0">
              <a:spcBef>
                <a:spcPts val="0"/>
              </a:spcBef>
              <a:spcAft>
                <a:spcPts val="0"/>
              </a:spcAft>
              <a:buNone/>
            </a:pPr>
            <a:r>
              <a:rPr lang="en" sz="1400" dirty="0">
                <a:solidFill>
                  <a:srgbClr val="222222"/>
                </a:solidFill>
                <a:highlight>
                  <a:srgbClr val="FFFFFF"/>
                </a:highlight>
              </a:rPr>
              <a:t>Transgender individuals can be in various stages: acknowledgement and understanding of their gender identity, pre-operation, post-operation, acceptance of new identity </a:t>
            </a:r>
          </a:p>
          <a:p>
            <a:pPr lvl="0" rtl="0">
              <a:spcBef>
                <a:spcPts val="0"/>
              </a:spcBef>
              <a:spcAft>
                <a:spcPts val="0"/>
              </a:spcAft>
              <a:buNone/>
            </a:pPr>
            <a:endParaRPr sz="1400" dirty="0">
              <a:solidFill>
                <a:srgbClr val="222222"/>
              </a:solidFill>
              <a:highlight>
                <a:srgbClr val="FFFFFF"/>
              </a:highlight>
            </a:endParaRPr>
          </a:p>
          <a:p>
            <a:pPr lvl="0" rtl="0">
              <a:spcBef>
                <a:spcPts val="0"/>
              </a:spcBef>
              <a:spcAft>
                <a:spcPts val="0"/>
              </a:spcAft>
              <a:buNone/>
            </a:pPr>
            <a:r>
              <a:rPr lang="en" sz="1400" dirty="0">
                <a:solidFill>
                  <a:srgbClr val="222222"/>
                </a:solidFill>
                <a:highlight>
                  <a:srgbClr val="FFFFFF"/>
                </a:highlight>
              </a:rPr>
              <a:t>Each transgender individual is unique and is affected by many factors: race, religion, </a:t>
            </a:r>
            <a:r>
              <a:rPr lang="en" sz="1400" dirty="0" smtClean="0">
                <a:solidFill>
                  <a:srgbClr val="222222"/>
                </a:solidFill>
                <a:highlight>
                  <a:srgbClr val="FFFFFF"/>
                </a:highlight>
              </a:rPr>
              <a:t>cultural, etc.</a:t>
            </a:r>
            <a:endParaRPr lang="en" sz="1400" dirty="0">
              <a:solidFill>
                <a:srgbClr val="222222"/>
              </a:solidFill>
              <a:highlight>
                <a:srgbClr val="FFFFFF"/>
              </a:highlight>
            </a:endParaRPr>
          </a:p>
          <a:p>
            <a:pPr lvl="0" rtl="0">
              <a:spcBef>
                <a:spcPts val="0"/>
              </a:spcBef>
              <a:spcAft>
                <a:spcPts val="0"/>
              </a:spcAft>
              <a:buNone/>
            </a:pPr>
            <a:endParaRPr sz="1100" dirty="0">
              <a:solidFill>
                <a:srgbClr val="222222"/>
              </a:solidFill>
              <a:highlight>
                <a:srgbClr val="FFFFFF"/>
              </a:highlight>
              <a:latin typeface="Arial"/>
              <a:ea typeface="Arial"/>
              <a:cs typeface="Arial"/>
              <a:sym typeface="Arial"/>
            </a:endParaRPr>
          </a:p>
          <a:p>
            <a:pPr lvl="0" rtl="0">
              <a:spcBef>
                <a:spcPts val="0"/>
              </a:spcBef>
              <a:buNone/>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2875"/>
            <a:ext cx="39243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Transgender Challenges Outside of Colleges</a:t>
            </a:r>
          </a:p>
        </p:txBody>
      </p:sp>
      <p:sp>
        <p:nvSpPr>
          <p:cNvPr id="83" name="Shape 8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t>Increased Visibility, Inclusion, and Protection </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Transgender </a:t>
            </a:r>
            <a:r>
              <a:rPr lang="en" sz="1400" dirty="0" smtClean="0"/>
              <a:t>celebrities </a:t>
            </a:r>
            <a:r>
              <a:rPr lang="en" sz="1400" dirty="0"/>
              <a:t>such as Laverne Cox, Caitlyn Jenner, Chaz Bono, and Elliot Fletcher(Noah from “Faking It”) are highly visible and active.</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The Girl Scouts and other social groups are beginning to accept transgender individuals into their organizations</a:t>
            </a:r>
          </a:p>
          <a:p>
            <a:pPr marL="457200" lvl="0" indent="-317500" rtl="0">
              <a:lnSpc>
                <a:spcPct val="100000"/>
              </a:lnSpc>
              <a:spcBef>
                <a:spcPts val="0"/>
              </a:spcBef>
              <a:spcAft>
                <a:spcPts val="0"/>
              </a:spcAft>
              <a:buSzPct val="100000"/>
              <a:buFont typeface="Arial" panose="020B0604020202020204" pitchFamily="34" charset="0"/>
              <a:buChar char="•"/>
            </a:pPr>
            <a:r>
              <a:rPr lang="en" sz="1400" dirty="0"/>
              <a:t>Many states have passed non-discrimination laws protecting transgender individuals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534400" cy="189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Transgender Students Today</a:t>
            </a:r>
          </a:p>
        </p:txBody>
      </p:sp>
      <p:sp>
        <p:nvSpPr>
          <p:cNvPr id="94" name="Shape 94"/>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t>Challenges and Situations</a:t>
            </a:r>
          </a:p>
          <a:p>
            <a:pPr marL="514350" lvl="0" indent="-285750" rtl="0">
              <a:lnSpc>
                <a:spcPct val="100000"/>
              </a:lnSpc>
              <a:spcBef>
                <a:spcPts val="0"/>
              </a:spcBef>
              <a:spcAft>
                <a:spcPts val="0"/>
              </a:spcAft>
              <a:buFont typeface="Arial" panose="020B0604020202020204" pitchFamily="34" charset="0"/>
              <a:buChar char="•"/>
            </a:pPr>
            <a:r>
              <a:rPr lang="en" dirty="0" smtClean="0"/>
              <a:t>Restrooms - uncomfortable </a:t>
            </a:r>
            <a:r>
              <a:rPr lang="en" dirty="0"/>
              <a:t>using the restroom </a:t>
            </a:r>
            <a:r>
              <a:rPr lang="en" dirty="0" smtClean="0"/>
              <a:t>of students’ self identified gender</a:t>
            </a:r>
            <a:endParaRPr lang="en" dirty="0"/>
          </a:p>
          <a:p>
            <a:pPr marL="514350" lvl="0" indent="-285750" rtl="0">
              <a:lnSpc>
                <a:spcPct val="100000"/>
              </a:lnSpc>
              <a:spcBef>
                <a:spcPts val="0"/>
              </a:spcBef>
              <a:spcAft>
                <a:spcPts val="0"/>
              </a:spcAft>
              <a:buFont typeface="Arial" panose="020B0604020202020204" pitchFamily="34" charset="0"/>
              <a:buChar char="•"/>
            </a:pPr>
            <a:r>
              <a:rPr lang="en" dirty="0" smtClean="0"/>
              <a:t>Housing - roommates </a:t>
            </a:r>
            <a:r>
              <a:rPr lang="en" dirty="0"/>
              <a:t>and floor set </a:t>
            </a:r>
            <a:r>
              <a:rPr lang="en" dirty="0" smtClean="0"/>
              <a:t>up based on biolical sex</a:t>
            </a:r>
            <a:endParaRPr lang="en" dirty="0"/>
          </a:p>
          <a:p>
            <a:pPr marL="514350" lvl="0" indent="-285750" rtl="0">
              <a:lnSpc>
                <a:spcPct val="100000"/>
              </a:lnSpc>
              <a:spcBef>
                <a:spcPts val="0"/>
              </a:spcBef>
              <a:spcAft>
                <a:spcPts val="0"/>
              </a:spcAft>
              <a:buFont typeface="Arial" panose="020B0604020202020204" pitchFamily="34" charset="0"/>
              <a:buChar char="•"/>
            </a:pPr>
            <a:r>
              <a:rPr lang="en" dirty="0"/>
              <a:t>Sports and </a:t>
            </a:r>
            <a:r>
              <a:rPr lang="en" dirty="0" smtClean="0"/>
              <a:t>locker rooms - male </a:t>
            </a:r>
            <a:r>
              <a:rPr lang="en" dirty="0"/>
              <a:t>or female sports teams</a:t>
            </a:r>
          </a:p>
          <a:p>
            <a:pPr marL="514350" lvl="0" indent="-285750" rtl="0">
              <a:lnSpc>
                <a:spcPct val="100000"/>
              </a:lnSpc>
              <a:spcBef>
                <a:spcPts val="0"/>
              </a:spcBef>
              <a:spcAft>
                <a:spcPts val="0"/>
              </a:spcAft>
              <a:buFont typeface="Arial" panose="020B0604020202020204" pitchFamily="34" charset="0"/>
              <a:buChar char="•"/>
            </a:pPr>
            <a:r>
              <a:rPr lang="en" dirty="0" smtClean="0"/>
              <a:t>Discrimination - harassment </a:t>
            </a:r>
            <a:r>
              <a:rPr lang="en" dirty="0"/>
              <a:t>and policies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55136"/>
            <a:ext cx="38481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Transgender Students Today-Needs to Address </a:t>
            </a:r>
          </a:p>
        </p:txBody>
      </p:sp>
      <p:sp>
        <p:nvSpPr>
          <p:cNvPr id="101" name="Shape 101"/>
          <p:cNvSpPr txBox="1">
            <a:spLocks noGrp="1"/>
          </p:cNvSpPr>
          <p:nvPr>
            <p:ph type="body" idx="1"/>
          </p:nvPr>
        </p:nvSpPr>
        <p:spPr>
          <a:xfrm>
            <a:off x="311700" y="1276350"/>
            <a:ext cx="8520599" cy="3292375"/>
          </a:xfrm>
          <a:prstGeom prst="rect">
            <a:avLst/>
          </a:prstGeom>
        </p:spPr>
        <p:txBody>
          <a:bodyPr lIns="91425" tIns="91425" rIns="91425" bIns="91425" anchor="t" anchorCtr="0">
            <a:noAutofit/>
          </a:bodyPr>
          <a:lstStyle/>
          <a:p>
            <a:pPr marL="514350" lvl="0" indent="-285750" rtl="0">
              <a:spcBef>
                <a:spcPts val="0"/>
              </a:spcBef>
              <a:spcAft>
                <a:spcPts val="0"/>
              </a:spcAft>
              <a:buClr>
                <a:srgbClr val="222222"/>
              </a:buClr>
              <a:buFont typeface="Arial" panose="020B0604020202020204" pitchFamily="34" charset="0"/>
              <a:buChar char="•"/>
            </a:pPr>
            <a:r>
              <a:rPr lang="en" dirty="0">
                <a:solidFill>
                  <a:srgbClr val="222222"/>
                </a:solidFill>
              </a:rPr>
              <a:t>Support</a:t>
            </a:r>
          </a:p>
          <a:p>
            <a:pPr marL="971550" lvl="1" indent="-285750" rtl="0">
              <a:spcBef>
                <a:spcPts val="0"/>
              </a:spcBef>
              <a:spcAft>
                <a:spcPts val="0"/>
              </a:spcAft>
              <a:buClr>
                <a:srgbClr val="222222"/>
              </a:buClr>
              <a:buFont typeface="Arial" panose="020B0604020202020204" pitchFamily="34" charset="0"/>
              <a:buChar char="•"/>
            </a:pPr>
            <a:r>
              <a:rPr lang="en" dirty="0">
                <a:solidFill>
                  <a:srgbClr val="222222"/>
                </a:solidFill>
              </a:rPr>
              <a:t>At Centrist’s campus, the community, and studying abroad</a:t>
            </a:r>
          </a:p>
          <a:p>
            <a:pPr marL="514350" lvl="0" indent="-285750" rtl="0">
              <a:spcBef>
                <a:spcPts val="0"/>
              </a:spcBef>
              <a:spcAft>
                <a:spcPts val="0"/>
              </a:spcAft>
              <a:buClr>
                <a:srgbClr val="222222"/>
              </a:buClr>
              <a:buFont typeface="Arial" panose="020B0604020202020204" pitchFamily="34" charset="0"/>
              <a:buChar char="•"/>
            </a:pPr>
            <a:r>
              <a:rPr lang="en" dirty="0">
                <a:solidFill>
                  <a:srgbClr val="222222"/>
                </a:solidFill>
              </a:rPr>
              <a:t>Inclusion and Community</a:t>
            </a:r>
          </a:p>
          <a:p>
            <a:pPr marL="971550" lvl="1" indent="-285750" rtl="0">
              <a:spcBef>
                <a:spcPts val="0"/>
              </a:spcBef>
              <a:spcAft>
                <a:spcPts val="0"/>
              </a:spcAft>
              <a:buClr>
                <a:srgbClr val="222222"/>
              </a:buClr>
              <a:buFont typeface="Arial" panose="020B0604020202020204" pitchFamily="34" charset="0"/>
              <a:buChar char="•"/>
            </a:pPr>
            <a:r>
              <a:rPr lang="en" dirty="0">
                <a:solidFill>
                  <a:srgbClr val="222222"/>
                </a:solidFill>
              </a:rPr>
              <a:t>Participation in Sports</a:t>
            </a:r>
          </a:p>
          <a:p>
            <a:pPr marL="971550" lvl="1" indent="-285750" rtl="0">
              <a:spcBef>
                <a:spcPts val="0"/>
              </a:spcBef>
              <a:spcAft>
                <a:spcPts val="0"/>
              </a:spcAft>
              <a:buClr>
                <a:srgbClr val="222222"/>
              </a:buClr>
              <a:buFont typeface="Arial" panose="020B0604020202020204" pitchFamily="34" charset="0"/>
              <a:buChar char="•"/>
            </a:pPr>
            <a:r>
              <a:rPr lang="en" dirty="0">
                <a:solidFill>
                  <a:srgbClr val="222222"/>
                </a:solidFill>
              </a:rPr>
              <a:t>Equal Housing Opportunities</a:t>
            </a:r>
          </a:p>
          <a:p>
            <a:pPr marL="971550" lvl="1" indent="-285750" rtl="0">
              <a:spcBef>
                <a:spcPts val="0"/>
              </a:spcBef>
              <a:spcAft>
                <a:spcPts val="0"/>
              </a:spcAft>
              <a:buClr>
                <a:srgbClr val="222222"/>
              </a:buClr>
              <a:buFont typeface="Arial" panose="020B0604020202020204" pitchFamily="34" charset="0"/>
              <a:buChar char="•"/>
            </a:pPr>
            <a:r>
              <a:rPr lang="en" dirty="0">
                <a:solidFill>
                  <a:srgbClr val="222222"/>
                </a:solidFill>
              </a:rPr>
              <a:t>Place in Society</a:t>
            </a:r>
          </a:p>
          <a:p>
            <a:pPr marL="514350" lvl="0" indent="-285750" rtl="0">
              <a:spcBef>
                <a:spcPts val="0"/>
              </a:spcBef>
              <a:spcAft>
                <a:spcPts val="0"/>
              </a:spcAft>
              <a:buClr>
                <a:srgbClr val="222222"/>
              </a:buClr>
              <a:buFont typeface="Arial" panose="020B0604020202020204" pitchFamily="34" charset="0"/>
              <a:buChar char="•"/>
            </a:pPr>
            <a:r>
              <a:rPr lang="en" dirty="0">
                <a:solidFill>
                  <a:srgbClr val="222222"/>
                </a:solidFill>
              </a:rPr>
              <a:t>Interpersonal Relationships</a:t>
            </a:r>
          </a:p>
          <a:p>
            <a:pPr marL="514350" lvl="0" indent="-285750" rtl="0">
              <a:spcBef>
                <a:spcPts val="0"/>
              </a:spcBef>
              <a:spcAft>
                <a:spcPts val="0"/>
              </a:spcAft>
              <a:buClr>
                <a:srgbClr val="222222"/>
              </a:buClr>
              <a:buFont typeface="Arial" panose="020B0604020202020204" pitchFamily="34" charset="0"/>
              <a:buChar char="•"/>
            </a:pPr>
            <a:r>
              <a:rPr lang="en" dirty="0">
                <a:solidFill>
                  <a:srgbClr val="222222"/>
                </a:solidFill>
              </a:rPr>
              <a:t>Mental and Physical Wellness</a:t>
            </a:r>
          </a:p>
          <a:p>
            <a:pPr marL="514350" lvl="0" indent="-285750" rtl="0">
              <a:spcBef>
                <a:spcPts val="0"/>
              </a:spcBef>
              <a:spcAft>
                <a:spcPts val="0"/>
              </a:spcAft>
              <a:buClr>
                <a:srgbClr val="222222"/>
              </a:buClr>
              <a:buFont typeface="Arial" panose="020B0604020202020204" pitchFamily="34" charset="0"/>
              <a:buChar char="•"/>
            </a:pPr>
            <a:r>
              <a:rPr lang="en" dirty="0">
                <a:solidFill>
                  <a:srgbClr val="222222"/>
                </a:solidFill>
              </a:rPr>
              <a:t>Student Development Opportunities</a:t>
            </a:r>
          </a:p>
          <a:p>
            <a:pPr marL="514350" lvl="0" indent="-285750" rtl="0">
              <a:spcBef>
                <a:spcPts val="0"/>
              </a:spcBef>
              <a:spcAft>
                <a:spcPts val="0"/>
              </a:spcAft>
              <a:buClr>
                <a:srgbClr val="222222"/>
              </a:buClr>
              <a:buFont typeface="Arial" panose="020B0604020202020204" pitchFamily="34" charset="0"/>
              <a:buChar char="•"/>
            </a:pPr>
            <a:r>
              <a:rPr lang="en" dirty="0">
                <a:solidFill>
                  <a:srgbClr val="222222"/>
                </a:solidFill>
              </a:rPr>
              <a:t>Student Success and Independence</a:t>
            </a:r>
          </a:p>
          <a:p>
            <a:pPr marL="0" lvl="0" indent="0" rtl="0">
              <a:spcBef>
                <a:spcPts val="0"/>
              </a:spcBef>
              <a:spcAft>
                <a:spcPts val="0"/>
              </a:spcAft>
              <a:buNone/>
            </a:pPr>
            <a:endParaRPr dirty="0">
              <a:solidFill>
                <a:srgbClr val="222222"/>
              </a:solidFill>
            </a:endParaRPr>
          </a:p>
          <a:p>
            <a:pPr marL="457200" lvl="0" indent="0" rtl="0">
              <a:spcBef>
                <a:spcPts val="0"/>
              </a:spcBef>
              <a:spcAft>
                <a:spcPts val="0"/>
              </a:spcAft>
              <a:buNone/>
            </a:pPr>
            <a:endParaRPr dirty="0">
              <a:solidFill>
                <a:srgbClr val="222222"/>
              </a:solidFill>
            </a:endParaRPr>
          </a:p>
        </p:txBody>
      </p:sp>
      <p:pic>
        <p:nvPicPr>
          <p:cNvPr id="102" name="Shape 102"/>
          <p:cNvPicPr preferRelativeResize="0"/>
          <p:nvPr/>
        </p:nvPicPr>
        <p:blipFill>
          <a:blip r:embed="rId3">
            <a:alphaModFix/>
          </a:blip>
          <a:stretch>
            <a:fillRect/>
          </a:stretch>
        </p:blipFill>
        <p:spPr>
          <a:xfrm>
            <a:off x="6276425" y="2443575"/>
            <a:ext cx="2061674" cy="20616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9900" y="292850"/>
            <a:ext cx="9074099" cy="800999"/>
          </a:xfrm>
          <a:prstGeom prst="rect">
            <a:avLst/>
          </a:prstGeom>
        </p:spPr>
        <p:txBody>
          <a:bodyPr lIns="91425" tIns="91425" rIns="91425" bIns="91425" anchor="t" anchorCtr="0">
            <a:noAutofit/>
          </a:bodyPr>
          <a:lstStyle/>
          <a:p>
            <a:pPr lvl="0" algn="ctr">
              <a:spcBef>
                <a:spcPts val="0"/>
              </a:spcBef>
              <a:buNone/>
            </a:pPr>
            <a:r>
              <a:rPr lang="en"/>
              <a:t>Brent Bilodeau’s Transgender Identity Development Theory</a:t>
            </a:r>
          </a:p>
        </p:txBody>
      </p:sp>
      <p:sp>
        <p:nvSpPr>
          <p:cNvPr id="108" name="Shape 108"/>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AutoNum type="arabicPeriod"/>
            </a:pPr>
            <a:r>
              <a:rPr lang="en"/>
              <a:t>Exiting a traditionally gendered identity</a:t>
            </a:r>
          </a:p>
          <a:p>
            <a:pPr marL="457200" lvl="0" indent="-228600" rtl="0">
              <a:spcBef>
                <a:spcPts val="0"/>
              </a:spcBef>
              <a:buAutoNum type="arabicPeriod"/>
            </a:pPr>
            <a:r>
              <a:rPr lang="en"/>
              <a:t>Developing a personal transgender identity</a:t>
            </a:r>
          </a:p>
          <a:p>
            <a:pPr marL="457200" lvl="0" indent="-228600" rtl="0">
              <a:spcBef>
                <a:spcPts val="0"/>
              </a:spcBef>
              <a:buAutoNum type="arabicPeriod"/>
            </a:pPr>
            <a:r>
              <a:rPr lang="en"/>
              <a:t>Developing a transgender social identity</a:t>
            </a:r>
          </a:p>
          <a:p>
            <a:pPr marL="457200" lvl="0" indent="-228600" rtl="0">
              <a:spcBef>
                <a:spcPts val="0"/>
              </a:spcBef>
              <a:buAutoNum type="arabicPeriod"/>
            </a:pPr>
            <a:r>
              <a:rPr lang="en"/>
              <a:t>Becoming a transgender offspring</a:t>
            </a:r>
          </a:p>
          <a:p>
            <a:pPr marL="457200" lvl="0" indent="-228600" rtl="0">
              <a:spcBef>
                <a:spcPts val="0"/>
              </a:spcBef>
              <a:buAutoNum type="arabicPeriod"/>
            </a:pPr>
            <a:r>
              <a:rPr lang="en"/>
              <a:t>Developing a transgender intimacy status</a:t>
            </a:r>
          </a:p>
          <a:p>
            <a:pPr marL="457200" lvl="0" indent="-228600">
              <a:spcBef>
                <a:spcPts val="0"/>
              </a:spcBef>
              <a:buAutoNum type="arabicPeriod"/>
            </a:pPr>
            <a:r>
              <a:rPr lang="en"/>
              <a:t>Entering a transgender community</a:t>
            </a:r>
          </a:p>
        </p:txBody>
      </p:sp>
      <p:pic>
        <p:nvPicPr>
          <p:cNvPr id="109" name="Shape 109"/>
          <p:cNvPicPr preferRelativeResize="0"/>
          <p:nvPr/>
        </p:nvPicPr>
        <p:blipFill>
          <a:blip r:embed="rId3">
            <a:alphaModFix/>
          </a:blip>
          <a:stretch>
            <a:fillRect/>
          </a:stretch>
        </p:blipFill>
        <p:spPr>
          <a:xfrm>
            <a:off x="5544700" y="2269374"/>
            <a:ext cx="3514024" cy="26294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Erikson’s Stages of Development Theory</a:t>
            </a:r>
          </a:p>
        </p:txBody>
      </p:sp>
      <p:sp>
        <p:nvSpPr>
          <p:cNvPr id="115" name="Shape 115"/>
          <p:cNvSpPr txBox="1">
            <a:spLocks noGrp="1"/>
          </p:cNvSpPr>
          <p:nvPr>
            <p:ph type="body" idx="1"/>
          </p:nvPr>
        </p:nvSpPr>
        <p:spPr>
          <a:xfrm>
            <a:off x="283050" y="1228675"/>
            <a:ext cx="8520599" cy="3340199"/>
          </a:xfrm>
          <a:prstGeom prst="rect">
            <a:avLst/>
          </a:prstGeom>
        </p:spPr>
        <p:txBody>
          <a:bodyPr lIns="91425" tIns="91425" rIns="91425" bIns="91425" anchor="t" anchorCtr="0">
            <a:noAutofit/>
          </a:bodyPr>
          <a:lstStyle/>
          <a:p>
            <a:pPr lvl="0" rtl="0">
              <a:lnSpc>
                <a:spcPct val="100000"/>
              </a:lnSpc>
              <a:spcBef>
                <a:spcPts val="0"/>
              </a:spcBef>
              <a:buNone/>
            </a:pPr>
            <a:r>
              <a:rPr lang="en" dirty="0"/>
              <a:t>College students age 17-25 </a:t>
            </a:r>
          </a:p>
          <a:p>
            <a:pPr marL="457200" lvl="0" indent="-228600" rtl="0">
              <a:lnSpc>
                <a:spcPct val="100000"/>
              </a:lnSpc>
              <a:spcBef>
                <a:spcPts val="0"/>
              </a:spcBef>
              <a:spcAft>
                <a:spcPts val="0"/>
              </a:spcAft>
              <a:buClr>
                <a:srgbClr val="000000"/>
              </a:buClr>
            </a:pPr>
            <a:r>
              <a:rPr lang="en" dirty="0">
                <a:solidFill>
                  <a:srgbClr val="000000"/>
                </a:solidFill>
              </a:rPr>
              <a:t>Identity vs. Confusion</a:t>
            </a:r>
          </a:p>
          <a:p>
            <a:pPr marL="914400" lvl="1" indent="-342900" rtl="0">
              <a:lnSpc>
                <a:spcPct val="100000"/>
              </a:lnSpc>
              <a:spcBef>
                <a:spcPts val="0"/>
              </a:spcBef>
              <a:spcAft>
                <a:spcPts val="0"/>
              </a:spcAft>
              <a:buClr>
                <a:srgbClr val="000000"/>
              </a:buClr>
              <a:buSzPct val="100000"/>
            </a:pPr>
            <a:r>
              <a:rPr lang="en" sz="1800" dirty="0"/>
              <a:t>Sense of Self: unique, individual identity</a:t>
            </a:r>
          </a:p>
          <a:p>
            <a:pPr marL="914400" lvl="1" indent="-342900" rtl="0">
              <a:lnSpc>
                <a:spcPct val="100000"/>
              </a:lnSpc>
              <a:spcBef>
                <a:spcPts val="0"/>
              </a:spcBef>
              <a:spcAft>
                <a:spcPts val="0"/>
              </a:spcAft>
              <a:buSzPct val="100000"/>
            </a:pPr>
            <a:r>
              <a:rPr lang="en" sz="1800" dirty="0"/>
              <a:t>Belonging</a:t>
            </a:r>
          </a:p>
          <a:p>
            <a:pPr marL="914400" lvl="1" indent="-342900" rtl="0">
              <a:lnSpc>
                <a:spcPct val="100000"/>
              </a:lnSpc>
              <a:spcBef>
                <a:spcPts val="0"/>
              </a:spcBef>
              <a:spcAft>
                <a:spcPts val="0"/>
              </a:spcAft>
              <a:buSzPct val="100000"/>
            </a:pPr>
            <a:r>
              <a:rPr lang="en" sz="1800" dirty="0"/>
              <a:t>Who they are and how they want to be </a:t>
            </a:r>
            <a:r>
              <a:rPr lang="en" sz="1800" dirty="0" smtClean="0"/>
              <a:t>perceived</a:t>
            </a:r>
          </a:p>
          <a:p>
            <a:pPr marL="914400" lvl="1" indent="-342900" rtl="0">
              <a:lnSpc>
                <a:spcPct val="100000"/>
              </a:lnSpc>
              <a:spcBef>
                <a:spcPts val="0"/>
              </a:spcBef>
              <a:spcAft>
                <a:spcPts val="0"/>
              </a:spcAft>
              <a:buSzPct val="100000"/>
            </a:pPr>
            <a:endParaRPr lang="en" sz="900" dirty="0"/>
          </a:p>
          <a:p>
            <a:pPr marL="457200" lvl="0" indent="-342900" rtl="0">
              <a:lnSpc>
                <a:spcPct val="100000"/>
              </a:lnSpc>
              <a:spcBef>
                <a:spcPts val="0"/>
              </a:spcBef>
              <a:spcAft>
                <a:spcPts val="0"/>
              </a:spcAft>
              <a:buSzPct val="100000"/>
            </a:pPr>
            <a:r>
              <a:rPr lang="en" dirty="0"/>
              <a:t>If challenged, may revert to previous stages</a:t>
            </a:r>
          </a:p>
        </p:txBody>
      </p:sp>
      <p:pic>
        <p:nvPicPr>
          <p:cNvPr id="116" name="Shape 116"/>
          <p:cNvPicPr preferRelativeResize="0"/>
          <p:nvPr/>
        </p:nvPicPr>
        <p:blipFill>
          <a:blip r:embed="rId3">
            <a:alphaModFix/>
          </a:blip>
          <a:stretch>
            <a:fillRect/>
          </a:stretch>
        </p:blipFill>
        <p:spPr>
          <a:xfrm>
            <a:off x="1015100" y="3399475"/>
            <a:ext cx="6144950" cy="1638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4375</Words>
  <Application>Microsoft Office PowerPoint</Application>
  <PresentationFormat>On-screen Show (16:9)</PresentationFormat>
  <Paragraphs>307</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Cambria</vt:lpstr>
      <vt:lpstr>Source Code Pro</vt:lpstr>
      <vt:lpstr>Times New Roman</vt:lpstr>
      <vt:lpstr>Amatic SC</vt:lpstr>
      <vt:lpstr>beach-day</vt:lpstr>
      <vt:lpstr> Centrist College Professional Development Series:  Transgender Inclusion at Centrist College</vt:lpstr>
      <vt:lpstr>Intro Summary</vt:lpstr>
      <vt:lpstr>Diversity Issues Today</vt:lpstr>
      <vt:lpstr>What is Transgender?</vt:lpstr>
      <vt:lpstr>Transgender Challenges Outside of Colleges</vt:lpstr>
      <vt:lpstr>Transgender Students Today</vt:lpstr>
      <vt:lpstr>Transgender Students Today-Needs to Address </vt:lpstr>
      <vt:lpstr>Brent Bilodeau’s Transgender Identity Development Theory</vt:lpstr>
      <vt:lpstr>Erikson’s Stages of Development Theory</vt:lpstr>
      <vt:lpstr>Astin’s IEO Theory</vt:lpstr>
      <vt:lpstr>Centrist College’s Responsibility</vt:lpstr>
      <vt:lpstr>Ethical Standards pt. 1</vt:lpstr>
      <vt:lpstr>Ethical Standards pt. 2</vt:lpstr>
      <vt:lpstr>Ethical Standards pt. 3</vt:lpstr>
      <vt:lpstr>Admissions, Enrollment, and Academics</vt:lpstr>
      <vt:lpstr>Support within Residential Life</vt:lpstr>
      <vt:lpstr>Counseling, Health, and Wellness Support</vt:lpstr>
      <vt:lpstr>Trans Inclusion within Campus Life &amp; Sports</vt:lpstr>
      <vt:lpstr>How this Applies to You</vt:lpstr>
      <vt:lpstr>Long Term Goals for Centrist</vt:lpstr>
      <vt:lpstr>What now: Prescribed Action Plan</vt:lpstr>
      <vt:lpstr>Your Turn!</vt:lpstr>
      <vt:lpstr>THANK YOU!</vt:lpstr>
      <vt:lpstr>References pt. 1</vt:lpstr>
      <vt:lpstr>References pt.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Centrist College Professional Development Series:  Transgender Inclusion at Centrist College</dc:title>
  <dc:creator>Elizabeth Wood</dc:creator>
  <cp:lastModifiedBy>Liz</cp:lastModifiedBy>
  <cp:revision>17</cp:revision>
  <dcterms:modified xsi:type="dcterms:W3CDTF">2016-02-26T17:31:54Z</dcterms:modified>
</cp:coreProperties>
</file>