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embeddedFontLst>
    <p:embeddedFont>
      <p:font typeface="Cambria" panose="02040503050406030204" pitchFamily="18" charset="0"/>
      <p:regular r:id="rId25"/>
      <p:bold r:id="rId26"/>
      <p:italic r:id="rId27"/>
      <p:boldItalic r:id="rId28"/>
    </p:embeddedFont>
    <p:embeddedFont>
      <p:font typeface="Roboto" panose="020B0604020202020204"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037" autoAdjust="0"/>
  </p:normalViewPr>
  <p:slideViewPr>
    <p:cSldViewPr>
      <p:cViewPr>
        <p:scale>
          <a:sx n="121" d="100"/>
          <a:sy n="121" d="100"/>
        </p:scale>
        <p:origin x="-102" y="-72"/>
      </p:cViewPr>
      <p:guideLst>
        <p:guide orient="horz" pos="1620"/>
        <p:guide pos="2880"/>
      </p:guideLst>
    </p:cSldViewPr>
  </p:slideViewPr>
  <p:notesTextViewPr>
    <p:cViewPr>
      <p:scale>
        <a:sx n="1" d="1"/>
        <a:sy n="1" d="1"/>
      </p:scale>
      <p:origin x="0" y="21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99620860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dialogue: “Let’s start out with the positives. Centrist College is doing well in many areas. First and foremost, Centrist is acknowledging the importance of addressing transgender student concerns. We are not denying the existence of transgender students or pushing them aside. We are also led by supportive and engaged leadership like Dr. Fogg who want to be proactive rather than reactive about pressing issues in higher education. One specific move Centrist already made to support transgender students was the incorporation of gender neutral bathrooms on campus. This change happened two years ago and was very direct and deliberate. The school decided to ensure that all academic buildings have at least one gender neutral bathroom and that all residence halls have a least one gender neutral bathroom per floor.”</a:t>
            </a:r>
          </a:p>
          <a:p>
            <a:pPr lvl="0" rtl="0">
              <a:spcBef>
                <a:spcPts val="0"/>
              </a:spcBef>
              <a:buNone/>
            </a:pPr>
            <a:endParaRPr dirty="0"/>
          </a:p>
          <a:p>
            <a:pPr lvl="0">
              <a:spcBef>
                <a:spcPts val="0"/>
              </a:spcBef>
              <a:buNone/>
            </a:pPr>
            <a:r>
              <a:rPr lang="en" dirty="0"/>
              <a:t>Rationalization of content: Centrist College is a quality institution that has a lot of great things going on so it is important that we recognize these areas.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en" dirty="0">
                <a:solidFill>
                  <a:schemeClr val="dk1"/>
                </a:solidFill>
              </a:rPr>
              <a:t>Presenter dialogue: “On the academic side of things, Centrist offers a Gender and Sexuality class that meets the diversity requirement as part of our general education curriculum. This provides students who may be struggling with their sexuality or simply curious about learning more the opportunity to educate themselves in a productive way. There are also a number of other educational opportunities available like Bystander intervention training and Ally training. These trainings help members of the campus community learn how to promote a safe environment for all students.”</a:t>
            </a:r>
          </a:p>
          <a:p>
            <a:pPr lvl="0" rtl="0">
              <a:spcBef>
                <a:spcPts val="0"/>
              </a:spcBef>
              <a:buClr>
                <a:schemeClr val="dk1"/>
              </a:buClr>
              <a:buSzPct val="100000"/>
              <a:buFont typeface="Arial"/>
              <a:buNone/>
            </a:pPr>
            <a:endParaRPr dirty="0">
              <a:solidFill>
                <a:schemeClr val="dk1"/>
              </a:solidFill>
            </a:endParaRPr>
          </a:p>
          <a:p>
            <a:pPr lvl="0">
              <a:spcBef>
                <a:spcPts val="0"/>
              </a:spcBef>
              <a:buClr>
                <a:srgbClr val="000000"/>
              </a:buClr>
              <a:buSzPct val="100000"/>
              <a:buFont typeface="Arial"/>
              <a:buNone/>
            </a:pPr>
            <a:r>
              <a:rPr lang="en" dirty="0"/>
              <a:t>Rationalization of content: Same as previous slide. (Centrist College is a quality institution that has a lot of great things going on so it is important that we recognize these areas.)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dialogue: “Though there are a lot of positives, areas of concern do still exist at Centrist. One area of concern is that consistency regarding gender identification options does not exist across departments. For example, gender neutral bathrooms are available but students applying for admission to Centrist have no option other than male or female to mark on their application. We show inclusivity through our bathrooms but not on our admissions application. Also, no concrete effort has been made to hear the transgender student population voice on campus. We can speculate as to what transgender students want and need by looking at examples from other schools and examining scholarly literature, but we also need to make a concentrated effort to gather information from current transgender students at Centrist. A third area of concern is the lack of housing options for transgender students. We have a limited number of single rooms that transgender students can apply for but have no other options.”</a:t>
            </a:r>
          </a:p>
          <a:p>
            <a:pPr lvl="0" rtl="0">
              <a:spcBef>
                <a:spcPts val="0"/>
              </a:spcBef>
              <a:buNone/>
            </a:pPr>
            <a:endParaRPr dirty="0"/>
          </a:p>
          <a:p>
            <a:pPr lvl="0">
              <a:spcBef>
                <a:spcPts val="0"/>
              </a:spcBef>
              <a:buNone/>
            </a:pPr>
            <a:r>
              <a:rPr lang="en" dirty="0"/>
              <a:t>Rationalization of content: After going over the positives, it will be important to talk about the areas where Centrist College can improve to remind attendees that there is still plenty of room to grow. These areas of concern help provide the foundation for many of our action plan items in the coming section.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en" dirty="0">
                <a:solidFill>
                  <a:schemeClr val="dk1"/>
                </a:solidFill>
              </a:rPr>
              <a:t>Presenter dialogue: “Another concern is that there is not a LGBTQ position within the Diversity Office at Centrist. We do not have a point person that can serve as a resource for transgender students or plan programming about inclusivity issues related to sex and gender. The programs and trainings like Ally training that we do have are not required. Only 14% of students and 33% of faculty and staff participate in one or more of the optional trainings. Though they are still beneficial and important, the trainings are never experienced by the majority of the campus community.”  </a:t>
            </a:r>
          </a:p>
          <a:p>
            <a:pPr lvl="0" rtl="0">
              <a:spcBef>
                <a:spcPts val="0"/>
              </a:spcBef>
              <a:buClr>
                <a:schemeClr val="dk1"/>
              </a:buClr>
              <a:buSzPct val="100000"/>
              <a:buFont typeface="Arial"/>
              <a:buNone/>
            </a:pPr>
            <a:endParaRPr dirty="0">
              <a:solidFill>
                <a:schemeClr val="dk1"/>
              </a:solidFill>
            </a:endParaRPr>
          </a:p>
          <a:p>
            <a:pPr lvl="0" rtl="0">
              <a:spcBef>
                <a:spcPts val="0"/>
              </a:spcBef>
              <a:buClr>
                <a:schemeClr val="dk1"/>
              </a:buClr>
              <a:buSzPct val="100000"/>
              <a:buFont typeface="Arial"/>
              <a:buNone/>
            </a:pPr>
            <a:r>
              <a:rPr lang="en" dirty="0">
                <a:solidFill>
                  <a:schemeClr val="dk1"/>
                </a:solidFill>
              </a:rPr>
              <a:t>Rationalization of content: Same as previous slide. (</a:t>
            </a:r>
            <a:r>
              <a:rPr lang="en" dirty="0"/>
              <a:t>After going over the positives, it will be important to talk about the areas where Centrist College can improve to remind attendees that there is still plenty of room to grow. These areas of concern help provide the foundation for many of our action plan items in the coming section.) </a:t>
            </a:r>
          </a:p>
          <a:p>
            <a:pPr lvl="0">
              <a:spcBef>
                <a:spcPts val="0"/>
              </a:spcBef>
              <a:buClr>
                <a:schemeClr val="dk1"/>
              </a:buClr>
              <a:buSzPct val="100000"/>
              <a:buFont typeface="Arial"/>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dialogue: “As we move forward from today, we want to be sure that we’re putting the thoughts and energy from this in-service into action.  In that spirit, the task force has developed a list of potential steps that the Centrist community could and should take to make our campus a more welcoming and accommodating space from transpeople.  These interventions are all detailed on the following slides with information about how the process would need to unfold as well as the time frame associated with each development.  After we finish walking through our pre-developed interventions, we’ll have a group discussion about the logistics and merits of these changes and the development of any ideas this group has that we haven’t thought of.”</a:t>
            </a:r>
          </a:p>
          <a:p>
            <a:pPr lvl="0">
              <a:spcBef>
                <a:spcPts val="0"/>
              </a:spcBef>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dialogue: “The first category of intervention we’re going to look at is the policy side of this discussion, because while adjustments to policy feel like the most immovable obstacles, they are also some of the most concrete reforms we can make.  The goals of our campus policies are to set the standards of our institution and to establish the expectation that all who are a part of our community are protected.  There are three primary sections of the college’s policies to which we can make substantive positive change for those of the trans community at Centrist.  The first change, adding the classification of ‘gender identity’ to the nondiscrimination/equal opportunity policy, will make it clear that here at Centrist, we are committed to fairness and justice for our whole community.  The second policy adjustment, including ‘gender identity’ in our hate crimes policy, would communicate that violence against anyone in the Centrist community is not tolerated.  Finally, the addition of a ‘zero tolerance’ response to any and all hate crimes would communicate that any perpetrators of hateful violence are not welcome in our community</a:t>
            </a:r>
            <a:r>
              <a:rPr lang="en" dirty="0" smtClean="0"/>
              <a:t>.</a:t>
            </a:r>
            <a:endParaRPr lang="en" dirty="0"/>
          </a:p>
          <a:p>
            <a:pPr lvl="0" rtl="0">
              <a:spcBef>
                <a:spcPts val="0"/>
              </a:spcBef>
              <a:buNone/>
            </a:pPr>
            <a:endParaRPr dirty="0"/>
          </a:p>
          <a:p>
            <a:pPr lvl="0" rtl="0">
              <a:spcBef>
                <a:spcPts val="0"/>
              </a:spcBef>
              <a:buNone/>
            </a:pPr>
            <a:r>
              <a:rPr lang="en" dirty="0" smtClean="0"/>
              <a:t>The </a:t>
            </a:r>
            <a:r>
              <a:rPr lang="en" dirty="0"/>
              <a:t>implementation plan for these policy adjustments is fairly straightforward.  The task force has already begun to rework the language of the institutional policies described here, and those adjustments will be presented at the June meeting of the Board of Governors.  As the Board has the ultimate vote on content of campus policy, they will have the vote on whether these simple measures are welcome changes to Centrist College’s policies.”</a:t>
            </a:r>
          </a:p>
          <a:p>
            <a:pPr lvl="0" rtl="0">
              <a:spcBef>
                <a:spcPts val="0"/>
              </a:spcBef>
              <a:buNone/>
            </a:pPr>
            <a:endParaRPr dirty="0"/>
          </a:p>
          <a:p>
            <a:pPr lvl="0">
              <a:spcBef>
                <a:spcPts val="0"/>
              </a:spcBef>
              <a:buNone/>
            </a:pPr>
            <a:r>
              <a:rPr lang="en" dirty="0"/>
              <a:t>Rationalization: By making these policy adjustments, Centrist College can confidently declare that we are an institution which seeks to accept and welcome all people into our community.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dialogue: “The next area of intervention we can affect some positive change within is the administrative staffing for trans population support.  As mentioned earlier, the Diversity Center currently does not have a staff member whose primary focus is advocacy for and support of students who identify anywhere on the LGBTQ spectrums. By creating a staff role for the purpose, tentatively titled Coordinator of LGBTQ Communication and Outreach, we can continue to perpetuate the ideal of our institution that everyone has someone they can go to in times of need.  Additionally, as we’ll see later, the addition of this vital role will allow our community to engage in intentional consideration and discussion of the issues and topics central to the trans perspective.</a:t>
            </a:r>
          </a:p>
          <a:p>
            <a:pPr lvl="0" rtl="0">
              <a:spcBef>
                <a:spcPts val="0"/>
              </a:spcBef>
              <a:buNone/>
            </a:pPr>
            <a:endParaRPr dirty="0"/>
          </a:p>
          <a:p>
            <a:pPr lvl="0" rtl="0">
              <a:spcBef>
                <a:spcPts val="0"/>
              </a:spcBef>
              <a:buNone/>
            </a:pPr>
            <a:r>
              <a:rPr lang="en" dirty="0"/>
              <a:t>In order to establish this important position, we will again need to seek approval for the budgetary appropriations from the Board of Governors.  As this, in addition to the policy adjustments, is one of our more immediate interventions, we will be presenting the Board with a position description and budget proposal at the June Board meeting.  The Diversity Center staff and members of the task force are currently collaborating with President Fogg to develop that position description.”</a:t>
            </a:r>
          </a:p>
          <a:p>
            <a:pPr lvl="0" rtl="0">
              <a:spcBef>
                <a:spcPts val="0"/>
              </a:spcBef>
              <a:buNone/>
            </a:pPr>
            <a:endParaRPr dirty="0"/>
          </a:p>
          <a:p>
            <a:pPr lvl="0" rtl="0">
              <a:spcBef>
                <a:spcPts val="0"/>
              </a:spcBef>
              <a:buNone/>
            </a:pPr>
            <a:r>
              <a:rPr lang="en" dirty="0"/>
              <a:t>Rationalization: By creating a staff position to support and advocate for transpeople on campus, Centrist can provide a safe and accessible resource to the community., which aids in developing trust and security in a new environment.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Shape 1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dialogue: “The next area of intervention we focused on was accommodations for those members of our campus community who identify as trans.  As we mentioned earlier, Centrist has made positive strides in this area already, with the addition of gender-neutral restrooms in the residence halls and academic buildings.  The next step forward is to ensure that all aspects of the campus environment meet the needs of this population.  One area where we can build on the momentum of gender-neutral restrooms is to ensure that our athletic facilities provide the same level of accommodation.  The task force is proposing the development of gender-neutral locker rooms in both the athletic center and the wellness center.  We are in a development stage for this task, as it will be one of the more costly and time-consuming initiatives in our proposal.  We will present the concept as well as options for consulting firms to investigate the needs of the community to the Board of Governors at the June meeting.  It is our hope that we can see this initiative in place at Centrist within five years.</a:t>
            </a:r>
          </a:p>
          <a:p>
            <a:pPr lvl="0" rtl="0">
              <a:spcBef>
                <a:spcPts val="0"/>
              </a:spcBef>
              <a:buNone/>
            </a:pPr>
            <a:endParaRPr dirty="0"/>
          </a:p>
          <a:p>
            <a:pPr lvl="0" rtl="0">
              <a:spcBef>
                <a:spcPts val="0"/>
              </a:spcBef>
              <a:buNone/>
            </a:pPr>
            <a:r>
              <a:rPr lang="en" dirty="0" smtClean="0"/>
              <a:t>A </a:t>
            </a:r>
            <a:r>
              <a:rPr lang="en" dirty="0"/>
              <a:t>more immediate accommodation we can provide, especially to incoming new students, is an adjustment to how room selection and roommate pairing within the Campus Housing office functions.  Currently, new students are assigned a roommate based on the sex marker they indicate on their application.  We are updating the housing application to include an optional response for students to request housing accommodations based on their gender identity.  With this option, students may request to be housed but themselves, with another student with gender identity accommodations, or on a floor with a specific gender designation.  This change will allow all students the chance to live within the Centrist community in the way that creates the most comfortable living and learning environment, regardless of their gender identity.”</a:t>
            </a:r>
          </a:p>
          <a:p>
            <a:pPr lvl="0" rtl="0">
              <a:spcBef>
                <a:spcPts val="0"/>
              </a:spcBef>
              <a:buNone/>
            </a:pPr>
            <a:endParaRPr dirty="0"/>
          </a:p>
          <a:p>
            <a:pPr lvl="0" rtl="0">
              <a:spcBef>
                <a:spcPts val="0"/>
              </a:spcBef>
              <a:buNone/>
            </a:pPr>
            <a:r>
              <a:rPr lang="en" dirty="0"/>
              <a:t>Rationalization: By allowing transpeople the opportunity to have their needs recognized in non-invasive, non-judgmental ways, the institution can create an environment where people feel accepted, acknowledged, and heard.</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5" name="Shape 1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dialogue: “The last accommodation for the trans community we would like to add to our administration is a straightforward, confidential process by which students, faculty, and staff may make adjustments to their biographical information in the college’s records systems.  Currently, this is a much more convoluted process than it ought to be, and several members of our community have expressed frustration with the hoops which must be jumped through in order for the whole university to recognize them for the people they are.  The source of this convolution is the many different records systems utilized by different campus offices.  The task force has created a committee, including staff from Admissions, the Registrar’s office, and Health Services, which is tasked with adding ease to the records alteration process.  The committee has reported good progress on the streamlining process and is aiming to have a pilot process ready for trial with the beginning of the 2016-2017 academic year.”</a:t>
            </a:r>
          </a:p>
          <a:p>
            <a:pPr lvl="0" rtl="0">
              <a:spcBef>
                <a:spcPts val="0"/>
              </a:spcBef>
              <a:buNone/>
            </a:pPr>
            <a:endParaRPr dirty="0"/>
          </a:p>
          <a:p>
            <a:pPr lvl="0" rtl="0">
              <a:spcBef>
                <a:spcPts val="0"/>
              </a:spcBef>
              <a:buNone/>
            </a:pPr>
            <a:r>
              <a:rPr lang="en" dirty="0"/>
              <a:t>Rationalization: By allowing transpeople the opportunity to have their needs recognized in non-invasive, non-judgmental ways, the institution can create an environment where people feel accepted, acknowledged, and heard.</a:t>
            </a:r>
          </a:p>
          <a:p>
            <a:pPr lvl="0" rtl="0">
              <a:spcBef>
                <a:spcPts val="0"/>
              </a:spcBef>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1" name="Shape 1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dialogue: “Moving away from the administrative side of intervention, we’d like to now focus on ways the campus community can better support the identity and political issues of the trans community.  The first step toward empathic understanding on the part of the broad campus population is an accurate and thorough understanding of the complexities of gender identity.  We would like to initiate a series of community education training on this topic.  The Diversity Center staff is currently working with self-identified trans students to determine the presentation style that would be the best fit for our institution.  Some options they are considering are bringing in certified presenters on the topic or developing a series of skits which trans-identified students would facilitate with discussion to follow.  They are also considering whether attendance at a training session of this nature would be required or encouraged.  They are hoping to have a program to facilitate in the fall of 2016.”</a:t>
            </a:r>
          </a:p>
          <a:p>
            <a:pPr lvl="0" rtl="0">
              <a:spcBef>
                <a:spcPts val="0"/>
              </a:spcBef>
              <a:buNone/>
            </a:pPr>
            <a:endParaRPr dirty="0"/>
          </a:p>
          <a:p>
            <a:pPr lvl="0" rtl="0">
              <a:spcBef>
                <a:spcPts val="0"/>
              </a:spcBef>
              <a:buNone/>
            </a:pPr>
            <a:r>
              <a:rPr lang="en" dirty="0"/>
              <a:t>Rationalization: By ensuring that the Centrist community has access to understanding the intricacies of gender identity development, the institution can acknowledge the experience of its transgender members.</a:t>
            </a:r>
          </a:p>
          <a:p>
            <a:pPr lvl="0" rtl="0">
              <a:spcBef>
                <a:spcPts val="0"/>
              </a:spcBef>
              <a:buNone/>
            </a:pPr>
            <a:endParaRPr dirty="0"/>
          </a:p>
          <a:p>
            <a:pPr lvl="0" rtl="0">
              <a:spcBef>
                <a:spcPts val="0"/>
              </a:spcBef>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dialogue: “Good afternoon and thank you for coming to today’s professional development presentation! Today’s presentation will be the first in a series focusing on relevant issues in higher education. Today’s topic is centered on transgender students at Centrist College and in higher education as a whole. We will begin with an overview of the current state of transgender students in higher education and will identify key theories that relate to transgender students. Then we will focus in on the current state of Centrist College and will discuss the things the institution is doing well and the areas where it is lacking. Lastly, we will talk about some proposed action plan ideas and have a group discussion to get your input on those ideas and your suggestions for further improvements.” </a:t>
            </a:r>
          </a:p>
          <a:p>
            <a:pPr lvl="0" rtl="0">
              <a:spcBef>
                <a:spcPts val="0"/>
              </a:spcBef>
              <a:buNone/>
            </a:pPr>
            <a:endParaRPr dirty="0"/>
          </a:p>
          <a:p>
            <a:pPr lvl="0">
              <a:spcBef>
                <a:spcPts val="0"/>
              </a:spcBef>
              <a:buNone/>
            </a:pPr>
            <a:r>
              <a:rPr lang="en" dirty="0"/>
              <a:t>Rationalization for content: This slide provides a basic roadmap of our presentation which gives attendees an idea of what to expect in the following slides.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7" name="Shape 1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dialogue: “The final area of intervention where the task force felt some action could take place is in the realm of programming.  The natural step after educating the community about the intricacies of trans identities is to create a culture in which trans issues receive an equal representation on campus.  One of the most commonly recognized trans community moments is the Transgender Day of Remembrance, or TDOR.  TDOR is held on November 20th each year, and it is an opportunity for the memories of those in the trans community who have fallen victim to hateful violence to be honored.  We on the task force believe that creating a campus-sponsored programmatic series for TDOR would be an excellent way to recognize both the importance of all trans issues in our society and on our campus, but also to give due respect to the struggle that exists within a trans identity.</a:t>
            </a:r>
          </a:p>
          <a:p>
            <a:pPr lvl="0" rtl="0">
              <a:spcBef>
                <a:spcPts val="0"/>
              </a:spcBef>
              <a:buNone/>
            </a:pPr>
            <a:endParaRPr dirty="0"/>
          </a:p>
          <a:p>
            <a:pPr lvl="0" rtl="0">
              <a:spcBef>
                <a:spcPts val="0"/>
              </a:spcBef>
              <a:buNone/>
            </a:pPr>
            <a:r>
              <a:rPr lang="en" dirty="0"/>
              <a:t>“The implementation of the TDOR programming will be one of the primary functions of the LGBTQ Coordinator’s programmatic responsibilities.  The Diversity Center staff is already working with student members of the trans community as well as community resources focused on gender identity to determine the most fitting evolution of this event.  Funding for the event has been allocated from both the Diversity Center programming budget and President Fogg’s auxiliary budget.  As we hope to have the LGBTQ position filled by July, we plan to have the first TDOR event up and running for November of 2016.”</a:t>
            </a:r>
          </a:p>
          <a:p>
            <a:pPr lvl="0" rtl="0">
              <a:spcBef>
                <a:spcPts val="0"/>
              </a:spcBef>
              <a:buNone/>
            </a:pPr>
            <a:endParaRPr dirty="0"/>
          </a:p>
          <a:p>
            <a:pPr lvl="0" rtl="0">
              <a:spcBef>
                <a:spcPts val="0"/>
              </a:spcBef>
              <a:buNone/>
            </a:pPr>
            <a:r>
              <a:rPr lang="en" dirty="0"/>
              <a:t>Rationalization: It is not enough for a community to understand the complexities of a particular area of identity development; that community must then also recognize the societal issues that come along with particular identities.  TDOR is a perfect opportunity for an institution to wade into the myriad of political and societal topics relevant to the trans community.</a:t>
            </a:r>
          </a:p>
          <a:p>
            <a:pPr lvl="0" rtl="0">
              <a:spcBef>
                <a:spcPts val="0"/>
              </a:spcBef>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3" name="Shape 2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dialogue: “Now that you have seen and heard the intervention thoughts compiled by the task force, we want to hear from you senior staff members.  We’re  going to open up the floor to you all to provide both feedback on these proposed items and new ideas for implementation.”</a:t>
            </a:r>
          </a:p>
          <a:p>
            <a:pPr lvl="0" rtl="0">
              <a:spcBef>
                <a:spcPts val="0"/>
              </a:spcBef>
              <a:buNone/>
            </a:pPr>
            <a:endParaRPr dirty="0"/>
          </a:p>
          <a:p>
            <a:pPr lvl="0" rtl="0">
              <a:spcBef>
                <a:spcPts val="0"/>
              </a:spcBef>
              <a:buNone/>
            </a:pPr>
            <a:r>
              <a:rPr lang="en" dirty="0"/>
              <a:t>Rationalization: We know that, as senior staff members are our audience, we would be most successful in achieving our objectives if these professionals provided their input to this intervention process.  The perspectives of these professionals could illuminate obstacles or concerns which the task force was not able to foresee, so their insights could ease the processes of these interventions along.  Additionally, if these institutional changes are put into action without providing senior staff the chance to provide feedback, there is a smaller likelihood of universal buy-in to the interventions, and a united approach to changes like this is optimal.</a:t>
            </a:r>
          </a:p>
          <a:p>
            <a:pPr lvl="0" rtl="0">
              <a:spcBef>
                <a:spcPts val="0"/>
              </a:spcBef>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Shape 2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9" name="Shape 20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Presenter dialogue: “For the purpose of this discussion, these are the terms we will define. If you want to delve deeper into this topic, we have included the link to the National Center for Trans Equality where there is a glossary of terms and definitions in addition to resources applicable to all ages.” </a:t>
            </a:r>
          </a:p>
          <a:p>
            <a:pPr lvl="0" rtl="0">
              <a:spcBef>
                <a:spcPts val="0"/>
              </a:spcBef>
              <a:buNone/>
            </a:pPr>
            <a:endParaRPr/>
          </a:p>
          <a:p>
            <a:pPr lvl="0">
              <a:spcBef>
                <a:spcPts val="0"/>
              </a:spcBef>
              <a:buNone/>
            </a:pPr>
            <a:r>
              <a:rPr lang="en"/>
              <a:t>Rationalization for content: As presenters we want to set the scene and not assume that the faculty and staff know how transgender students identify or what they need in college settings. These next 5 slides will present literature and theoretical bases for the intervention methods we are proposing for our institution.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Presenter: “Before coming to a university, transgender students are first and foremost individuals in the community. There are factors that apply to the adolescents that enter our institutions. That is where these theories are grounded, adolescent psychology. </a:t>
            </a:r>
          </a:p>
          <a:p>
            <a:pPr lvl="0" rtl="0">
              <a:spcBef>
                <a:spcPts val="0"/>
              </a:spcBef>
              <a:buNone/>
            </a:pPr>
            <a:r>
              <a:rPr lang="en"/>
              <a:t>We chose to include these theories because society teaches us and reinforces ideas about gender behaviors that correspond with our anatomical parts. Any desire to behave or associate with another gender or on a gender spectrum is received negatively by the collective majority. This causes a level of internal dissonance that many cisgender folks are not able to comprehend. Transgender individuals are often isolated from family or friends because of their gender identity. They are aware of the risks associated with revealing their identity through outward appearance, so many of them choose to conceal their gender identity, and pass as cisgender. Even before they come through the doors of an institution of higher education, these are the thoughts and feelings consuming them.”</a:t>
            </a:r>
          </a:p>
          <a:p>
            <a:pPr lvl="0" rtl="0">
              <a:spcBef>
                <a:spcPts val="0"/>
              </a:spcBef>
              <a:buNone/>
            </a:pPr>
            <a:endParaRPr/>
          </a:p>
          <a:p>
            <a:pPr lvl="0">
              <a:spcBef>
                <a:spcPts val="0"/>
              </a:spcBef>
              <a:buNone/>
            </a:pPr>
            <a:r>
              <a:rPr lang="en"/>
              <a:t>Rationalization of use: Theories based in psychology and disciplines outside of higher education literature allows us to see a full picture of the experience trans individuals have regardless of their affiliation with higher education. Only after we understand their paths and characteristics can we fully comprehend what they will need under our watch as university employees.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“Colleges and universities can be places of positive identity development for transgender students, just as it is for all students. If we have the capabilities and potential to make our college a place hospitable and conducive to transgender individuals, we should be doing said things</a:t>
            </a:r>
            <a:r>
              <a:rPr lang="en" dirty="0" smtClean="0"/>
              <a:t>.</a:t>
            </a:r>
          </a:p>
          <a:p>
            <a:pPr lvl="0" rtl="0">
              <a:spcBef>
                <a:spcPts val="0"/>
              </a:spcBef>
              <a:buNone/>
            </a:pPr>
            <a:endParaRPr lang="en" dirty="0"/>
          </a:p>
          <a:p>
            <a:pPr lvl="0" rtl="0">
              <a:spcBef>
                <a:spcPts val="0"/>
              </a:spcBef>
              <a:buNone/>
            </a:pPr>
            <a:r>
              <a:rPr lang="en" dirty="0"/>
              <a:t>Bilodeau’s Transgender Identity consists of processes where individuals go through awareness, tolerance, comparison, pride, guilt, and other emotions associated with the process of figuring out one’s gender identification. College can be a place for trans students to find community and combat the genderism they feel in a cisgender culture on a daily basis. Unfortunately, not all institutions of higher education are aware of the ways in which they can serve these students. First, we must examine what colleges and universities are doing that impedes the success of transgender students.”</a:t>
            </a:r>
          </a:p>
          <a:p>
            <a:pPr lvl="0" rtl="0">
              <a:spcBef>
                <a:spcPts val="0"/>
              </a:spcBef>
              <a:buNone/>
            </a:pPr>
            <a:endParaRPr dirty="0"/>
          </a:p>
          <a:p>
            <a:pPr lvl="0">
              <a:spcBef>
                <a:spcPts val="0"/>
              </a:spcBef>
              <a:buNone/>
            </a:pPr>
            <a:r>
              <a:rPr lang="en" dirty="0"/>
              <a:t>Rationale: Presenting the need for changes at institutions of higher education as the population of trans students increases. The second point casts vision for the positive identity development that can occur for transgender students while they are in college.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“On the whole, transgender students experience higher rates of depression compared to cisgender students. This can be related back to the feelings of disconnect they feel as they identify with genders other than the norms. Without proper support from universities or organizations to help them transition successfully, depression and ideations of low self worth consume them. They also experience more discrimination and bullying. These behaviors can be implicit or explicit ranging from binary divides on applications to physical violence from peers. More subtle forms of discrimination can take place in classrooms and be perpetuated by faculty and staff without realization. We will discuss more of these in the next slide. Finally, transgender students have less access to health services that pertain to their unique physical and anatomical circumstances.”</a:t>
            </a:r>
          </a:p>
          <a:p>
            <a:pPr lvl="0" rtl="0">
              <a:spcBef>
                <a:spcPts val="0"/>
              </a:spcBef>
              <a:buNone/>
            </a:pPr>
            <a:endParaRPr dirty="0"/>
          </a:p>
          <a:p>
            <a:pPr lvl="0">
              <a:spcBef>
                <a:spcPts val="0"/>
              </a:spcBef>
              <a:buNone/>
            </a:pPr>
            <a:r>
              <a:rPr lang="en" dirty="0"/>
              <a:t>Rationalization: Higher-up employees of Centrist College need to understand the day-to-day realities of transgender students if they are going to buy into the professional development and intervention plans proposed in the second half of this presentation.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“Microaggressions occur across the institution in multiple settings. Often times they are included in policies and documents the institution has used for many years. One example of social microaggressions are applications that only offer students the options of “male” and “female” when selecting gender. Another example is when professors or staff ask students what their preferred pronouns are. By adding the word “preferred,” it is implied that one’s pronoun represents what one prefers to be called as opposed to the gender one realistically identify as. It essentially devalues identity. </a:t>
            </a:r>
            <a:endParaRPr lang="en" dirty="0" smtClean="0"/>
          </a:p>
          <a:p>
            <a:pPr lvl="0" rtl="0">
              <a:spcBef>
                <a:spcPts val="0"/>
              </a:spcBef>
              <a:buNone/>
            </a:pPr>
            <a:endParaRPr lang="en" dirty="0"/>
          </a:p>
          <a:p>
            <a:pPr lvl="0" rtl="0">
              <a:spcBef>
                <a:spcPts val="0"/>
              </a:spcBef>
              <a:buNone/>
            </a:pPr>
            <a:r>
              <a:rPr lang="en" dirty="0"/>
              <a:t>Environmental microaggressions include settings and places where the gender binary puts transgender students in predicaments. Bathrooms and locker rooms are prime examples where trans students might not feel comfortable entering either men or women restrooms. These are often locations where they experience verbal or physical abuse from cisgender individuals. Residence halls are also places of stress for transgender students. Roommates may not be supportive of transgender individuals, and there may not be an option for trans students to room with someone of the opposite anatomical sex, regardless of that individual’s gender identity. So as we see, there are a lot of day to day interactions and settings where transgender students are forced to think about their identity and how cisgender societal norms do not support them. In order to improve our university settings for our students, we need to understand what we are currently doing that hinders them.”</a:t>
            </a:r>
          </a:p>
          <a:p>
            <a:pPr lvl="0" rtl="0">
              <a:spcBef>
                <a:spcPts val="0"/>
              </a:spcBef>
              <a:buNone/>
            </a:pPr>
            <a:endParaRPr dirty="0"/>
          </a:p>
          <a:p>
            <a:pPr lvl="0">
              <a:spcBef>
                <a:spcPts val="0"/>
              </a:spcBef>
              <a:buNone/>
            </a:pPr>
            <a:r>
              <a:rPr lang="en" dirty="0"/>
              <a:t>Rationalization: To shed light on the behaviors we might not even recognize we do that are discriminatory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“Other institutions have implemented strategies that have proven helpful for transgender students. These are a just a few examples, some of which are small procedural and document changes such as gender identification options on admission and housing applications. Another is gender inclusive housing and restrooms where students are allowed to room with others regardless of gender identification or anatomical sex. Restrooms are essentially single person rooms that allow anyone, regardless or gender identification, to use that space. </a:t>
            </a:r>
            <a:endParaRPr lang="en" dirty="0" smtClean="0"/>
          </a:p>
          <a:p>
            <a:pPr lvl="0" rtl="0">
              <a:spcBef>
                <a:spcPts val="0"/>
              </a:spcBef>
              <a:buNone/>
            </a:pPr>
            <a:endParaRPr lang="en" dirty="0"/>
          </a:p>
          <a:p>
            <a:pPr lvl="0" rtl="0">
              <a:spcBef>
                <a:spcPts val="0"/>
              </a:spcBef>
              <a:buNone/>
            </a:pPr>
            <a:r>
              <a:rPr lang="en" dirty="0"/>
              <a:t>Other implementations include a faculty for the sole purpose of helping advocate and counsel on behalf of LGBT students. Some offices of Student Activities are incorporating programs for the transgender audience into orientation, or to all students to help spread the word on what transgender means versus the wrong words people may associate with the title. Finally, some schools have even provided the option for students to change their gender or sex on university documents without having to go through state or federal hoops. Positive changes are being made, and they are practical enough for us to consider implementing here at Centrist.”</a:t>
            </a:r>
          </a:p>
          <a:p>
            <a:pPr lvl="0" rtl="0">
              <a:spcBef>
                <a:spcPts val="0"/>
              </a:spcBef>
              <a:buNone/>
            </a:pPr>
            <a:endParaRPr dirty="0"/>
          </a:p>
          <a:p>
            <a:pPr lvl="0">
              <a:spcBef>
                <a:spcPts val="0"/>
              </a:spcBef>
              <a:buNone/>
            </a:pPr>
            <a:r>
              <a:rPr lang="en" dirty="0"/>
              <a:t>Rationalization: Examples of positive changes to paint a picture of healthy campus climates, or at least ones that advocate for their transgender students.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Presenter dialogue: “Now that we have a better grasp of current transgender issues in higher education, we can take a closer look at what Centrist College is doing to help transgender students on our campus. We will look at both where we are doing well and where we are lacking. By examining the positives and the negatives, we can garner a better idea of how we can move forward and create a better environment for all students.” </a:t>
            </a:r>
          </a:p>
          <a:p>
            <a:pPr lvl="0" rtl="0">
              <a:spcBef>
                <a:spcPts val="0"/>
              </a:spcBef>
              <a:buNone/>
            </a:pPr>
            <a:endParaRPr dirty="0"/>
          </a:p>
          <a:p>
            <a:pPr lvl="0">
              <a:spcBef>
                <a:spcPts val="0"/>
              </a:spcBef>
              <a:buNone/>
            </a:pPr>
            <a:r>
              <a:rPr lang="en" dirty="0"/>
              <a:t>Rationalization of content: This slide lets attendees know that we will be covering both positives and negatives at Centrist college and helps us transition smoothly into the second part of our presentation.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grpSp>
        <p:nvGrpSpPr>
          <p:cNvPr id="10" name="Shape 10"/>
          <p:cNvGrpSpPr/>
          <p:nvPr/>
        </p:nvGrpSpPr>
        <p:grpSpPr>
          <a:xfrm>
            <a:off x="6098378" y="4"/>
            <a:ext cx="3045625" cy="2030570"/>
            <a:chOff x="6098378" y="4"/>
            <a:chExt cx="3045625" cy="2030570"/>
          </a:xfrm>
        </p:grpSpPr>
        <p:sp>
          <p:nvSpPr>
            <p:cNvPr id="11" name="Shape 1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2" name="Shape 1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14" name="Shape 1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5" name="Shape 1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16" name="Shape 16"/>
          <p:cNvSpPr txBox="1">
            <a:spLocks noGrp="1"/>
          </p:cNvSpPr>
          <p:nvPr>
            <p:ph type="ctrTitle"/>
          </p:nvPr>
        </p:nvSpPr>
        <p:spPr>
          <a:xfrm>
            <a:off x="598100" y="1775222"/>
            <a:ext cx="8222100" cy="838799"/>
          </a:xfrm>
          <a:prstGeom prst="rect">
            <a:avLst/>
          </a:prstGeom>
        </p:spPr>
        <p:txBody>
          <a:bodyPr lIns="91425" tIns="91425" rIns="91425" bIns="91425" anchor="b" anchorCtr="0"/>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a:endParaRPr/>
          </a:p>
        </p:txBody>
      </p:sp>
      <p:sp>
        <p:nvSpPr>
          <p:cNvPr id="17" name="Shape 17"/>
          <p:cNvSpPr txBox="1">
            <a:spLocks noGrp="1"/>
          </p:cNvSpPr>
          <p:nvPr>
            <p:ph type="subTitle" idx="1"/>
          </p:nvPr>
        </p:nvSpPr>
        <p:spPr>
          <a:xfrm>
            <a:off x="598088" y="2715912"/>
            <a:ext cx="8222100" cy="432899"/>
          </a:xfrm>
          <a:prstGeom prst="rect">
            <a:avLst/>
          </a:prstGeom>
        </p:spPr>
        <p:txBody>
          <a:bodyPr lIns="91425" tIns="91425" rIns="91425" bIns="91425" anchor="t" anchorCtr="0"/>
          <a:lstStyle>
            <a:lvl1pPr lvl="0">
              <a:lnSpc>
                <a:spcPct val="100000"/>
              </a:lnSpc>
              <a:spcBef>
                <a:spcPts val="0"/>
              </a:spcBef>
              <a:spcAft>
                <a:spcPts val="0"/>
              </a:spcAft>
              <a:buClr>
                <a:schemeClr val="lt1"/>
              </a:buClr>
              <a:buSzPct val="100000"/>
              <a:buNone/>
              <a:defRPr sz="2100">
                <a:solidFill>
                  <a:schemeClr val="lt1"/>
                </a:solidFill>
              </a:defRPr>
            </a:lvl1pPr>
            <a:lvl2pPr lvl="1">
              <a:lnSpc>
                <a:spcPct val="100000"/>
              </a:lnSpc>
              <a:spcBef>
                <a:spcPts val="0"/>
              </a:spcBef>
              <a:spcAft>
                <a:spcPts val="0"/>
              </a:spcAft>
              <a:buClr>
                <a:schemeClr val="lt1"/>
              </a:buClr>
              <a:buSzPct val="100000"/>
              <a:buNone/>
              <a:defRPr sz="2100">
                <a:solidFill>
                  <a:schemeClr val="lt1"/>
                </a:solidFill>
              </a:defRPr>
            </a:lvl2pPr>
            <a:lvl3pPr lvl="2">
              <a:lnSpc>
                <a:spcPct val="100000"/>
              </a:lnSpc>
              <a:spcBef>
                <a:spcPts val="0"/>
              </a:spcBef>
              <a:spcAft>
                <a:spcPts val="0"/>
              </a:spcAft>
              <a:buClr>
                <a:schemeClr val="lt1"/>
              </a:buClr>
              <a:buSzPct val="100000"/>
              <a:buNone/>
              <a:defRPr sz="2100">
                <a:solidFill>
                  <a:schemeClr val="lt1"/>
                </a:solidFill>
              </a:defRPr>
            </a:lvl3pPr>
            <a:lvl4pPr lvl="3">
              <a:lnSpc>
                <a:spcPct val="100000"/>
              </a:lnSpc>
              <a:spcBef>
                <a:spcPts val="0"/>
              </a:spcBef>
              <a:spcAft>
                <a:spcPts val="0"/>
              </a:spcAft>
              <a:buClr>
                <a:schemeClr val="lt1"/>
              </a:buClr>
              <a:buSzPct val="100000"/>
              <a:buNone/>
              <a:defRPr sz="2100">
                <a:solidFill>
                  <a:schemeClr val="lt1"/>
                </a:solidFill>
              </a:defRPr>
            </a:lvl4pPr>
            <a:lvl5pPr lvl="4">
              <a:lnSpc>
                <a:spcPct val="100000"/>
              </a:lnSpc>
              <a:spcBef>
                <a:spcPts val="0"/>
              </a:spcBef>
              <a:spcAft>
                <a:spcPts val="0"/>
              </a:spcAft>
              <a:buClr>
                <a:schemeClr val="lt1"/>
              </a:buClr>
              <a:buSzPct val="100000"/>
              <a:buNone/>
              <a:defRPr sz="2100">
                <a:solidFill>
                  <a:schemeClr val="lt1"/>
                </a:solidFill>
              </a:defRPr>
            </a:lvl5pPr>
            <a:lvl6pPr lvl="5">
              <a:lnSpc>
                <a:spcPct val="100000"/>
              </a:lnSpc>
              <a:spcBef>
                <a:spcPts val="0"/>
              </a:spcBef>
              <a:spcAft>
                <a:spcPts val="0"/>
              </a:spcAft>
              <a:buClr>
                <a:schemeClr val="lt1"/>
              </a:buClr>
              <a:buSzPct val="100000"/>
              <a:buNone/>
              <a:defRPr sz="2100">
                <a:solidFill>
                  <a:schemeClr val="lt1"/>
                </a:solidFill>
              </a:defRPr>
            </a:lvl6pPr>
            <a:lvl7pPr lvl="6">
              <a:lnSpc>
                <a:spcPct val="100000"/>
              </a:lnSpc>
              <a:spcBef>
                <a:spcPts val="0"/>
              </a:spcBef>
              <a:spcAft>
                <a:spcPts val="0"/>
              </a:spcAft>
              <a:buClr>
                <a:schemeClr val="lt1"/>
              </a:buClr>
              <a:buSzPct val="100000"/>
              <a:buNone/>
              <a:defRPr sz="2100">
                <a:solidFill>
                  <a:schemeClr val="lt1"/>
                </a:solidFill>
              </a:defRPr>
            </a:lvl7pPr>
            <a:lvl8pPr lvl="7">
              <a:lnSpc>
                <a:spcPct val="100000"/>
              </a:lnSpc>
              <a:spcBef>
                <a:spcPts val="0"/>
              </a:spcBef>
              <a:spcAft>
                <a:spcPts val="0"/>
              </a:spcAft>
              <a:buClr>
                <a:schemeClr val="lt1"/>
              </a:buClr>
              <a:buSzPct val="100000"/>
              <a:buNone/>
              <a:defRPr sz="2100">
                <a:solidFill>
                  <a:schemeClr val="lt1"/>
                </a:solidFill>
              </a:defRPr>
            </a:lvl8pPr>
            <a:lvl9pPr lvl="8">
              <a:lnSpc>
                <a:spcPct val="100000"/>
              </a:lnSpc>
              <a:spcBef>
                <a:spcPts val="0"/>
              </a:spcBef>
              <a:spcAft>
                <a:spcPts val="0"/>
              </a:spcAft>
              <a:buClr>
                <a:schemeClr val="lt1"/>
              </a:buClr>
              <a:buSzPct val="100000"/>
              <a:buNone/>
              <a:defRPr sz="2100">
                <a:solidFill>
                  <a:schemeClr val="lt1"/>
                </a:solidFill>
              </a:defRPr>
            </a:lvl9pPr>
          </a:lstStyle>
          <a:p>
            <a:endParaRPr/>
          </a:p>
        </p:txBody>
      </p:sp>
      <p:sp>
        <p:nvSpPr>
          <p:cNvPr id="18" name="Shape 18"/>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bg>
      <p:bgPr>
        <a:solidFill>
          <a:schemeClr val="dk1"/>
        </a:solidFill>
        <a:effectLst/>
      </p:bgPr>
    </p:bg>
    <p:spTree>
      <p:nvGrpSpPr>
        <p:cNvPr id="1" name="Shape 69"/>
        <p:cNvGrpSpPr/>
        <p:nvPr/>
      </p:nvGrpSpPr>
      <p:grpSpPr>
        <a:xfrm>
          <a:off x="0" y="0"/>
          <a:ext cx="0" cy="0"/>
          <a:chOff x="0" y="0"/>
          <a:chExt cx="0" cy="0"/>
        </a:xfrm>
      </p:grpSpPr>
      <p:grpSp>
        <p:nvGrpSpPr>
          <p:cNvPr id="70" name="Shape 70"/>
          <p:cNvGrpSpPr/>
          <p:nvPr/>
        </p:nvGrpSpPr>
        <p:grpSpPr>
          <a:xfrm>
            <a:off x="6098378" y="4"/>
            <a:ext cx="3045625" cy="2030570"/>
            <a:chOff x="6098378" y="4"/>
            <a:chExt cx="3045625" cy="2030570"/>
          </a:xfrm>
        </p:grpSpPr>
        <p:sp>
          <p:nvSpPr>
            <p:cNvPr id="71" name="Shape 7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72" name="Shape 7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73" name="Shape 7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74" name="Shape 7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75" name="Shape 7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76" name="Shape 76"/>
          <p:cNvSpPr txBox="1">
            <a:spLocks noGrp="1"/>
          </p:cNvSpPr>
          <p:nvPr>
            <p:ph type="title"/>
          </p:nvPr>
        </p:nvSpPr>
        <p:spPr>
          <a:xfrm>
            <a:off x="311700" y="1256050"/>
            <a:ext cx="8520599" cy="2030700"/>
          </a:xfrm>
          <a:prstGeom prst="rect">
            <a:avLst/>
          </a:prstGeom>
        </p:spPr>
        <p:txBody>
          <a:bodyPr lIns="91425" tIns="91425" rIns="91425" bIns="91425" anchor="b" anchorCtr="0"/>
          <a:lstStyle>
            <a:lvl1pPr lvl="0" algn="ctr">
              <a:spcBef>
                <a:spcPts val="0"/>
              </a:spcBef>
              <a:buClr>
                <a:schemeClr val="lt1"/>
              </a:buClr>
              <a:buSzPct val="100000"/>
              <a:defRPr sz="12000">
                <a:solidFill>
                  <a:schemeClr val="lt1"/>
                </a:solidFill>
              </a:defRPr>
            </a:lvl1pPr>
            <a:lvl2pPr lvl="1" algn="ctr">
              <a:spcBef>
                <a:spcPts val="0"/>
              </a:spcBef>
              <a:buClr>
                <a:schemeClr val="lt1"/>
              </a:buClr>
              <a:buSzPct val="100000"/>
              <a:defRPr sz="12000">
                <a:solidFill>
                  <a:schemeClr val="lt1"/>
                </a:solidFill>
              </a:defRPr>
            </a:lvl2pPr>
            <a:lvl3pPr lvl="2" algn="ctr">
              <a:spcBef>
                <a:spcPts val="0"/>
              </a:spcBef>
              <a:buClr>
                <a:schemeClr val="lt1"/>
              </a:buClr>
              <a:buSzPct val="100000"/>
              <a:defRPr sz="12000">
                <a:solidFill>
                  <a:schemeClr val="lt1"/>
                </a:solidFill>
              </a:defRPr>
            </a:lvl3pPr>
            <a:lvl4pPr lvl="3" algn="ctr">
              <a:spcBef>
                <a:spcPts val="0"/>
              </a:spcBef>
              <a:buClr>
                <a:schemeClr val="lt1"/>
              </a:buClr>
              <a:buSzPct val="100000"/>
              <a:defRPr sz="12000">
                <a:solidFill>
                  <a:schemeClr val="lt1"/>
                </a:solidFill>
              </a:defRPr>
            </a:lvl4pPr>
            <a:lvl5pPr lvl="4" algn="ctr">
              <a:spcBef>
                <a:spcPts val="0"/>
              </a:spcBef>
              <a:buClr>
                <a:schemeClr val="lt1"/>
              </a:buClr>
              <a:buSzPct val="100000"/>
              <a:defRPr sz="12000">
                <a:solidFill>
                  <a:schemeClr val="lt1"/>
                </a:solidFill>
              </a:defRPr>
            </a:lvl5pPr>
            <a:lvl6pPr lvl="5" algn="ctr">
              <a:spcBef>
                <a:spcPts val="0"/>
              </a:spcBef>
              <a:buClr>
                <a:schemeClr val="lt1"/>
              </a:buClr>
              <a:buSzPct val="100000"/>
              <a:defRPr sz="12000">
                <a:solidFill>
                  <a:schemeClr val="lt1"/>
                </a:solidFill>
              </a:defRPr>
            </a:lvl6pPr>
            <a:lvl7pPr lvl="6" algn="ctr">
              <a:spcBef>
                <a:spcPts val="0"/>
              </a:spcBef>
              <a:buClr>
                <a:schemeClr val="lt1"/>
              </a:buClr>
              <a:buSzPct val="100000"/>
              <a:defRPr sz="12000">
                <a:solidFill>
                  <a:schemeClr val="lt1"/>
                </a:solidFill>
              </a:defRPr>
            </a:lvl7pPr>
            <a:lvl8pPr lvl="7" algn="ctr">
              <a:spcBef>
                <a:spcPts val="0"/>
              </a:spcBef>
              <a:buClr>
                <a:schemeClr val="lt1"/>
              </a:buClr>
              <a:buSzPct val="100000"/>
              <a:defRPr sz="12000">
                <a:solidFill>
                  <a:schemeClr val="lt1"/>
                </a:solidFill>
              </a:defRPr>
            </a:lvl8pPr>
            <a:lvl9pPr lvl="8" algn="ctr">
              <a:spcBef>
                <a:spcPts val="0"/>
              </a:spcBef>
              <a:buClr>
                <a:schemeClr val="lt1"/>
              </a:buClr>
              <a:buSzPct val="100000"/>
              <a:defRPr sz="12000">
                <a:solidFill>
                  <a:schemeClr val="lt1"/>
                </a:solidFill>
              </a:defRPr>
            </a:lvl9pPr>
          </a:lstStyle>
          <a:p>
            <a:endParaRPr/>
          </a:p>
        </p:txBody>
      </p:sp>
      <p:sp>
        <p:nvSpPr>
          <p:cNvPr id="77" name="Shape 77"/>
          <p:cNvSpPr txBox="1">
            <a:spLocks noGrp="1"/>
          </p:cNvSpPr>
          <p:nvPr>
            <p:ph type="body" idx="1"/>
          </p:nvPr>
        </p:nvSpPr>
        <p:spPr>
          <a:xfrm>
            <a:off x="311700" y="3369225"/>
            <a:ext cx="8520599" cy="1281900"/>
          </a:xfrm>
          <a:prstGeom prst="rect">
            <a:avLst/>
          </a:prstGeom>
        </p:spPr>
        <p:txBody>
          <a:bodyPr lIns="91425" tIns="91425" rIns="91425" bIns="91425" anchor="t" anchorCtr="0"/>
          <a:lstStyle>
            <a:lvl1pPr lvl="0" algn="ctr">
              <a:spcBef>
                <a:spcPts val="0"/>
              </a:spcBef>
              <a:buClr>
                <a:schemeClr val="lt1"/>
              </a:buClr>
              <a:defRPr>
                <a:solidFill>
                  <a:schemeClr val="lt1"/>
                </a:solidFill>
              </a:defRPr>
            </a:lvl1pPr>
            <a:lvl2pPr lvl="1" algn="ctr">
              <a:spcBef>
                <a:spcPts val="0"/>
              </a:spcBef>
              <a:buClr>
                <a:schemeClr val="lt1"/>
              </a:buClr>
              <a:defRPr>
                <a:solidFill>
                  <a:schemeClr val="lt1"/>
                </a:solidFill>
              </a:defRPr>
            </a:lvl2pPr>
            <a:lvl3pPr lvl="2" algn="ctr">
              <a:spcBef>
                <a:spcPts val="0"/>
              </a:spcBef>
              <a:buClr>
                <a:schemeClr val="lt1"/>
              </a:buClr>
              <a:defRPr>
                <a:solidFill>
                  <a:schemeClr val="lt1"/>
                </a:solidFill>
              </a:defRPr>
            </a:lvl3pPr>
            <a:lvl4pPr lvl="3" algn="ctr">
              <a:spcBef>
                <a:spcPts val="0"/>
              </a:spcBef>
              <a:buClr>
                <a:schemeClr val="lt1"/>
              </a:buClr>
              <a:defRPr>
                <a:solidFill>
                  <a:schemeClr val="lt1"/>
                </a:solidFill>
              </a:defRPr>
            </a:lvl4pPr>
            <a:lvl5pPr lvl="4" algn="ctr">
              <a:spcBef>
                <a:spcPts val="0"/>
              </a:spcBef>
              <a:buClr>
                <a:schemeClr val="lt1"/>
              </a:buClr>
              <a:defRPr>
                <a:solidFill>
                  <a:schemeClr val="lt1"/>
                </a:solidFill>
              </a:defRPr>
            </a:lvl5pPr>
            <a:lvl6pPr lvl="5" algn="ctr">
              <a:spcBef>
                <a:spcPts val="0"/>
              </a:spcBef>
              <a:buClr>
                <a:schemeClr val="lt1"/>
              </a:buClr>
              <a:defRPr>
                <a:solidFill>
                  <a:schemeClr val="lt1"/>
                </a:solidFill>
              </a:defRPr>
            </a:lvl6pPr>
            <a:lvl7pPr lvl="6" algn="ctr">
              <a:spcBef>
                <a:spcPts val="0"/>
              </a:spcBef>
              <a:buClr>
                <a:schemeClr val="lt1"/>
              </a:buClr>
              <a:defRPr>
                <a:solidFill>
                  <a:schemeClr val="lt1"/>
                </a:solidFill>
              </a:defRPr>
            </a:lvl7pPr>
            <a:lvl8pPr lvl="7" algn="ctr">
              <a:spcBef>
                <a:spcPts val="0"/>
              </a:spcBef>
              <a:buClr>
                <a:schemeClr val="lt1"/>
              </a:buClr>
              <a:defRPr>
                <a:solidFill>
                  <a:schemeClr val="lt1"/>
                </a:solidFill>
              </a:defRPr>
            </a:lvl8pPr>
            <a:lvl9pPr lvl="8" algn="ctr">
              <a:spcBef>
                <a:spcPts val="0"/>
              </a:spcBef>
              <a:buClr>
                <a:schemeClr val="lt1"/>
              </a:buClr>
              <a:defRPr>
                <a:solidFill>
                  <a:schemeClr val="lt1"/>
                </a:solidFill>
              </a:defRPr>
            </a:lvl9pPr>
          </a:lstStyle>
          <a:p>
            <a:endParaRPr/>
          </a:p>
        </p:txBody>
      </p:sp>
      <p:sp>
        <p:nvSpPr>
          <p:cNvPr id="78" name="Shape 78"/>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9"/>
        <p:cNvGrpSpPr/>
        <p:nvPr/>
      </p:nvGrpSpPr>
      <p:grpSpPr>
        <a:xfrm>
          <a:off x="0" y="0"/>
          <a:ext cx="0" cy="0"/>
          <a:chOff x="0" y="0"/>
          <a:chExt cx="0" cy="0"/>
        </a:xfrm>
      </p:grpSpPr>
      <p:sp>
        <p:nvSpPr>
          <p:cNvPr id="80" name="Shape 80"/>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9"/>
        <p:cNvGrpSpPr/>
        <p:nvPr/>
      </p:nvGrpSpPr>
      <p:grpSpPr>
        <a:xfrm>
          <a:off x="0" y="0"/>
          <a:ext cx="0" cy="0"/>
          <a:chOff x="0" y="0"/>
          <a:chExt cx="0" cy="0"/>
        </a:xfrm>
      </p:grpSpPr>
      <p:grpSp>
        <p:nvGrpSpPr>
          <p:cNvPr id="20" name="Shape 20"/>
          <p:cNvGrpSpPr/>
          <p:nvPr/>
        </p:nvGrpSpPr>
        <p:grpSpPr>
          <a:xfrm>
            <a:off x="6098378" y="4"/>
            <a:ext cx="3045625" cy="2030570"/>
            <a:chOff x="6098378" y="4"/>
            <a:chExt cx="3045625" cy="2030570"/>
          </a:xfrm>
        </p:grpSpPr>
        <p:sp>
          <p:nvSpPr>
            <p:cNvPr id="21" name="Shape 21"/>
            <p:cNvSpPr/>
            <p:nvPr/>
          </p:nvSpPr>
          <p:spPr>
            <a:xfrm>
              <a:off x="8128803" y="15"/>
              <a:ext cx="1015200" cy="10152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22" name="Shape 22"/>
            <p:cNvSpPr/>
            <p:nvPr/>
          </p:nvSpPr>
          <p:spPr>
            <a:xfrm flipH="1">
              <a:off x="7113463" y="4"/>
              <a:ext cx="1015200" cy="1015200"/>
            </a:xfrm>
            <a:prstGeom prst="rtTriangle">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23" name="Shape 23"/>
            <p:cNvSpPr/>
            <p:nvPr/>
          </p:nvSpPr>
          <p:spPr>
            <a:xfrm rot="10800000" flipH="1">
              <a:off x="7113588" y="106"/>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sp>
          <p:nvSpPr>
            <p:cNvPr id="24" name="Shape 24"/>
            <p:cNvSpPr/>
            <p:nvPr/>
          </p:nvSpPr>
          <p:spPr>
            <a:xfrm rot="10800000">
              <a:off x="6098378" y="96"/>
              <a:ext cx="1015200" cy="1015200"/>
            </a:xfrm>
            <a:prstGeom prst="rtTriangle">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25" name="Shape 25"/>
            <p:cNvSpPr/>
            <p:nvPr/>
          </p:nvSpPr>
          <p:spPr>
            <a:xfrm rot="10800000">
              <a:off x="8128789" y="1015375"/>
              <a:ext cx="1015200" cy="1015200"/>
            </a:xfrm>
            <a:prstGeom prst="rtTriangle">
              <a:avLst/>
            </a:prstGeom>
            <a:solidFill>
              <a:schemeClr val="accent6"/>
            </a:solidFill>
            <a:ln>
              <a:noFill/>
            </a:ln>
          </p:spPr>
          <p:txBody>
            <a:bodyPr lIns="91425" tIns="91425" rIns="91425" bIns="91425" anchor="ctr" anchorCtr="0">
              <a:noAutofit/>
            </a:bodyPr>
            <a:lstStyle/>
            <a:p>
              <a:pPr lvl="0">
                <a:spcBef>
                  <a:spcPts val="0"/>
                </a:spcBef>
                <a:buNone/>
              </a:pPr>
              <a:endParaRPr/>
            </a:p>
          </p:txBody>
        </p:sp>
      </p:grpSp>
      <p:sp>
        <p:nvSpPr>
          <p:cNvPr id="26" name="Shape 26"/>
          <p:cNvSpPr txBox="1">
            <a:spLocks noGrp="1"/>
          </p:cNvSpPr>
          <p:nvPr>
            <p:ph type="title"/>
          </p:nvPr>
        </p:nvSpPr>
        <p:spPr>
          <a:xfrm>
            <a:off x="598100" y="2152347"/>
            <a:ext cx="8222100" cy="838799"/>
          </a:xfrm>
          <a:prstGeom prst="rect">
            <a:avLst/>
          </a:prstGeom>
        </p:spPr>
        <p:txBody>
          <a:bodyPr lIns="91425" tIns="91425" rIns="91425" bIns="91425" anchor="ctr" anchorCtr="0"/>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a:endParaRPr/>
          </a:p>
        </p:txBody>
      </p:sp>
      <p:sp>
        <p:nvSpPr>
          <p:cNvPr id="27" name="Shape 27"/>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8"/>
        <p:cNvGrpSpPr/>
        <p:nvPr/>
      </p:nvGrpSpPr>
      <p:grpSpPr>
        <a:xfrm>
          <a:off x="0" y="0"/>
          <a:ext cx="0" cy="0"/>
          <a:chOff x="0" y="0"/>
          <a:chExt cx="0" cy="0"/>
        </a:xfrm>
      </p:grpSpPr>
      <p:grpSp>
        <p:nvGrpSpPr>
          <p:cNvPr id="29" name="Shape 29"/>
          <p:cNvGrpSpPr/>
          <p:nvPr/>
        </p:nvGrpSpPr>
        <p:grpSpPr>
          <a:xfrm>
            <a:off x="0" y="3903669"/>
            <a:ext cx="9144000" cy="1239924"/>
            <a:chOff x="0" y="3903669"/>
            <a:chExt cx="9144000" cy="1239924"/>
          </a:xfrm>
        </p:grpSpPr>
        <p:sp>
          <p:nvSpPr>
            <p:cNvPr id="30" name="Shape 30"/>
            <p:cNvSpPr/>
            <p:nvPr/>
          </p:nvSpPr>
          <p:spPr>
            <a:xfrm>
              <a:off x="8154895" y="3903669"/>
              <a:ext cx="989099" cy="987899"/>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31" name="Shape 31"/>
            <p:cNvSpPr/>
            <p:nvPr/>
          </p:nvSpPr>
          <p:spPr>
            <a:xfrm flipH="1">
              <a:off x="6181162" y="3903669"/>
              <a:ext cx="989099" cy="987899"/>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32" name="Shape 32"/>
            <p:cNvSpPr/>
            <p:nvPr/>
          </p:nvSpPr>
          <p:spPr>
            <a:xfrm>
              <a:off x="7170274" y="3903669"/>
              <a:ext cx="989099" cy="987899"/>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33" name="Shape 33"/>
            <p:cNvSpPr/>
            <p:nvPr/>
          </p:nvSpPr>
          <p:spPr>
            <a:xfrm rot="10800000">
              <a:off x="8154757" y="3903682"/>
              <a:ext cx="989099" cy="987899"/>
            </a:xfrm>
            <a:prstGeom prst="rtTriangle">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34" name="Shape 34"/>
            <p:cNvSpPr/>
            <p:nvPr/>
          </p:nvSpPr>
          <p:spPr>
            <a:xfrm>
              <a:off x="0" y="4891594"/>
              <a:ext cx="9144000" cy="251999"/>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grpSp>
      <p:sp>
        <p:nvSpPr>
          <p:cNvPr id="35" name="Shape 35"/>
          <p:cNvSpPr txBox="1">
            <a:spLocks noGrp="1"/>
          </p:cNvSpPr>
          <p:nvPr>
            <p:ph type="title"/>
          </p:nvPr>
        </p:nvSpPr>
        <p:spPr>
          <a:xfrm>
            <a:off x="311700" y="410000"/>
            <a:ext cx="8520599" cy="607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6" name="Shape 36"/>
          <p:cNvSpPr txBox="1">
            <a:spLocks noGrp="1"/>
          </p:cNvSpPr>
          <p:nvPr>
            <p:ph type="body" idx="1"/>
          </p:nvPr>
        </p:nvSpPr>
        <p:spPr>
          <a:xfrm>
            <a:off x="311700" y="1229875"/>
            <a:ext cx="8520599" cy="3339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7" name="Shape 37"/>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11700" y="410000"/>
            <a:ext cx="8520599" cy="607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body" idx="1"/>
          </p:nvPr>
        </p:nvSpPr>
        <p:spPr>
          <a:xfrm>
            <a:off x="311700" y="1229975"/>
            <a:ext cx="3999899" cy="3339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1" name="Shape 41"/>
          <p:cNvSpPr txBox="1">
            <a:spLocks noGrp="1"/>
          </p:cNvSpPr>
          <p:nvPr>
            <p:ph type="body" idx="2"/>
          </p:nvPr>
        </p:nvSpPr>
        <p:spPr>
          <a:xfrm>
            <a:off x="4832400" y="1229975"/>
            <a:ext cx="3999899" cy="3339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2" name="Shape 42"/>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311700" y="410000"/>
            <a:ext cx="8520599" cy="607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5" name="Shape 45"/>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11700" y="5556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8" name="Shape 48"/>
          <p:cNvSpPr txBox="1">
            <a:spLocks noGrp="1"/>
          </p:cNvSpPr>
          <p:nvPr>
            <p:ph type="body" idx="1"/>
          </p:nvPr>
        </p:nvSpPr>
        <p:spPr>
          <a:xfrm>
            <a:off x="311700" y="1465804"/>
            <a:ext cx="2807999" cy="3103199"/>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9" name="Shape 49"/>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4"/>
        </a:solidFill>
        <a:effectLst/>
      </p:bgPr>
    </p:bg>
    <p:spTree>
      <p:nvGrpSpPr>
        <p:cNvPr id="1" name="Shape 50"/>
        <p:cNvGrpSpPr/>
        <p:nvPr/>
      </p:nvGrpSpPr>
      <p:grpSpPr>
        <a:xfrm>
          <a:off x="0" y="0"/>
          <a:ext cx="0" cy="0"/>
          <a:chOff x="0" y="0"/>
          <a:chExt cx="0" cy="0"/>
        </a:xfrm>
      </p:grpSpPr>
      <p:grpSp>
        <p:nvGrpSpPr>
          <p:cNvPr id="51" name="Shape 51"/>
          <p:cNvGrpSpPr/>
          <p:nvPr/>
        </p:nvGrpSpPr>
        <p:grpSpPr>
          <a:xfrm>
            <a:off x="6098378" y="4"/>
            <a:ext cx="3045625" cy="2030570"/>
            <a:chOff x="6098378" y="4"/>
            <a:chExt cx="3045625" cy="2030570"/>
          </a:xfrm>
        </p:grpSpPr>
        <p:sp>
          <p:nvSpPr>
            <p:cNvPr id="52" name="Shape 52"/>
            <p:cNvSpPr/>
            <p:nvPr/>
          </p:nvSpPr>
          <p:spPr>
            <a:xfrm>
              <a:off x="8128803" y="15"/>
              <a:ext cx="1015200" cy="10152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53" name="Shape 53"/>
            <p:cNvSpPr/>
            <p:nvPr/>
          </p:nvSpPr>
          <p:spPr>
            <a:xfrm flipH="1">
              <a:off x="7113463" y="4"/>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54" name="Shape 54"/>
            <p:cNvSpPr/>
            <p:nvPr/>
          </p:nvSpPr>
          <p:spPr>
            <a:xfrm rot="10800000" flipH="1">
              <a:off x="7113588" y="106"/>
              <a:ext cx="1015200" cy="1015200"/>
            </a:xfrm>
            <a:prstGeom prst="rtTriangle">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55" name="Shape 55"/>
            <p:cNvSpPr/>
            <p:nvPr/>
          </p:nvSpPr>
          <p:spPr>
            <a:xfrm rot="10800000">
              <a:off x="6098378" y="96"/>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56" name="Shape 56"/>
            <p:cNvSpPr/>
            <p:nvPr/>
          </p:nvSpPr>
          <p:spPr>
            <a:xfrm rot="10800000">
              <a:off x="8128789" y="1015375"/>
              <a:ext cx="1015200" cy="10152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grpSp>
      <p:sp>
        <p:nvSpPr>
          <p:cNvPr id="57" name="Shape 57"/>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58" name="Shape 58"/>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59"/>
        <p:cNvGrpSpPr/>
        <p:nvPr/>
      </p:nvGrpSpPr>
      <p:grpSpPr>
        <a:xfrm>
          <a:off x="0" y="0"/>
          <a:ext cx="0" cy="0"/>
          <a:chOff x="0" y="0"/>
          <a:chExt cx="0" cy="0"/>
        </a:xfrm>
      </p:grpSpPr>
      <p:sp>
        <p:nvSpPr>
          <p:cNvPr id="60" name="Shape 60"/>
          <p:cNvSpPr/>
          <p:nvPr/>
        </p:nvSpPr>
        <p:spPr>
          <a:xfrm>
            <a:off x="4572000" y="-175"/>
            <a:ext cx="4572000" cy="5143499"/>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61" name="Shape 61"/>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62" name="Shape 62"/>
          <p:cNvSpPr txBox="1">
            <a:spLocks noGrp="1"/>
          </p:cNvSpPr>
          <p:nvPr>
            <p:ph type="title"/>
          </p:nvPr>
        </p:nvSpPr>
        <p:spPr>
          <a:xfrm>
            <a:off x="265500" y="1151100"/>
            <a:ext cx="4045199" cy="1564499"/>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63" name="Shape 63"/>
          <p:cNvSpPr txBox="1">
            <a:spLocks noGrp="1"/>
          </p:cNvSpPr>
          <p:nvPr>
            <p:ph type="subTitle" idx="1"/>
          </p:nvPr>
        </p:nvSpPr>
        <p:spPr>
          <a:xfrm>
            <a:off x="265500" y="2769001"/>
            <a:ext cx="4045199" cy="1269299"/>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64" name="Shape 64"/>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65" name="Shape 65"/>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66"/>
        <p:cNvGrpSpPr/>
        <p:nvPr/>
      </p:nvGrpSpPr>
      <p:grpSpPr>
        <a:xfrm>
          <a:off x="0" y="0"/>
          <a:ext cx="0" cy="0"/>
          <a:chOff x="0" y="0"/>
          <a:chExt cx="0" cy="0"/>
        </a:xfrm>
      </p:grpSpPr>
      <p:sp>
        <p:nvSpPr>
          <p:cNvPr id="67" name="Shape 67"/>
          <p:cNvSpPr txBox="1">
            <a:spLocks noGrp="1"/>
          </p:cNvSpPr>
          <p:nvPr>
            <p:ph type="body" idx="1"/>
          </p:nvPr>
        </p:nvSpPr>
        <p:spPr>
          <a:xfrm>
            <a:off x="319500" y="4230575"/>
            <a:ext cx="5998800" cy="598799"/>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68" name="Shape 68"/>
          <p:cNvSpPr txBox="1">
            <a:spLocks noGrp="1"/>
          </p:cNvSpPr>
          <p:nvPr>
            <p:ph type="sldNum" idx="12"/>
          </p:nvPr>
        </p:nvSpPr>
        <p:spPr>
          <a:xfrm>
            <a:off x="8460431" y="465119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10000"/>
            <a:ext cx="8520599" cy="607800"/>
          </a:xfrm>
          <a:prstGeom prst="rect">
            <a:avLst/>
          </a:prstGeom>
          <a:noFill/>
          <a:ln>
            <a:noFill/>
          </a:ln>
        </p:spPr>
        <p:txBody>
          <a:bodyPr lIns="91425" tIns="91425" rIns="91425" bIns="91425" anchor="t" anchorCtr="0"/>
          <a:lstStyle>
            <a:lvl1pPr lvl="0">
              <a:spcBef>
                <a:spcPts val="0"/>
              </a:spcBef>
              <a:buClr>
                <a:schemeClr val="dk1"/>
              </a:buClr>
              <a:buSzPct val="100000"/>
              <a:buFont typeface="Roboto"/>
              <a:buNone/>
              <a:defRPr sz="3000">
                <a:solidFill>
                  <a:schemeClr val="dk1"/>
                </a:solidFill>
                <a:latin typeface="Roboto"/>
                <a:ea typeface="Roboto"/>
                <a:cs typeface="Roboto"/>
                <a:sym typeface="Roboto"/>
              </a:defRPr>
            </a:lvl1pPr>
            <a:lvl2pPr lvl="1">
              <a:spcBef>
                <a:spcPts val="0"/>
              </a:spcBef>
              <a:buClr>
                <a:schemeClr val="dk1"/>
              </a:buClr>
              <a:buSzPct val="100000"/>
              <a:buFont typeface="Roboto"/>
              <a:buNone/>
              <a:defRPr sz="3000">
                <a:solidFill>
                  <a:schemeClr val="dk1"/>
                </a:solidFill>
                <a:latin typeface="Roboto"/>
                <a:ea typeface="Roboto"/>
                <a:cs typeface="Roboto"/>
                <a:sym typeface="Roboto"/>
              </a:defRPr>
            </a:lvl2pPr>
            <a:lvl3pPr lvl="2">
              <a:spcBef>
                <a:spcPts val="0"/>
              </a:spcBef>
              <a:buClr>
                <a:schemeClr val="dk1"/>
              </a:buClr>
              <a:buSzPct val="100000"/>
              <a:buFont typeface="Roboto"/>
              <a:buNone/>
              <a:defRPr sz="3000">
                <a:solidFill>
                  <a:schemeClr val="dk1"/>
                </a:solidFill>
                <a:latin typeface="Roboto"/>
                <a:ea typeface="Roboto"/>
                <a:cs typeface="Roboto"/>
                <a:sym typeface="Roboto"/>
              </a:defRPr>
            </a:lvl3pPr>
            <a:lvl4pPr lvl="3">
              <a:spcBef>
                <a:spcPts val="0"/>
              </a:spcBef>
              <a:buClr>
                <a:schemeClr val="dk1"/>
              </a:buClr>
              <a:buSzPct val="100000"/>
              <a:buFont typeface="Roboto"/>
              <a:buNone/>
              <a:defRPr sz="3000">
                <a:solidFill>
                  <a:schemeClr val="dk1"/>
                </a:solidFill>
                <a:latin typeface="Roboto"/>
                <a:ea typeface="Roboto"/>
                <a:cs typeface="Roboto"/>
                <a:sym typeface="Roboto"/>
              </a:defRPr>
            </a:lvl4pPr>
            <a:lvl5pPr lvl="4">
              <a:spcBef>
                <a:spcPts val="0"/>
              </a:spcBef>
              <a:buClr>
                <a:schemeClr val="dk1"/>
              </a:buClr>
              <a:buSzPct val="100000"/>
              <a:buFont typeface="Roboto"/>
              <a:buNone/>
              <a:defRPr sz="3000">
                <a:solidFill>
                  <a:schemeClr val="dk1"/>
                </a:solidFill>
                <a:latin typeface="Roboto"/>
                <a:ea typeface="Roboto"/>
                <a:cs typeface="Roboto"/>
                <a:sym typeface="Roboto"/>
              </a:defRPr>
            </a:lvl5pPr>
            <a:lvl6pPr lvl="5">
              <a:spcBef>
                <a:spcPts val="0"/>
              </a:spcBef>
              <a:buClr>
                <a:schemeClr val="dk1"/>
              </a:buClr>
              <a:buSzPct val="100000"/>
              <a:buFont typeface="Roboto"/>
              <a:buNone/>
              <a:defRPr sz="3000">
                <a:solidFill>
                  <a:schemeClr val="dk1"/>
                </a:solidFill>
                <a:latin typeface="Roboto"/>
                <a:ea typeface="Roboto"/>
                <a:cs typeface="Roboto"/>
                <a:sym typeface="Roboto"/>
              </a:defRPr>
            </a:lvl6pPr>
            <a:lvl7pPr lvl="6">
              <a:spcBef>
                <a:spcPts val="0"/>
              </a:spcBef>
              <a:buClr>
                <a:schemeClr val="dk1"/>
              </a:buClr>
              <a:buSzPct val="100000"/>
              <a:buFont typeface="Roboto"/>
              <a:buNone/>
              <a:defRPr sz="3000">
                <a:solidFill>
                  <a:schemeClr val="dk1"/>
                </a:solidFill>
                <a:latin typeface="Roboto"/>
                <a:ea typeface="Roboto"/>
                <a:cs typeface="Roboto"/>
                <a:sym typeface="Roboto"/>
              </a:defRPr>
            </a:lvl7pPr>
            <a:lvl8pPr lvl="7">
              <a:spcBef>
                <a:spcPts val="0"/>
              </a:spcBef>
              <a:buClr>
                <a:schemeClr val="dk1"/>
              </a:buClr>
              <a:buSzPct val="100000"/>
              <a:buFont typeface="Roboto"/>
              <a:buNone/>
              <a:defRPr sz="3000">
                <a:solidFill>
                  <a:schemeClr val="dk1"/>
                </a:solidFill>
                <a:latin typeface="Roboto"/>
                <a:ea typeface="Roboto"/>
                <a:cs typeface="Roboto"/>
                <a:sym typeface="Roboto"/>
              </a:defRPr>
            </a:lvl8pPr>
            <a:lvl9pPr lvl="8">
              <a:spcBef>
                <a:spcPts val="0"/>
              </a:spcBef>
              <a:buClr>
                <a:schemeClr val="dk1"/>
              </a:buClr>
              <a:buSzPct val="100000"/>
              <a:buFont typeface="Roboto"/>
              <a:buNone/>
              <a:defRPr sz="3000">
                <a:solidFill>
                  <a:schemeClr val="dk1"/>
                </a:solidFill>
                <a:latin typeface="Roboto"/>
                <a:ea typeface="Roboto"/>
                <a:cs typeface="Roboto"/>
                <a:sym typeface="Roboto"/>
              </a:defRPr>
            </a:lvl9pPr>
          </a:lstStyle>
          <a:p>
            <a:endParaRPr/>
          </a:p>
        </p:txBody>
      </p:sp>
      <p:sp>
        <p:nvSpPr>
          <p:cNvPr id="7" name="Shape 7"/>
          <p:cNvSpPr txBox="1">
            <a:spLocks noGrp="1"/>
          </p:cNvSpPr>
          <p:nvPr>
            <p:ph type="body" idx="1"/>
          </p:nvPr>
        </p:nvSpPr>
        <p:spPr>
          <a:xfrm>
            <a:off x="311700" y="1229875"/>
            <a:ext cx="8520599" cy="33390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Roboto"/>
              <a:defRPr sz="1800">
                <a:solidFill>
                  <a:schemeClr val="dk2"/>
                </a:solidFill>
                <a:latin typeface="Roboto"/>
                <a:ea typeface="Roboto"/>
                <a:cs typeface="Roboto"/>
                <a:sym typeface="Roboto"/>
              </a:defRPr>
            </a:lvl1pPr>
            <a:lvl2pPr lvl="1">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2pPr>
            <a:lvl3pPr lvl="2">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3pPr>
            <a:lvl4pPr lvl="3">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4pPr>
            <a:lvl5pPr lvl="4">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5pPr>
            <a:lvl6pPr lvl="5">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6pPr>
            <a:lvl7pPr lvl="6">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7pPr>
            <a:lvl8pPr lvl="7">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8pPr>
            <a:lvl9pPr lvl="8">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460431" y="4651190"/>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transequality.org/"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ctrTitle"/>
          </p:nvPr>
        </p:nvSpPr>
        <p:spPr>
          <a:xfrm>
            <a:off x="689550" y="904772"/>
            <a:ext cx="8222100" cy="1616400"/>
          </a:xfrm>
          <a:prstGeom prst="rect">
            <a:avLst/>
          </a:prstGeom>
        </p:spPr>
        <p:txBody>
          <a:bodyPr lIns="91425" tIns="91425" rIns="91425" bIns="91425" anchor="b" anchorCtr="0">
            <a:noAutofit/>
          </a:bodyPr>
          <a:lstStyle/>
          <a:p>
            <a:pPr lvl="0">
              <a:spcBef>
                <a:spcPts val="0"/>
              </a:spcBef>
              <a:buNone/>
            </a:pPr>
            <a:r>
              <a:rPr lang="en" sz="3600">
                <a:latin typeface="Cambria"/>
                <a:ea typeface="Cambria"/>
                <a:cs typeface="Cambria"/>
                <a:sym typeface="Cambria"/>
              </a:rPr>
              <a:t>Continuing towards progress: Transgender students at Centrist College</a:t>
            </a:r>
          </a:p>
        </p:txBody>
      </p:sp>
      <p:sp>
        <p:nvSpPr>
          <p:cNvPr id="86" name="Shape 86"/>
          <p:cNvSpPr txBox="1">
            <a:spLocks noGrp="1"/>
          </p:cNvSpPr>
          <p:nvPr>
            <p:ph type="subTitle" idx="1"/>
          </p:nvPr>
        </p:nvSpPr>
        <p:spPr>
          <a:xfrm>
            <a:off x="598100" y="2715939"/>
            <a:ext cx="8222100" cy="959999"/>
          </a:xfrm>
          <a:prstGeom prst="rect">
            <a:avLst/>
          </a:prstGeom>
        </p:spPr>
        <p:txBody>
          <a:bodyPr lIns="91425" tIns="91425" rIns="91425" bIns="91425" anchor="t" anchorCtr="0">
            <a:noAutofit/>
          </a:bodyPr>
          <a:lstStyle/>
          <a:p>
            <a:pPr lvl="0" rtl="0">
              <a:spcBef>
                <a:spcPts val="0"/>
              </a:spcBef>
              <a:buNone/>
            </a:pPr>
            <a:r>
              <a:rPr lang="en" i="1">
                <a:solidFill>
                  <a:schemeClr val="accent5"/>
                </a:solidFill>
              </a:rPr>
              <a:t>Teri Mueller (team leader), Kerri Jensen, &amp; Sara VanSteenbergen</a:t>
            </a:r>
          </a:p>
          <a:p>
            <a:pPr lvl="0">
              <a:spcBef>
                <a:spcPts val="0"/>
              </a:spcBef>
              <a:buNone/>
            </a:pPr>
            <a:r>
              <a:rPr lang="en">
                <a:solidFill>
                  <a:schemeClr val="accent6"/>
                </a:solidFill>
              </a:rPr>
              <a:t>University of Central Missouri</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None/>
            </a:pPr>
            <a:r>
              <a:rPr lang="en"/>
              <a:t>Positives: What Centrist is doing well</a:t>
            </a:r>
          </a:p>
        </p:txBody>
      </p:sp>
      <p:sp>
        <p:nvSpPr>
          <p:cNvPr id="140" name="Shape 140"/>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228600" rtl="0">
              <a:spcBef>
                <a:spcPts val="0"/>
              </a:spcBef>
              <a:spcAft>
                <a:spcPts val="0"/>
              </a:spcAft>
              <a:buClr>
                <a:srgbClr val="434343"/>
              </a:buClr>
            </a:pPr>
            <a:r>
              <a:rPr lang="en">
                <a:solidFill>
                  <a:srgbClr val="434343"/>
                </a:solidFill>
              </a:rPr>
              <a:t>Acknowledging the issue</a:t>
            </a:r>
          </a:p>
          <a:p>
            <a:pPr marL="914400" lvl="1" indent="-228600" rtl="0">
              <a:spcBef>
                <a:spcPts val="0"/>
              </a:spcBef>
              <a:spcAft>
                <a:spcPts val="0"/>
              </a:spcAft>
              <a:buClr>
                <a:srgbClr val="434343"/>
              </a:buClr>
            </a:pPr>
            <a:r>
              <a:rPr lang="en">
                <a:solidFill>
                  <a:srgbClr val="434343"/>
                </a:solidFill>
              </a:rPr>
              <a:t>Not ignoring transgender students or denying their existence</a:t>
            </a:r>
          </a:p>
          <a:p>
            <a:pPr marL="914400" lvl="1" indent="-228600" rtl="0">
              <a:spcBef>
                <a:spcPts val="0"/>
              </a:spcBef>
              <a:spcAft>
                <a:spcPts val="0"/>
              </a:spcAft>
              <a:buClr>
                <a:srgbClr val="434343"/>
              </a:buClr>
            </a:pPr>
            <a:r>
              <a:rPr lang="en">
                <a:solidFill>
                  <a:srgbClr val="434343"/>
                </a:solidFill>
              </a:rPr>
              <a:t>Led by supportive, inquisitive, and engaged leadership</a:t>
            </a:r>
            <a:br>
              <a:rPr lang="en">
                <a:solidFill>
                  <a:srgbClr val="434343"/>
                </a:solidFill>
              </a:rPr>
            </a:br>
            <a:endParaRPr lang="en">
              <a:solidFill>
                <a:srgbClr val="434343"/>
              </a:solidFill>
            </a:endParaRPr>
          </a:p>
          <a:p>
            <a:pPr marL="457200" lvl="0" indent="-228600" rtl="0">
              <a:spcBef>
                <a:spcPts val="0"/>
              </a:spcBef>
              <a:spcAft>
                <a:spcPts val="0"/>
              </a:spcAft>
              <a:buClr>
                <a:srgbClr val="434343"/>
              </a:buClr>
            </a:pPr>
            <a:r>
              <a:rPr lang="en">
                <a:solidFill>
                  <a:srgbClr val="434343"/>
                </a:solidFill>
              </a:rPr>
              <a:t>Incorporation of gender neutral bathrooms</a:t>
            </a:r>
          </a:p>
          <a:p>
            <a:pPr marL="914400" lvl="1" indent="-228600" rtl="0">
              <a:spcBef>
                <a:spcPts val="0"/>
              </a:spcBef>
              <a:spcAft>
                <a:spcPts val="0"/>
              </a:spcAft>
              <a:buClr>
                <a:srgbClr val="434343"/>
              </a:buClr>
            </a:pPr>
            <a:r>
              <a:rPr lang="en">
                <a:solidFill>
                  <a:srgbClr val="434343"/>
                </a:solidFill>
              </a:rPr>
              <a:t>Implemented 2 years ago</a:t>
            </a:r>
          </a:p>
          <a:p>
            <a:pPr marL="914400" lvl="1" indent="-228600" rtl="0">
              <a:spcBef>
                <a:spcPts val="0"/>
              </a:spcBef>
              <a:spcAft>
                <a:spcPts val="0"/>
              </a:spcAft>
              <a:buClr>
                <a:srgbClr val="434343"/>
              </a:buClr>
            </a:pPr>
            <a:r>
              <a:rPr lang="en">
                <a:solidFill>
                  <a:srgbClr val="434343"/>
                </a:solidFill>
              </a:rPr>
              <a:t>All academic buildings have at least one</a:t>
            </a:r>
          </a:p>
          <a:p>
            <a:pPr marL="914400" lvl="1" indent="-228600">
              <a:spcBef>
                <a:spcPts val="0"/>
              </a:spcBef>
              <a:spcAft>
                <a:spcPts val="0"/>
              </a:spcAft>
              <a:buClr>
                <a:srgbClr val="434343"/>
              </a:buClr>
            </a:pPr>
            <a:r>
              <a:rPr lang="en">
                <a:solidFill>
                  <a:srgbClr val="434343"/>
                </a:solidFill>
              </a:rPr>
              <a:t>All residence halls have at least one per floor</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rtl="0">
              <a:spcBef>
                <a:spcPts val="0"/>
              </a:spcBef>
              <a:buClr>
                <a:schemeClr val="dk1"/>
              </a:buClr>
              <a:buSzPct val="36666"/>
              <a:buFont typeface="Arial"/>
              <a:buNone/>
            </a:pPr>
            <a:r>
              <a:rPr lang="en"/>
              <a:t>Positives: What Centrist is doing well</a:t>
            </a:r>
          </a:p>
          <a:p>
            <a:pPr lvl="0">
              <a:spcBef>
                <a:spcPts val="0"/>
              </a:spcBef>
              <a:buNone/>
            </a:pPr>
            <a:endParaRPr/>
          </a:p>
        </p:txBody>
      </p:sp>
      <p:sp>
        <p:nvSpPr>
          <p:cNvPr id="146" name="Shape 146"/>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228600" rtl="0">
              <a:spcBef>
                <a:spcPts val="0"/>
              </a:spcBef>
            </a:pPr>
            <a:r>
              <a:rPr lang="en"/>
              <a:t>Gender &amp; Sexuality class offered</a:t>
            </a:r>
          </a:p>
          <a:p>
            <a:pPr marL="914400" lvl="1" indent="-228600" rtl="0">
              <a:spcBef>
                <a:spcPts val="0"/>
              </a:spcBef>
            </a:pPr>
            <a:r>
              <a:rPr lang="en"/>
              <a:t>Meets Diversity requirement for General Education curriculum</a:t>
            </a:r>
            <a:br>
              <a:rPr lang="en"/>
            </a:br>
            <a:r>
              <a:rPr lang="en"/>
              <a:t> </a:t>
            </a:r>
          </a:p>
          <a:p>
            <a:pPr marL="457200" lvl="0" indent="-228600" rtl="0">
              <a:spcBef>
                <a:spcPts val="0"/>
              </a:spcBef>
            </a:pPr>
            <a:r>
              <a:rPr lang="en"/>
              <a:t>Additional optional educational opportunities available </a:t>
            </a:r>
          </a:p>
          <a:p>
            <a:pPr marL="914400" lvl="1" indent="-228600" rtl="0">
              <a:spcBef>
                <a:spcPts val="0"/>
              </a:spcBef>
            </a:pPr>
            <a:r>
              <a:rPr lang="en"/>
              <a:t>Bystander intervention training</a:t>
            </a:r>
          </a:p>
          <a:p>
            <a:pPr marL="914400" lvl="1" indent="-228600">
              <a:spcBef>
                <a:spcPts val="0"/>
              </a:spcBef>
            </a:pPr>
            <a:r>
              <a:rPr lang="en"/>
              <a:t>Ally training</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rtl="0">
              <a:spcBef>
                <a:spcPts val="0"/>
              </a:spcBef>
              <a:buClr>
                <a:schemeClr val="dk1"/>
              </a:buClr>
              <a:buSzPct val="36666"/>
              <a:buFont typeface="Arial"/>
              <a:buNone/>
            </a:pPr>
            <a:r>
              <a:rPr lang="en"/>
              <a:t>Negatives: Areas of concern at Centrist </a:t>
            </a:r>
          </a:p>
          <a:p>
            <a:pPr lvl="0">
              <a:spcBef>
                <a:spcPts val="0"/>
              </a:spcBef>
              <a:buNone/>
            </a:pPr>
            <a:endParaRPr/>
          </a:p>
        </p:txBody>
      </p:sp>
      <p:sp>
        <p:nvSpPr>
          <p:cNvPr id="152" name="Shape 152"/>
          <p:cNvSpPr txBox="1">
            <a:spLocks noGrp="1"/>
          </p:cNvSpPr>
          <p:nvPr>
            <p:ph type="body" idx="1"/>
          </p:nvPr>
        </p:nvSpPr>
        <p:spPr>
          <a:xfrm>
            <a:off x="311700" y="1229875"/>
            <a:ext cx="8520599" cy="3339000"/>
          </a:xfrm>
          <a:prstGeom prst="rect">
            <a:avLst/>
          </a:prstGeom>
          <a:noFill/>
        </p:spPr>
        <p:txBody>
          <a:bodyPr lIns="91425" tIns="91425" rIns="91425" bIns="91425" anchor="t" anchorCtr="0">
            <a:noAutofit/>
          </a:bodyPr>
          <a:lstStyle/>
          <a:p>
            <a:pPr marL="457200" lvl="0" indent="-228600" rtl="0">
              <a:spcBef>
                <a:spcPts val="0"/>
              </a:spcBef>
              <a:buClr>
                <a:srgbClr val="434343"/>
              </a:buClr>
            </a:pPr>
            <a:r>
              <a:rPr lang="en">
                <a:solidFill>
                  <a:srgbClr val="434343"/>
                </a:solidFill>
              </a:rPr>
              <a:t>Consistency does not exist across departments</a:t>
            </a:r>
          </a:p>
          <a:p>
            <a:pPr marL="914400" lvl="1" indent="-228600" rtl="0">
              <a:spcBef>
                <a:spcPts val="0"/>
              </a:spcBef>
              <a:buClr>
                <a:srgbClr val="434343"/>
              </a:buClr>
            </a:pPr>
            <a:r>
              <a:rPr lang="en">
                <a:solidFill>
                  <a:srgbClr val="434343"/>
                </a:solidFill>
              </a:rPr>
              <a:t>Example: Gender neutral bathrooms exist but no option other than male or female exists on the application for admission</a:t>
            </a:r>
            <a:br>
              <a:rPr lang="en">
                <a:solidFill>
                  <a:srgbClr val="434343"/>
                </a:solidFill>
              </a:rPr>
            </a:br>
            <a:endParaRPr lang="en">
              <a:solidFill>
                <a:srgbClr val="434343"/>
              </a:solidFill>
            </a:endParaRPr>
          </a:p>
          <a:p>
            <a:pPr marL="457200" lvl="0" indent="-228600" rtl="0">
              <a:spcBef>
                <a:spcPts val="0"/>
              </a:spcBef>
              <a:spcAft>
                <a:spcPts val="0"/>
              </a:spcAft>
              <a:buClr>
                <a:srgbClr val="434343"/>
              </a:buClr>
            </a:pPr>
            <a:r>
              <a:rPr lang="en">
                <a:solidFill>
                  <a:srgbClr val="434343"/>
                </a:solidFill>
              </a:rPr>
              <a:t>No concrete effort has been made to hear the transgender student population voice</a:t>
            </a:r>
            <a:br>
              <a:rPr lang="en">
                <a:solidFill>
                  <a:srgbClr val="434343"/>
                </a:solidFill>
              </a:rPr>
            </a:br>
            <a:endParaRPr lang="en">
              <a:solidFill>
                <a:srgbClr val="434343"/>
              </a:solidFill>
            </a:endParaRPr>
          </a:p>
          <a:p>
            <a:pPr marL="457200" lvl="0" indent="-228600">
              <a:spcBef>
                <a:spcPts val="0"/>
              </a:spcBef>
              <a:spcAft>
                <a:spcPts val="0"/>
              </a:spcAft>
              <a:buClr>
                <a:srgbClr val="434343"/>
              </a:buClr>
            </a:pPr>
            <a:r>
              <a:rPr lang="en">
                <a:solidFill>
                  <a:srgbClr val="434343"/>
                </a:solidFill>
              </a:rPr>
              <a:t>Lack of housing options for transgender students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rtl="0">
              <a:spcBef>
                <a:spcPts val="0"/>
              </a:spcBef>
              <a:buClr>
                <a:schemeClr val="dk1"/>
              </a:buClr>
              <a:buSzPct val="36666"/>
              <a:buFont typeface="Arial"/>
              <a:buNone/>
            </a:pPr>
            <a:r>
              <a:rPr lang="en"/>
              <a:t>Negatives: Areas of concern at Centrist </a:t>
            </a:r>
          </a:p>
          <a:p>
            <a:pPr lvl="0">
              <a:spcBef>
                <a:spcPts val="0"/>
              </a:spcBef>
              <a:buNone/>
            </a:pPr>
            <a:endParaRPr/>
          </a:p>
        </p:txBody>
      </p:sp>
      <p:sp>
        <p:nvSpPr>
          <p:cNvPr id="158" name="Shape 158"/>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228600" rtl="0">
              <a:spcBef>
                <a:spcPts val="0"/>
              </a:spcBef>
            </a:pPr>
            <a:r>
              <a:rPr lang="en"/>
              <a:t>There is not a LGBTQ position in the Diversity office</a:t>
            </a:r>
            <a:br>
              <a:rPr lang="en"/>
            </a:br>
            <a:endParaRPr lang="en"/>
          </a:p>
          <a:p>
            <a:pPr marL="457200" lvl="0" indent="-228600" rtl="0">
              <a:spcBef>
                <a:spcPts val="0"/>
              </a:spcBef>
            </a:pPr>
            <a:r>
              <a:rPr lang="en"/>
              <a:t>Educational diversity programs/trainings are not required</a:t>
            </a:r>
          </a:p>
          <a:p>
            <a:pPr marL="914400" lvl="1" indent="-228600" rtl="0">
              <a:spcBef>
                <a:spcPts val="0"/>
              </a:spcBef>
            </a:pPr>
            <a:r>
              <a:rPr lang="en"/>
              <a:t>Only 14% of students participate in optional trainings</a:t>
            </a:r>
          </a:p>
          <a:p>
            <a:pPr marL="914400" lvl="1" indent="-228600">
              <a:spcBef>
                <a:spcPts val="0"/>
              </a:spcBef>
            </a:pPr>
            <a:r>
              <a:rPr lang="en"/>
              <a:t>Only 33% of faculty and staff participate in optional trainings</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None/>
            </a:pPr>
            <a:r>
              <a:rPr lang="en"/>
              <a:t>III. Action Plan Items</a:t>
            </a:r>
          </a:p>
        </p:txBody>
      </p:sp>
      <p:sp>
        <p:nvSpPr>
          <p:cNvPr id="164" name="Shape 164"/>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228600" rtl="0">
              <a:spcBef>
                <a:spcPts val="0"/>
              </a:spcBef>
            </a:pPr>
            <a:r>
              <a:rPr lang="en"/>
              <a:t>Explanation of Proposed Interventions</a:t>
            </a:r>
          </a:p>
          <a:p>
            <a:pPr marL="457200" lvl="0" indent="-228600">
              <a:spcBef>
                <a:spcPts val="0"/>
              </a:spcBef>
            </a:pPr>
            <a:r>
              <a:rPr lang="en"/>
              <a:t>Discussion</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None/>
            </a:pPr>
            <a:r>
              <a:rPr lang="en"/>
              <a:t>Action Plan: Policies</a:t>
            </a:r>
          </a:p>
        </p:txBody>
      </p:sp>
      <p:sp>
        <p:nvSpPr>
          <p:cNvPr id="170" name="Shape 170"/>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marR="0" lvl="0" indent="-342900" algn="l" rtl="0">
              <a:lnSpc>
                <a:spcPct val="115000"/>
              </a:lnSpc>
              <a:spcBef>
                <a:spcPts val="0"/>
              </a:spcBef>
              <a:spcAft>
                <a:spcPts val="0"/>
              </a:spcAft>
              <a:buClr>
                <a:srgbClr val="000000"/>
              </a:buClr>
              <a:buSzPct val="100000"/>
              <a:buFont typeface="Arial"/>
            </a:pPr>
            <a:r>
              <a:rPr lang="en">
                <a:solidFill>
                  <a:srgbClr val="000000"/>
                </a:solidFill>
                <a:latin typeface="Arial"/>
                <a:ea typeface="Arial"/>
                <a:cs typeface="Arial"/>
                <a:sym typeface="Arial"/>
              </a:rPr>
              <a:t>Inclusion of “gender identity” in nondiscrimination/equal opportunity  policy </a:t>
            </a:r>
          </a:p>
          <a:p>
            <a:pPr marL="457200" lvl="0" indent="-342900" rtl="0">
              <a:spcBef>
                <a:spcPts val="0"/>
              </a:spcBef>
              <a:spcAft>
                <a:spcPts val="0"/>
              </a:spcAft>
              <a:buClr>
                <a:srgbClr val="000000"/>
              </a:buClr>
              <a:buSzPct val="100000"/>
              <a:buFont typeface="Arial"/>
            </a:pPr>
            <a:r>
              <a:rPr lang="en">
                <a:solidFill>
                  <a:srgbClr val="000000"/>
                </a:solidFill>
                <a:latin typeface="Arial"/>
                <a:ea typeface="Arial"/>
                <a:cs typeface="Arial"/>
                <a:sym typeface="Arial"/>
              </a:rPr>
              <a:t>Inclusion of “gender identity” in hate crimes policy</a:t>
            </a:r>
          </a:p>
          <a:p>
            <a:pPr marL="457200" lvl="0" indent="-342900" rtl="0">
              <a:spcBef>
                <a:spcPts val="0"/>
              </a:spcBef>
              <a:spcAft>
                <a:spcPts val="0"/>
              </a:spcAft>
              <a:buClr>
                <a:srgbClr val="000000"/>
              </a:buClr>
              <a:buSzPct val="100000"/>
              <a:buFont typeface="Arial"/>
            </a:pPr>
            <a:r>
              <a:rPr lang="en">
                <a:solidFill>
                  <a:srgbClr val="000000"/>
                </a:solidFill>
                <a:latin typeface="Arial"/>
                <a:ea typeface="Arial"/>
                <a:cs typeface="Arial"/>
                <a:sym typeface="Arial"/>
              </a:rPr>
              <a:t>Addition of “zero tolerance” response for all hate crimes</a:t>
            </a:r>
          </a:p>
          <a:p>
            <a:pPr marL="914400" marR="0" lvl="1" indent="-342900" algn="l" rtl="0">
              <a:lnSpc>
                <a:spcPct val="115000"/>
              </a:lnSpc>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IMPLEMENTATION FACTORS</a:t>
            </a:r>
          </a:p>
          <a:p>
            <a:pPr marL="1371600" lvl="2"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Approval of policies from Board of Governors</a:t>
            </a:r>
          </a:p>
          <a:p>
            <a:pPr marL="914400" lvl="1"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TIME FRAME</a:t>
            </a:r>
          </a:p>
          <a:p>
            <a:pPr marL="1371600" lvl="2"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Task force currently working on adjusted language</a:t>
            </a:r>
          </a:p>
          <a:p>
            <a:pPr marL="1371600" lvl="2"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Seek approval from Board of Governors at June Board meeting</a:t>
            </a:r>
          </a:p>
          <a:p>
            <a:pPr lvl="0">
              <a:spcBef>
                <a:spcPts val="0"/>
              </a:spcBef>
              <a:buNone/>
            </a:pPr>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rtl="0">
              <a:spcBef>
                <a:spcPts val="0"/>
              </a:spcBef>
              <a:buNone/>
            </a:pPr>
            <a:r>
              <a:rPr lang="en"/>
              <a:t>Action Plan: Staffing</a:t>
            </a:r>
          </a:p>
        </p:txBody>
      </p:sp>
      <p:sp>
        <p:nvSpPr>
          <p:cNvPr id="176" name="Shape 176"/>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Addition of “Coordinator of LGBTQ Communication and Outreach” to Diversity Center Staff</a:t>
            </a:r>
          </a:p>
          <a:p>
            <a:pPr marL="914400" lvl="1"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IMPLEMENTATION FACTORS</a:t>
            </a:r>
          </a:p>
          <a:p>
            <a:pPr marL="1371600" lvl="2"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Approval of appointment and salary allocation from Board of Governors</a:t>
            </a:r>
          </a:p>
          <a:p>
            <a:pPr marL="1371600" lvl="2"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Development of position description</a:t>
            </a:r>
          </a:p>
          <a:p>
            <a:pPr marL="1371600" lvl="2"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Development of hiring committee</a:t>
            </a:r>
          </a:p>
          <a:p>
            <a:pPr marL="914400" lvl="1"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TIME FRAME</a:t>
            </a:r>
          </a:p>
          <a:p>
            <a:pPr marL="1371600" lvl="2"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Diversity Center staff currently developing position description</a:t>
            </a:r>
          </a:p>
          <a:p>
            <a:pPr marL="1371600" lvl="2"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Seek approval from Board of Governors at June Board meeting</a:t>
            </a:r>
          </a:p>
          <a:p>
            <a:pPr lvl="0" rtl="0">
              <a:spcBef>
                <a:spcPts val="0"/>
              </a:spcBef>
              <a:buNone/>
            </a:pPr>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rtl="0">
              <a:spcBef>
                <a:spcPts val="0"/>
              </a:spcBef>
              <a:buNone/>
            </a:pPr>
            <a:r>
              <a:rPr lang="en"/>
              <a:t>Action Plan: Accommodations</a:t>
            </a:r>
          </a:p>
        </p:txBody>
      </p:sp>
      <p:sp>
        <p:nvSpPr>
          <p:cNvPr id="182" name="Shape 182"/>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317500" rtl="0">
              <a:spcBef>
                <a:spcPts val="0"/>
              </a:spcBef>
              <a:spcAft>
                <a:spcPts val="0"/>
              </a:spcAft>
              <a:buClr>
                <a:srgbClr val="000000"/>
              </a:buClr>
              <a:buSzPct val="100000"/>
              <a:buFont typeface="Arial"/>
            </a:pPr>
            <a:r>
              <a:rPr lang="en" sz="1400">
                <a:solidFill>
                  <a:srgbClr val="000000"/>
                </a:solidFill>
                <a:latin typeface="Arial"/>
                <a:ea typeface="Arial"/>
                <a:cs typeface="Arial"/>
                <a:sym typeface="Arial"/>
              </a:rPr>
              <a:t>Establishment of gender-inclusive locker rooms in athletic center &amp; wellness center</a:t>
            </a:r>
          </a:p>
          <a:p>
            <a:pPr marL="914400" lvl="1" indent="-317500" rtl="0">
              <a:spcBef>
                <a:spcPts val="0"/>
              </a:spcBef>
              <a:spcAft>
                <a:spcPts val="0"/>
              </a:spcAft>
              <a:buClr>
                <a:srgbClr val="000000"/>
              </a:buClr>
              <a:buSzPct val="100000"/>
              <a:buFont typeface="Arial"/>
            </a:pPr>
            <a:r>
              <a:rPr lang="en">
                <a:solidFill>
                  <a:srgbClr val="000000"/>
                </a:solidFill>
                <a:latin typeface="Arial"/>
                <a:ea typeface="Arial"/>
                <a:cs typeface="Arial"/>
                <a:sym typeface="Arial"/>
              </a:rPr>
              <a:t>IMPLEMENTATION FACTORS </a:t>
            </a:r>
          </a:p>
          <a:p>
            <a:pPr marL="1371600" lvl="2" indent="-317500" rtl="0">
              <a:spcBef>
                <a:spcPts val="0"/>
              </a:spcBef>
              <a:spcAft>
                <a:spcPts val="0"/>
              </a:spcAft>
              <a:buClr>
                <a:srgbClr val="000000"/>
              </a:buClr>
              <a:buSzPct val="100000"/>
              <a:buFont typeface="Arial"/>
            </a:pPr>
            <a:r>
              <a:rPr lang="en">
                <a:solidFill>
                  <a:srgbClr val="000000"/>
                </a:solidFill>
                <a:latin typeface="Arial"/>
                <a:ea typeface="Arial"/>
                <a:cs typeface="Arial"/>
                <a:sym typeface="Arial"/>
              </a:rPr>
              <a:t>Space allocation</a:t>
            </a:r>
          </a:p>
          <a:p>
            <a:pPr marL="1371600" lvl="2" indent="-317500" rtl="0">
              <a:spcBef>
                <a:spcPts val="0"/>
              </a:spcBef>
              <a:spcAft>
                <a:spcPts val="0"/>
              </a:spcAft>
              <a:buClr>
                <a:srgbClr val="000000"/>
              </a:buClr>
              <a:buSzPct val="100000"/>
              <a:buFont typeface="Arial"/>
            </a:pPr>
            <a:r>
              <a:rPr lang="en">
                <a:solidFill>
                  <a:srgbClr val="000000"/>
                </a:solidFill>
                <a:latin typeface="Arial"/>
                <a:ea typeface="Arial"/>
                <a:cs typeface="Arial"/>
                <a:sym typeface="Arial"/>
              </a:rPr>
              <a:t>Construction/renovation plans and budget approval by Board of Governors and Athletic department</a:t>
            </a:r>
          </a:p>
          <a:p>
            <a:pPr marL="914400" lvl="1" indent="-317500" rtl="0">
              <a:spcBef>
                <a:spcPts val="0"/>
              </a:spcBef>
              <a:spcAft>
                <a:spcPts val="0"/>
              </a:spcAft>
              <a:buClr>
                <a:srgbClr val="000000"/>
              </a:buClr>
              <a:buSzPct val="100000"/>
              <a:buFont typeface="Arial"/>
            </a:pPr>
            <a:r>
              <a:rPr lang="en">
                <a:solidFill>
                  <a:srgbClr val="000000"/>
                </a:solidFill>
                <a:latin typeface="Arial"/>
                <a:ea typeface="Arial"/>
                <a:cs typeface="Arial"/>
                <a:sym typeface="Arial"/>
              </a:rPr>
              <a:t>TIME FRAME</a:t>
            </a:r>
          </a:p>
          <a:p>
            <a:pPr marL="1371600" lvl="2" indent="-317500" rtl="0">
              <a:spcBef>
                <a:spcPts val="0"/>
              </a:spcBef>
              <a:spcAft>
                <a:spcPts val="0"/>
              </a:spcAft>
              <a:buClr>
                <a:srgbClr val="000000"/>
              </a:buClr>
              <a:buSzPct val="100000"/>
              <a:buFont typeface="Arial"/>
            </a:pPr>
            <a:r>
              <a:rPr lang="en">
                <a:solidFill>
                  <a:srgbClr val="000000"/>
                </a:solidFill>
                <a:latin typeface="Arial"/>
                <a:ea typeface="Arial"/>
                <a:cs typeface="Arial"/>
                <a:sym typeface="Arial"/>
              </a:rPr>
              <a:t>Five-year goal</a:t>
            </a:r>
          </a:p>
          <a:p>
            <a:pPr marL="1371600" lvl="2" indent="-317500" rtl="0">
              <a:spcBef>
                <a:spcPts val="0"/>
              </a:spcBef>
              <a:spcAft>
                <a:spcPts val="0"/>
              </a:spcAft>
              <a:buClr>
                <a:srgbClr val="000000"/>
              </a:buClr>
              <a:buSzPct val="100000"/>
              <a:buFont typeface="Arial"/>
            </a:pPr>
            <a:r>
              <a:rPr lang="en">
                <a:solidFill>
                  <a:srgbClr val="000000"/>
                </a:solidFill>
                <a:latin typeface="Arial"/>
                <a:ea typeface="Arial"/>
                <a:cs typeface="Arial"/>
                <a:sym typeface="Arial"/>
              </a:rPr>
              <a:t>Present idea and consulting firm options at June Board meeting</a:t>
            </a:r>
          </a:p>
          <a:p>
            <a:pPr marL="457200" lvl="0" indent="-317500" rtl="0">
              <a:spcBef>
                <a:spcPts val="0"/>
              </a:spcBef>
              <a:spcAft>
                <a:spcPts val="0"/>
              </a:spcAft>
              <a:buClr>
                <a:srgbClr val="000000"/>
              </a:buClr>
              <a:buSzPct val="100000"/>
              <a:buFont typeface="Arial"/>
            </a:pPr>
            <a:r>
              <a:rPr lang="en" sz="1400">
                <a:solidFill>
                  <a:srgbClr val="000000"/>
                </a:solidFill>
                <a:latin typeface="Arial"/>
                <a:ea typeface="Arial"/>
                <a:cs typeface="Arial"/>
                <a:sym typeface="Arial"/>
              </a:rPr>
              <a:t>Create option for gender identity on housing application form</a:t>
            </a:r>
          </a:p>
          <a:p>
            <a:pPr marL="914400" lvl="1" indent="-317500" rtl="0">
              <a:spcBef>
                <a:spcPts val="0"/>
              </a:spcBef>
              <a:spcAft>
                <a:spcPts val="0"/>
              </a:spcAft>
              <a:buClr>
                <a:srgbClr val="000000"/>
              </a:buClr>
              <a:buSzPct val="100000"/>
              <a:buFont typeface="Arial"/>
            </a:pPr>
            <a:r>
              <a:rPr lang="en">
                <a:solidFill>
                  <a:srgbClr val="000000"/>
                </a:solidFill>
                <a:latin typeface="Arial"/>
                <a:ea typeface="Arial"/>
                <a:cs typeface="Arial"/>
                <a:sym typeface="Arial"/>
              </a:rPr>
              <a:t>IMPLEMENTATION FACTORS</a:t>
            </a:r>
          </a:p>
          <a:p>
            <a:pPr marL="1371600" lvl="2" indent="-317500" rtl="0">
              <a:spcBef>
                <a:spcPts val="0"/>
              </a:spcBef>
              <a:spcAft>
                <a:spcPts val="0"/>
              </a:spcAft>
              <a:buClr>
                <a:srgbClr val="000000"/>
              </a:buClr>
              <a:buSzPct val="100000"/>
              <a:buFont typeface="Arial"/>
            </a:pPr>
            <a:r>
              <a:rPr lang="en">
                <a:solidFill>
                  <a:srgbClr val="000000"/>
                </a:solidFill>
                <a:latin typeface="Arial"/>
                <a:ea typeface="Arial"/>
                <a:cs typeface="Arial"/>
                <a:sym typeface="Arial"/>
              </a:rPr>
              <a:t>Adjustment of form within Campus Housing office</a:t>
            </a:r>
          </a:p>
          <a:p>
            <a:pPr marL="914400" lvl="1" indent="-317500" rtl="0">
              <a:spcBef>
                <a:spcPts val="0"/>
              </a:spcBef>
              <a:spcAft>
                <a:spcPts val="0"/>
              </a:spcAft>
              <a:buClr>
                <a:srgbClr val="000000"/>
              </a:buClr>
              <a:buSzPct val="100000"/>
              <a:buFont typeface="Arial"/>
            </a:pPr>
            <a:r>
              <a:rPr lang="en">
                <a:solidFill>
                  <a:srgbClr val="000000"/>
                </a:solidFill>
                <a:latin typeface="Arial"/>
                <a:ea typeface="Arial"/>
                <a:cs typeface="Arial"/>
                <a:sym typeface="Arial"/>
              </a:rPr>
              <a:t>TIME FRAME</a:t>
            </a:r>
          </a:p>
          <a:p>
            <a:pPr marL="1371600" lvl="2" indent="-317500" rtl="0">
              <a:spcBef>
                <a:spcPts val="0"/>
              </a:spcBef>
              <a:spcAft>
                <a:spcPts val="0"/>
              </a:spcAft>
              <a:buClr>
                <a:srgbClr val="000000"/>
              </a:buClr>
              <a:buSzPct val="100000"/>
              <a:buFont typeface="Arial"/>
            </a:pPr>
            <a:r>
              <a:rPr lang="en">
                <a:solidFill>
                  <a:srgbClr val="000000"/>
                </a:solidFill>
                <a:latin typeface="Arial"/>
                <a:ea typeface="Arial"/>
                <a:cs typeface="Arial"/>
                <a:sym typeface="Arial"/>
              </a:rPr>
              <a:t>Class of 2020 incoming students will have new form</a:t>
            </a:r>
          </a:p>
          <a:p>
            <a:pPr lvl="0" rtl="0">
              <a:spcBef>
                <a:spcPts val="0"/>
              </a:spcBef>
              <a:buNone/>
            </a:pPr>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rtl="0">
              <a:spcBef>
                <a:spcPts val="0"/>
              </a:spcBef>
              <a:buNone/>
            </a:pPr>
            <a:r>
              <a:rPr lang="en"/>
              <a:t>Action Plan: Accommodations (cont.)</a:t>
            </a:r>
          </a:p>
        </p:txBody>
      </p:sp>
      <p:sp>
        <p:nvSpPr>
          <p:cNvPr id="188" name="Shape 188"/>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342900" rtl="0">
              <a:spcBef>
                <a:spcPts val="0"/>
              </a:spcBef>
              <a:spcAft>
                <a:spcPts val="0"/>
              </a:spcAft>
              <a:buClr>
                <a:srgbClr val="000000"/>
              </a:buClr>
              <a:buSzPct val="100000"/>
              <a:buFont typeface="Arial"/>
            </a:pPr>
            <a:r>
              <a:rPr lang="en">
                <a:solidFill>
                  <a:srgbClr val="000000"/>
                </a:solidFill>
                <a:latin typeface="Arial"/>
                <a:ea typeface="Arial"/>
                <a:cs typeface="Arial"/>
                <a:sym typeface="Arial"/>
              </a:rPr>
              <a:t>Allow for changes to gender and name on college records</a:t>
            </a:r>
          </a:p>
          <a:p>
            <a:pPr marL="914400" lvl="1"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IMPLEMENTATION FACTORS</a:t>
            </a:r>
          </a:p>
          <a:p>
            <a:pPr marL="1371600" lvl="2"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Creation of a straightforward, confidential record alteration process</a:t>
            </a:r>
          </a:p>
          <a:p>
            <a:pPr marL="914400" lvl="1"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TIME FRAME</a:t>
            </a:r>
          </a:p>
          <a:p>
            <a:pPr marL="1371600" lvl="2"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Committee including Admissions, Registrar, and Health Services in discussion</a:t>
            </a:r>
          </a:p>
          <a:p>
            <a:pPr marL="1371600" lvl="2"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Pilot roll-out: Fall 2016</a:t>
            </a:r>
          </a:p>
          <a:p>
            <a:pPr lvl="0" rtl="0">
              <a:spcBef>
                <a:spcPts val="0"/>
              </a:spcBef>
              <a:buNone/>
            </a:pPr>
            <a:endParaRPr>
              <a:solidFill>
                <a:srgbClr val="000000"/>
              </a:solidFill>
              <a:latin typeface="Arial"/>
              <a:ea typeface="Arial"/>
              <a:cs typeface="Arial"/>
              <a:sym typeface="Arial"/>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rtl="0">
              <a:spcBef>
                <a:spcPts val="0"/>
              </a:spcBef>
              <a:buNone/>
            </a:pPr>
            <a:r>
              <a:rPr lang="en"/>
              <a:t>Action Plan: Community Education</a:t>
            </a:r>
          </a:p>
        </p:txBody>
      </p:sp>
      <p:sp>
        <p:nvSpPr>
          <p:cNvPr id="194" name="Shape 194"/>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342900" rtl="0">
              <a:spcBef>
                <a:spcPts val="0"/>
              </a:spcBef>
              <a:spcAft>
                <a:spcPts val="0"/>
              </a:spcAft>
              <a:buClr>
                <a:srgbClr val="000000"/>
              </a:buClr>
              <a:buSzPct val="100000"/>
              <a:buFont typeface="Arial"/>
            </a:pPr>
            <a:r>
              <a:rPr lang="en">
                <a:solidFill>
                  <a:srgbClr val="000000"/>
                </a:solidFill>
                <a:latin typeface="Arial"/>
                <a:ea typeface="Arial"/>
                <a:cs typeface="Arial"/>
                <a:sym typeface="Arial"/>
              </a:rPr>
              <a:t>Student, faculty, and staff training about the intricacies of gender identity</a:t>
            </a:r>
          </a:p>
          <a:p>
            <a:pPr marL="914400" lvl="1"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IMPLEMENTATION FACTORS</a:t>
            </a:r>
          </a:p>
          <a:p>
            <a:pPr marL="1371600" lvl="2"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Determining best fit presentation style</a:t>
            </a:r>
          </a:p>
          <a:p>
            <a:pPr marL="1371600" lvl="2"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Attendance—required vs. encouraged?</a:t>
            </a:r>
          </a:p>
          <a:p>
            <a:pPr marL="914400" lvl="1"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TIME FRAME</a:t>
            </a:r>
          </a:p>
          <a:p>
            <a:pPr marL="1371600" lvl="2"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Trans students and Diversity Center staff already discussing best fit presentation</a:t>
            </a:r>
          </a:p>
          <a:p>
            <a:pPr marL="1371600" lvl="2" indent="-342900" rtl="0">
              <a:spcBef>
                <a:spcPts val="0"/>
              </a:spcBef>
              <a:spcAft>
                <a:spcPts val="0"/>
              </a:spcAft>
              <a:buClr>
                <a:srgbClr val="000000"/>
              </a:buClr>
              <a:buSzPct val="100000"/>
              <a:buFont typeface="Arial"/>
            </a:pPr>
            <a:r>
              <a:rPr lang="en" sz="1800">
                <a:solidFill>
                  <a:srgbClr val="000000"/>
                </a:solidFill>
                <a:latin typeface="Arial"/>
                <a:ea typeface="Arial"/>
                <a:cs typeface="Arial"/>
                <a:sym typeface="Arial"/>
              </a:rPr>
              <a:t>Training roll-out: Fall 2016</a:t>
            </a:r>
          </a:p>
          <a:p>
            <a:pPr lvl="0" rtl="0">
              <a:spcBef>
                <a:spcPts val="0"/>
              </a:spcBef>
              <a:buNone/>
            </a:pPr>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None/>
            </a:pPr>
            <a:r>
              <a:rPr lang="en"/>
              <a:t>Presentation Overview</a:t>
            </a:r>
          </a:p>
        </p:txBody>
      </p:sp>
      <p:sp>
        <p:nvSpPr>
          <p:cNvPr id="92" name="Shape 92"/>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228600" rtl="0">
              <a:spcBef>
                <a:spcPts val="0"/>
              </a:spcBef>
              <a:buAutoNum type="romanUcPeriod"/>
            </a:pPr>
            <a:r>
              <a:rPr lang="en"/>
              <a:t>Transgender Students in Higher Education</a:t>
            </a:r>
            <a:br>
              <a:rPr lang="en"/>
            </a:br>
            <a:endParaRPr lang="en"/>
          </a:p>
          <a:p>
            <a:pPr marL="457200" lvl="0" indent="-228600" rtl="0">
              <a:spcBef>
                <a:spcPts val="0"/>
              </a:spcBef>
              <a:buAutoNum type="romanUcPeriod"/>
            </a:pPr>
            <a:r>
              <a:rPr lang="en"/>
              <a:t>The Current State of Centrist College</a:t>
            </a:r>
            <a:br>
              <a:rPr lang="en"/>
            </a:br>
            <a:endParaRPr lang="en"/>
          </a:p>
          <a:p>
            <a:pPr marL="457200" lvl="0" indent="-228600">
              <a:spcBef>
                <a:spcPts val="0"/>
              </a:spcBef>
              <a:buAutoNum type="romanUcPeriod"/>
            </a:pPr>
            <a:r>
              <a:rPr lang="en"/>
              <a:t>Proposed Action Plan Ideas </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Shape 199"/>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rtl="0">
              <a:spcBef>
                <a:spcPts val="0"/>
              </a:spcBef>
              <a:buNone/>
            </a:pPr>
            <a:r>
              <a:rPr lang="en"/>
              <a:t>Action Plan: Programming</a:t>
            </a:r>
          </a:p>
        </p:txBody>
      </p:sp>
      <p:sp>
        <p:nvSpPr>
          <p:cNvPr id="200" name="Shape 200"/>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Day of Remembrance events</a:t>
            </a:r>
          </a:p>
          <a:p>
            <a:pPr marL="914400" lvl="1"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IMPLEMENTATION FACTORS</a:t>
            </a:r>
          </a:p>
          <a:p>
            <a:pPr marL="1371600" lvl="2"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Efforts directed by LGBTQ Coordinator</a:t>
            </a:r>
          </a:p>
          <a:p>
            <a:pPr marL="1371600" lvl="2"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Allocation of event budget from Diversity Center &amp; President’s Auxiliary budgets</a:t>
            </a:r>
          </a:p>
          <a:p>
            <a:pPr marL="1371600" lvl="2"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Event development:</a:t>
            </a:r>
          </a:p>
          <a:p>
            <a:pPr marL="1828800" lvl="3" indent="-330200" rtl="0">
              <a:spcBef>
                <a:spcPts val="0"/>
              </a:spcBef>
              <a:spcAft>
                <a:spcPts val="0"/>
              </a:spcAft>
              <a:buClr>
                <a:srgbClr val="000000"/>
              </a:buClr>
              <a:buSzPct val="100000"/>
              <a:buFont typeface="Wingdings"/>
              <a:buChar char="§"/>
            </a:pPr>
            <a:r>
              <a:rPr lang="en" sz="1600">
                <a:solidFill>
                  <a:srgbClr val="000000"/>
                </a:solidFill>
                <a:latin typeface="Arial"/>
                <a:ea typeface="Arial"/>
                <a:cs typeface="Arial"/>
                <a:sym typeface="Arial"/>
              </a:rPr>
              <a:t>Student voices</a:t>
            </a:r>
          </a:p>
          <a:p>
            <a:pPr marL="1828800" lvl="3" indent="-330200" rtl="0">
              <a:spcBef>
                <a:spcPts val="0"/>
              </a:spcBef>
              <a:spcAft>
                <a:spcPts val="0"/>
              </a:spcAft>
              <a:buClr>
                <a:srgbClr val="000000"/>
              </a:buClr>
              <a:buSzPct val="100000"/>
              <a:buFont typeface="Wingdings"/>
              <a:buChar char="§"/>
            </a:pPr>
            <a:r>
              <a:rPr lang="en" sz="1600">
                <a:solidFill>
                  <a:srgbClr val="000000"/>
                </a:solidFill>
                <a:latin typeface="Arial"/>
                <a:ea typeface="Arial"/>
                <a:cs typeface="Arial"/>
                <a:sym typeface="Arial"/>
              </a:rPr>
              <a:t>Community resources</a:t>
            </a:r>
          </a:p>
          <a:p>
            <a:pPr marL="914400" lvl="1"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TIME FRAME</a:t>
            </a:r>
          </a:p>
          <a:p>
            <a:pPr marL="1371600" lvl="2"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Planning initiatives begin when LGBTQ Coordinator is hired</a:t>
            </a:r>
          </a:p>
          <a:p>
            <a:pPr marL="1371600" lvl="2" indent="-330200" rtl="0">
              <a:spcBef>
                <a:spcPts val="0"/>
              </a:spcBef>
              <a:spcAft>
                <a:spcPts val="0"/>
              </a:spcAft>
              <a:buClr>
                <a:srgbClr val="000000"/>
              </a:buClr>
              <a:buSzPct val="100000"/>
              <a:buFont typeface="Arial"/>
            </a:pPr>
            <a:r>
              <a:rPr lang="en" sz="1600">
                <a:solidFill>
                  <a:srgbClr val="000000"/>
                </a:solidFill>
                <a:latin typeface="Arial"/>
                <a:ea typeface="Arial"/>
                <a:cs typeface="Arial"/>
                <a:sym typeface="Arial"/>
              </a:rPr>
              <a:t>First event: November 2016</a:t>
            </a:r>
          </a:p>
          <a:p>
            <a:pPr lvl="0" rtl="0">
              <a:spcBef>
                <a:spcPts val="0"/>
              </a:spcBef>
              <a:buNone/>
            </a:pPr>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Shape 205"/>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rtl="0">
              <a:spcBef>
                <a:spcPts val="0"/>
              </a:spcBef>
              <a:buNone/>
            </a:pPr>
            <a:r>
              <a:rPr lang="en"/>
              <a:t>Action Plan: Discussion</a:t>
            </a:r>
          </a:p>
        </p:txBody>
      </p:sp>
      <p:sp>
        <p:nvSpPr>
          <p:cNvPr id="206" name="Shape 206"/>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228600" rtl="0">
              <a:spcBef>
                <a:spcPts val="0"/>
              </a:spcBef>
            </a:pPr>
            <a:r>
              <a:rPr lang="en"/>
              <a:t>What reactions do you have to these action items?</a:t>
            </a:r>
          </a:p>
          <a:p>
            <a:pPr marL="457200" lvl="0" indent="-228600" rtl="0">
              <a:spcBef>
                <a:spcPts val="0"/>
              </a:spcBef>
            </a:pPr>
            <a:r>
              <a:rPr lang="en"/>
              <a:t>Are there any implementation factors that we have neglected?</a:t>
            </a:r>
          </a:p>
          <a:p>
            <a:pPr marL="457200" lvl="0" indent="-228600" rtl="0">
              <a:spcBef>
                <a:spcPts val="0"/>
              </a:spcBef>
            </a:pPr>
            <a:r>
              <a:rPr lang="en"/>
              <a:t>What other thoughts on interventions do you have?</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None/>
            </a:pPr>
            <a:r>
              <a:rPr lang="en"/>
              <a:t>References</a:t>
            </a:r>
          </a:p>
        </p:txBody>
      </p:sp>
      <p:sp>
        <p:nvSpPr>
          <p:cNvPr id="212" name="Shape 212"/>
          <p:cNvSpPr txBox="1">
            <a:spLocks noGrp="1"/>
          </p:cNvSpPr>
          <p:nvPr>
            <p:ph type="body" idx="1"/>
          </p:nvPr>
        </p:nvSpPr>
        <p:spPr>
          <a:xfrm>
            <a:off x="311700" y="1064825"/>
            <a:ext cx="8520599" cy="3764999"/>
          </a:xfrm>
          <a:prstGeom prst="rect">
            <a:avLst/>
          </a:prstGeom>
        </p:spPr>
        <p:txBody>
          <a:bodyPr lIns="91425" tIns="91425" rIns="91425" bIns="91425" anchor="t" anchorCtr="0">
            <a:noAutofit/>
          </a:bodyPr>
          <a:lstStyle/>
          <a:p>
            <a:pPr lvl="0" rtl="0">
              <a:spcBef>
                <a:spcPts val="0"/>
              </a:spcBef>
              <a:spcAft>
                <a:spcPts val="0"/>
              </a:spcAft>
              <a:buNone/>
            </a:pPr>
            <a:r>
              <a:rPr lang="en" sz="1000"/>
              <a:t>Beemyn, B. (2005). Trans on Campus: Measuring and Improving the Climate for Transgender Students.  </a:t>
            </a:r>
            <a:r>
              <a:rPr lang="en" sz="1000" i="1"/>
              <a:t>On Campus with Women,</a:t>
            </a:r>
            <a:r>
              <a:rPr lang="en" sz="1000"/>
              <a:t> (34).</a:t>
            </a:r>
          </a:p>
          <a:p>
            <a:pPr lvl="0" rtl="0">
              <a:spcBef>
                <a:spcPts val="0"/>
              </a:spcBef>
              <a:spcAft>
                <a:spcPts val="0"/>
              </a:spcAft>
              <a:buNone/>
            </a:pPr>
            <a:endParaRPr sz="1000"/>
          </a:p>
          <a:p>
            <a:pPr lvl="0" rtl="0">
              <a:spcBef>
                <a:spcPts val="0"/>
              </a:spcBef>
              <a:spcAft>
                <a:spcPts val="0"/>
              </a:spcAft>
              <a:buNone/>
            </a:pPr>
            <a:r>
              <a:rPr lang="en" sz="1000"/>
              <a:t>Beemyn, B., Curtis, B., Davis, M., &amp; Tubbs, N. J. (2005). Transgender Issues on College Campuses. </a:t>
            </a:r>
            <a:r>
              <a:rPr lang="en" sz="1000" i="1"/>
              <a:t>New Directions For Student Services</a:t>
            </a:r>
            <a:r>
              <a:rPr lang="en" sz="1000"/>
              <a:t>, (111), 49-60.</a:t>
            </a:r>
          </a:p>
          <a:p>
            <a:pPr marL="0" lvl="0" indent="0" rtl="0">
              <a:spcBef>
                <a:spcPts val="0"/>
              </a:spcBef>
              <a:spcAft>
                <a:spcPts val="0"/>
              </a:spcAft>
              <a:buNone/>
            </a:pPr>
            <a:endParaRPr sz="1000"/>
          </a:p>
          <a:p>
            <a:pPr marL="0" lvl="0" indent="0" rtl="0">
              <a:spcBef>
                <a:spcPts val="0"/>
              </a:spcBef>
              <a:spcAft>
                <a:spcPts val="0"/>
              </a:spcAft>
              <a:buNone/>
            </a:pPr>
            <a:r>
              <a:rPr lang="en" sz="1000"/>
              <a:t>Bilodeau, B. L. (2009). </a:t>
            </a:r>
            <a:r>
              <a:rPr lang="en" sz="1000" i="1"/>
              <a:t>Genderism: Transgender students, binary systems, and higher education. </a:t>
            </a:r>
            <a:r>
              <a:rPr lang="en" sz="1000"/>
              <a:t>Saarbrucken, Germany: Verlag. </a:t>
            </a:r>
          </a:p>
          <a:p>
            <a:pPr marL="0" lvl="0" indent="0" rtl="0">
              <a:spcBef>
                <a:spcPts val="0"/>
              </a:spcBef>
              <a:spcAft>
                <a:spcPts val="0"/>
              </a:spcAft>
              <a:buNone/>
            </a:pPr>
            <a:endParaRPr sz="1000"/>
          </a:p>
          <a:p>
            <a:pPr marL="0" lvl="0" indent="0" rtl="0">
              <a:spcBef>
                <a:spcPts val="0"/>
              </a:spcBef>
              <a:spcAft>
                <a:spcPts val="0"/>
              </a:spcAft>
              <a:buNone/>
            </a:pPr>
            <a:r>
              <a:rPr lang="en" sz="1000"/>
              <a:t>Effrig, J. C., Bieschke, K. J., &amp; Locke, B. D. (2011). Examining Victimization and Psychological Distress in Transgender College Students. </a:t>
            </a:r>
            <a:r>
              <a:rPr lang="en" sz="1000" i="1"/>
              <a:t>Journal Of College Counseling</a:t>
            </a:r>
            <a:r>
              <a:rPr lang="en" sz="1000"/>
              <a:t>, </a:t>
            </a:r>
            <a:r>
              <a:rPr lang="en" sz="1000" i="1"/>
              <a:t>14</a:t>
            </a:r>
            <a:r>
              <a:rPr lang="en" sz="1000"/>
              <a:t>(2), 143-157.</a:t>
            </a:r>
          </a:p>
          <a:p>
            <a:pPr marL="0" lvl="0" indent="0" rtl="0">
              <a:spcBef>
                <a:spcPts val="0"/>
              </a:spcBef>
              <a:spcAft>
                <a:spcPts val="0"/>
              </a:spcAft>
              <a:buNone/>
            </a:pPr>
            <a:endParaRPr sz="1000"/>
          </a:p>
          <a:p>
            <a:pPr marL="0" lvl="0" indent="0" rtl="0">
              <a:spcBef>
                <a:spcPts val="0"/>
              </a:spcBef>
              <a:spcAft>
                <a:spcPts val="0"/>
              </a:spcAft>
              <a:buNone/>
            </a:pPr>
            <a:r>
              <a:rPr lang="en" sz="1000"/>
              <a:t>Evans, N.J., Forney, D.S., Guido F.M., Patton, L.D., &amp; Renn, K.A. (2010). </a:t>
            </a:r>
            <a:r>
              <a:rPr lang="en" sz="1000" i="1"/>
              <a:t>Student development in college: Theory, research, and practice </a:t>
            </a:r>
            <a:r>
              <a:rPr lang="en" sz="1000"/>
              <a:t>(2</a:t>
            </a:r>
            <a:r>
              <a:rPr lang="en" sz="1000" baseline="30000"/>
              <a:t>nd</a:t>
            </a:r>
            <a:r>
              <a:rPr lang="en" sz="1000"/>
              <a:t> ed.)</a:t>
            </a:r>
            <a:r>
              <a:rPr lang="en" sz="1000" i="1"/>
              <a:t>.</a:t>
            </a:r>
            <a:r>
              <a:rPr lang="en" sz="1000"/>
              <a:t> San Francisco, CA:  Jossey-Bass</a:t>
            </a:r>
            <a:r>
              <a:rPr lang="en" sz="1100">
                <a:solidFill>
                  <a:srgbClr val="000000"/>
                </a:solidFill>
              </a:rPr>
              <a:t>.</a:t>
            </a:r>
          </a:p>
          <a:p>
            <a:pPr lvl="0" rtl="0">
              <a:spcBef>
                <a:spcPts val="0"/>
              </a:spcBef>
              <a:spcAft>
                <a:spcPts val="0"/>
              </a:spcAft>
              <a:buNone/>
            </a:pPr>
            <a:endParaRPr sz="1000"/>
          </a:p>
          <a:p>
            <a:pPr lvl="0" rtl="0">
              <a:spcBef>
                <a:spcPts val="0"/>
              </a:spcBef>
              <a:spcAft>
                <a:spcPts val="0"/>
              </a:spcAft>
              <a:buNone/>
            </a:pPr>
            <a:r>
              <a:rPr lang="en" sz="1000"/>
              <a:t>Henquinet, J., Phibbs, A., &amp; Skoglund, B. (2000). Supporting Our Gay, Lesbian, Bisexual, and Transgender Students. </a:t>
            </a:r>
            <a:r>
              <a:rPr lang="en" sz="1000" i="1"/>
              <a:t>About Campus</a:t>
            </a:r>
            <a:r>
              <a:rPr lang="en" sz="1000"/>
              <a:t>, </a:t>
            </a:r>
            <a:r>
              <a:rPr lang="en" sz="1000" i="1"/>
              <a:t>5</a:t>
            </a:r>
            <a:r>
              <a:rPr lang="en" sz="1000"/>
              <a:t>(5-), 24-26.</a:t>
            </a:r>
          </a:p>
          <a:p>
            <a:pPr lvl="0" rtl="0">
              <a:spcBef>
                <a:spcPts val="0"/>
              </a:spcBef>
              <a:spcAft>
                <a:spcPts val="0"/>
              </a:spcAft>
              <a:buNone/>
            </a:pPr>
            <a:endParaRPr sz="1000"/>
          </a:p>
          <a:p>
            <a:pPr lvl="0" rtl="0">
              <a:spcBef>
                <a:spcPts val="0"/>
              </a:spcBef>
              <a:spcAft>
                <a:spcPts val="0"/>
              </a:spcAft>
              <a:buNone/>
            </a:pPr>
            <a:r>
              <a:rPr lang="en" sz="1000"/>
              <a:t>Nadal, Kevin L., Rivera, David P., and Corpus, Melissa J.H. “Sexual Orientation and Transgender Microaggressions: Implications for Mental Health and Counseling,” in Microaggressions and Marginality: Manifestations, Dynamics and Impact, edited by Derald Wing Sue, 217-240. New Jersey: John Wiley &amp; Sons, Inc., 2010. </a:t>
            </a:r>
          </a:p>
          <a:p>
            <a:pPr lvl="0" rtl="0">
              <a:spcBef>
                <a:spcPts val="0"/>
              </a:spcBef>
              <a:spcAft>
                <a:spcPts val="0"/>
              </a:spcAft>
              <a:buNone/>
            </a:pPr>
            <a:endParaRPr sz="1000"/>
          </a:p>
          <a:p>
            <a:pPr lvl="0" rtl="0">
              <a:spcBef>
                <a:spcPts val="0"/>
              </a:spcBef>
              <a:spcAft>
                <a:spcPts val="0"/>
              </a:spcAft>
              <a:buNone/>
            </a:pPr>
            <a:r>
              <a:rPr lang="en" sz="1000"/>
              <a:t>Newhouse, M. R. (2013). Remembering the "T" in LGBT: Recruiting and Supporting Transgender Students. </a:t>
            </a:r>
            <a:r>
              <a:rPr lang="en" sz="1000" i="1"/>
              <a:t>Journal Of College Admission</a:t>
            </a:r>
            <a:r>
              <a:rPr lang="en" sz="1000"/>
              <a:t>, (220), 22-27.</a:t>
            </a:r>
          </a:p>
          <a:p>
            <a:pPr lvl="0" rtl="0">
              <a:spcBef>
                <a:spcPts val="0"/>
              </a:spcBef>
              <a:spcAft>
                <a:spcPts val="0"/>
              </a:spcAft>
              <a:buNone/>
            </a:pPr>
            <a:endParaRPr sz="1000"/>
          </a:p>
          <a:p>
            <a:pPr lvl="0">
              <a:spcBef>
                <a:spcPts val="0"/>
              </a:spcBef>
              <a:spcAft>
                <a:spcPts val="0"/>
              </a:spcAft>
              <a:buNone/>
            </a:pPr>
            <a:r>
              <a:rPr lang="en" sz="1000"/>
              <a:t>Santrock, J. (2012). </a:t>
            </a:r>
            <a:r>
              <a:rPr lang="en" sz="1000" i="1"/>
              <a:t>Adolescence</a:t>
            </a:r>
            <a:r>
              <a:rPr lang="en" sz="1000"/>
              <a:t>. New York, NY: McGraw-Hill Companies.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marL="457200" lvl="0" indent="-228600">
              <a:spcBef>
                <a:spcPts val="0"/>
              </a:spcBef>
              <a:buAutoNum type="romanUcPeriod"/>
            </a:pPr>
            <a:r>
              <a:rPr lang="en"/>
              <a:t>Transgender Students: Language &amp; Definitions</a:t>
            </a:r>
          </a:p>
        </p:txBody>
      </p:sp>
      <p:sp>
        <p:nvSpPr>
          <p:cNvPr id="98" name="Shape 98"/>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lvl="0" rtl="0">
              <a:spcBef>
                <a:spcPts val="0"/>
              </a:spcBef>
              <a:buNone/>
            </a:pPr>
            <a:r>
              <a:rPr lang="en" dirty="0"/>
              <a:t>Transgender : Identifying as a gender that does not conform with the normative cultural understanding of one’s biological sex</a:t>
            </a:r>
          </a:p>
          <a:p>
            <a:pPr lvl="0" rtl="0">
              <a:spcBef>
                <a:spcPts val="0"/>
              </a:spcBef>
              <a:buNone/>
            </a:pPr>
            <a:r>
              <a:rPr lang="en" dirty="0"/>
              <a:t>Cisgender: Identifying as a gender that matches one’s biological sex</a:t>
            </a:r>
          </a:p>
          <a:p>
            <a:pPr lvl="0" rtl="0">
              <a:spcBef>
                <a:spcPts val="0"/>
              </a:spcBef>
              <a:buNone/>
            </a:pPr>
            <a:r>
              <a:rPr lang="en" dirty="0"/>
              <a:t>Genderism: the way cultures expect members of a community to express gender identities in ways that align with observed sexual anatomy</a:t>
            </a:r>
          </a:p>
          <a:p>
            <a:pPr lvl="0">
              <a:spcBef>
                <a:spcPts val="0"/>
              </a:spcBef>
              <a:buNone/>
            </a:pPr>
            <a:r>
              <a:rPr lang="en" u="sng" dirty="0">
                <a:solidFill>
                  <a:schemeClr val="hlink"/>
                </a:solidFill>
                <a:hlinkClick r:id="rId3"/>
              </a:rPr>
              <a:t>National Center for Transgender Equality</a:t>
            </a:r>
            <a:r>
              <a:rPr lang="en" dirty="0">
                <a:hlinkClick r:id="rId3"/>
              </a:rPr>
              <a:t> </a:t>
            </a:r>
            <a:endParaRPr lang="en" dirty="0"/>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None/>
            </a:pPr>
            <a:r>
              <a:rPr lang="en"/>
              <a:t>Individuals before Students</a:t>
            </a:r>
          </a:p>
        </p:txBody>
      </p:sp>
      <p:sp>
        <p:nvSpPr>
          <p:cNvPr id="104" name="Shape 104"/>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lvl="0" rtl="0">
              <a:spcBef>
                <a:spcPts val="0"/>
              </a:spcBef>
              <a:buNone/>
            </a:pPr>
            <a:r>
              <a:rPr lang="en" u="sng"/>
              <a:t>Social Cognitive Theory of Gender</a:t>
            </a:r>
            <a:r>
              <a:rPr lang="en"/>
              <a:t>: </a:t>
            </a:r>
            <a:r>
              <a:rPr lang="en" sz="1400"/>
              <a:t>“Children’s and adolescents’ gender development is influenced by their observation and imitation of others’ gender behavior, as well as by the rewards and punishments they experience for gender-appropriate and gender-inappropriate behavior” (Santrock, 2012, p.166)</a:t>
            </a:r>
          </a:p>
          <a:p>
            <a:pPr lvl="0" rtl="0">
              <a:spcBef>
                <a:spcPts val="0"/>
              </a:spcBef>
              <a:buNone/>
            </a:pPr>
            <a:r>
              <a:rPr lang="en" u="sng"/>
              <a:t>Gender Schema Theory</a:t>
            </a:r>
            <a:r>
              <a:rPr lang="en"/>
              <a:t>: </a:t>
            </a:r>
            <a:r>
              <a:rPr lang="en" sz="1400"/>
              <a:t>“gender-typing emerges as children and adolescents gradually develop gender schemas of what is gender-appropriate and gender-inappropriate in their culture” (Santrock, 2012, p.169)</a:t>
            </a:r>
          </a:p>
          <a:p>
            <a:pPr lvl="0">
              <a:spcBef>
                <a:spcPts val="0"/>
              </a:spcBef>
              <a:buNone/>
            </a:pPr>
            <a:r>
              <a:rPr lang="en" u="sng"/>
              <a:t>Minority Stress Theory</a:t>
            </a:r>
            <a:r>
              <a:rPr lang="en"/>
              <a:t>: “</a:t>
            </a:r>
            <a:r>
              <a:rPr lang="en" sz="1400"/>
              <a:t>the increased stress faced by minority individuals leads to an increased level of psychological distress when individuals are unable to successfully increase their level of coping” (Effig, Bieschke, &amp; Locke, 2011, p.144)</a:t>
            </a:r>
            <a:r>
              <a:rPr lang="en" sz="1200"/>
              <a:t>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None/>
            </a:pPr>
            <a:r>
              <a:rPr lang="en"/>
              <a:t>Transgender Students in Higher Education	</a:t>
            </a:r>
          </a:p>
        </p:txBody>
      </p:sp>
      <p:sp>
        <p:nvSpPr>
          <p:cNvPr id="110" name="Shape 110"/>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lvl="0" rtl="0">
              <a:spcBef>
                <a:spcPts val="0"/>
              </a:spcBef>
              <a:buNone/>
            </a:pPr>
            <a:r>
              <a:rPr lang="en"/>
              <a:t>Bilodeau’s Transgender Identity Development (2009): Process 6 of this theory describes entering a transgender community and combating genderism</a:t>
            </a:r>
          </a:p>
          <a:p>
            <a:pPr lvl="0" rtl="0">
              <a:spcBef>
                <a:spcPts val="0"/>
              </a:spcBef>
              <a:buNone/>
            </a:pPr>
            <a:r>
              <a:rPr lang="en" sz="1400"/>
              <a:t>“Transgender students are becoming more visible in U.S. Higher Education” (Evans, Forney, Guido, Patton, &amp; Renn, 2010, p.333)</a:t>
            </a:r>
          </a:p>
          <a:p>
            <a:pPr lvl="0" rtl="0">
              <a:spcBef>
                <a:spcPts val="0"/>
              </a:spcBef>
              <a:buNone/>
            </a:pPr>
            <a:r>
              <a:rPr lang="en" sz="1400"/>
              <a:t>“This may be the first place transgender students find a community of other trans people, and college can serve as a safe space for gender identity exploration, expression, and experimentation” (Evans et al., 2010, p.133) </a:t>
            </a:r>
          </a:p>
          <a:p>
            <a:pPr lvl="0">
              <a:spcBef>
                <a:spcPts val="0"/>
              </a:spcBef>
              <a:buNone/>
            </a:pPr>
            <a:r>
              <a:rPr lang="en"/>
              <a:t>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None/>
            </a:pPr>
            <a:r>
              <a:rPr lang="en" sz="2400"/>
              <a:t>What Transgender students face on college campuses</a:t>
            </a:r>
          </a:p>
        </p:txBody>
      </p:sp>
      <p:sp>
        <p:nvSpPr>
          <p:cNvPr id="116" name="Shape 116"/>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lvl="0" rtl="0">
              <a:spcBef>
                <a:spcPts val="0"/>
              </a:spcBef>
              <a:buNone/>
            </a:pPr>
            <a:r>
              <a:rPr lang="en" u="sng"/>
              <a:t>Depression</a:t>
            </a:r>
            <a:r>
              <a:rPr lang="en"/>
              <a:t> </a:t>
            </a:r>
          </a:p>
          <a:p>
            <a:pPr marL="457200" lvl="0" indent="-317500" rtl="0">
              <a:spcBef>
                <a:spcPts val="0"/>
              </a:spcBef>
              <a:buSzPct val="100000"/>
            </a:pPr>
            <a:r>
              <a:rPr lang="en" sz="1400"/>
              <a:t>Higher rates of depression than among cisgender students (Effig et al., 2011)</a:t>
            </a:r>
          </a:p>
          <a:p>
            <a:pPr marL="457200" lvl="0" indent="-317500" rtl="0">
              <a:spcBef>
                <a:spcPts val="0"/>
              </a:spcBef>
              <a:buSzPct val="100000"/>
            </a:pPr>
            <a:r>
              <a:rPr lang="en" sz="1400"/>
              <a:t>In one study, 46% of the surveyed transgender student population had attempted suicide (Newhouse, 2013)</a:t>
            </a:r>
          </a:p>
          <a:p>
            <a:pPr lvl="0" rtl="0">
              <a:spcBef>
                <a:spcPts val="0"/>
              </a:spcBef>
              <a:buNone/>
            </a:pPr>
            <a:r>
              <a:rPr lang="en" u="sng"/>
              <a:t>Discrimination &amp; Bullying</a:t>
            </a:r>
          </a:p>
          <a:p>
            <a:pPr marL="457200" lvl="0" indent="-317500" rtl="0">
              <a:spcBef>
                <a:spcPts val="0"/>
              </a:spcBef>
              <a:buSzPct val="100000"/>
            </a:pPr>
            <a:r>
              <a:rPr lang="en" sz="1400"/>
              <a:t>On the whole, transgender students describe their campus climates as hostile and chilly (Effig et al., 2011; Henquinet, Phibbs, &amp; Skoglund, 2000; Newhouse, 2013)</a:t>
            </a:r>
          </a:p>
          <a:p>
            <a:pPr marL="457200" lvl="0" indent="-317500" rtl="0">
              <a:spcBef>
                <a:spcPts val="0"/>
              </a:spcBef>
              <a:buSzPct val="100000"/>
            </a:pPr>
            <a:r>
              <a:rPr lang="en" sz="1400"/>
              <a:t>Can stem from peers, staff, and faculty </a:t>
            </a:r>
          </a:p>
          <a:p>
            <a:pPr marL="457200" lvl="0" indent="-317500" rtl="0">
              <a:spcBef>
                <a:spcPts val="0"/>
              </a:spcBef>
              <a:buSzPct val="100000"/>
            </a:pPr>
            <a:r>
              <a:rPr lang="en" sz="1400"/>
              <a:t>Lack of access to health services (Beemyn, Curtis, Davis, &amp; Tubbs, 2005)</a:t>
            </a:r>
          </a:p>
          <a:p>
            <a:pPr lvl="0">
              <a:spcBef>
                <a:spcPts val="0"/>
              </a:spcBef>
              <a:buNone/>
            </a:pPr>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None/>
            </a:pPr>
            <a:r>
              <a:rPr lang="en" sz="2400"/>
              <a:t>What Transgender students face on campus continued</a:t>
            </a:r>
          </a:p>
        </p:txBody>
      </p:sp>
      <p:sp>
        <p:nvSpPr>
          <p:cNvPr id="122" name="Shape 122"/>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lvl="0" rtl="0">
              <a:spcBef>
                <a:spcPts val="0"/>
              </a:spcBef>
              <a:buNone/>
            </a:pPr>
            <a:r>
              <a:rPr lang="en" u="sng"/>
              <a:t>Microaggressions </a:t>
            </a:r>
          </a:p>
          <a:p>
            <a:pPr lvl="0" indent="457200" rtl="0">
              <a:spcBef>
                <a:spcPts val="0"/>
              </a:spcBef>
              <a:buNone/>
            </a:pPr>
            <a:r>
              <a:rPr lang="en" sz="1600"/>
              <a:t>Unconscious forms of prejudice and discrimination (Nadal, Rivera &amp; Corpus, 2010)</a:t>
            </a:r>
          </a:p>
          <a:p>
            <a:pPr marL="457200" lvl="0" indent="-317500" rtl="0">
              <a:spcBef>
                <a:spcPts val="0"/>
              </a:spcBef>
              <a:buSzPct val="100000"/>
            </a:pPr>
            <a:r>
              <a:rPr lang="en" sz="1400"/>
              <a:t>Social</a:t>
            </a:r>
          </a:p>
          <a:p>
            <a:pPr marL="914400" lvl="1" indent="-317500" rtl="0">
              <a:spcBef>
                <a:spcPts val="0"/>
              </a:spcBef>
              <a:buSzPct val="100000"/>
            </a:pPr>
            <a:r>
              <a:rPr lang="en"/>
              <a:t>Binary divide on applications → university, housing, etc.</a:t>
            </a:r>
          </a:p>
          <a:p>
            <a:pPr marL="914400" lvl="1" indent="-228600" rtl="0">
              <a:spcBef>
                <a:spcPts val="0"/>
              </a:spcBef>
            </a:pPr>
            <a:r>
              <a:rPr lang="en"/>
              <a:t>“preferred pronoun “ → pronoun</a:t>
            </a:r>
          </a:p>
          <a:p>
            <a:pPr marL="457200" lvl="0" indent="-317500" rtl="0">
              <a:spcBef>
                <a:spcPts val="0"/>
              </a:spcBef>
              <a:buSzPct val="100000"/>
            </a:pPr>
            <a:r>
              <a:rPr lang="en" sz="1400"/>
              <a:t>Environmental</a:t>
            </a:r>
          </a:p>
          <a:p>
            <a:pPr marL="914400" lvl="1" indent="-317500" rtl="0">
              <a:spcBef>
                <a:spcPts val="0"/>
              </a:spcBef>
              <a:buSzPct val="100000"/>
            </a:pPr>
            <a:r>
              <a:rPr lang="en"/>
              <a:t>Gender specific locations</a:t>
            </a:r>
          </a:p>
          <a:p>
            <a:pPr marL="1371600" lvl="2" indent="-228600" rtl="0">
              <a:spcBef>
                <a:spcPts val="0"/>
              </a:spcBef>
            </a:pPr>
            <a:r>
              <a:rPr lang="en"/>
              <a:t>Bathrooms</a:t>
            </a:r>
          </a:p>
          <a:p>
            <a:pPr marL="1371600" lvl="2" indent="-228600" rtl="0">
              <a:spcBef>
                <a:spcPts val="0"/>
              </a:spcBef>
            </a:pPr>
            <a:r>
              <a:rPr lang="en"/>
              <a:t>locker rooms</a:t>
            </a:r>
          </a:p>
          <a:p>
            <a:pPr marL="1371600" lvl="2" indent="-228600" rtl="0">
              <a:spcBef>
                <a:spcPts val="0"/>
              </a:spcBef>
            </a:pPr>
            <a:r>
              <a:rPr lang="en"/>
              <a:t>residence hall rooms and suites </a:t>
            </a:r>
          </a:p>
          <a:p>
            <a:pPr lvl="0" rtl="0">
              <a:spcBef>
                <a:spcPts val="0"/>
              </a:spcBef>
              <a:buNone/>
            </a:pPr>
            <a:endParaRPr sz="1400"/>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None/>
            </a:pPr>
            <a:r>
              <a:rPr lang="en"/>
              <a:t>Strategies that have worked at other institutions</a:t>
            </a:r>
          </a:p>
        </p:txBody>
      </p:sp>
      <p:sp>
        <p:nvSpPr>
          <p:cNvPr id="128" name="Shape 128"/>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228600" rtl="0">
              <a:lnSpc>
                <a:spcPct val="115000"/>
              </a:lnSpc>
              <a:spcBef>
                <a:spcPts val="0"/>
              </a:spcBef>
            </a:pPr>
            <a:r>
              <a:rPr lang="en"/>
              <a:t>ALLY Program where Trans students are empowered and become the educators for staff and faculty - including queer jeopardy (Henquinet et al., 2000)</a:t>
            </a:r>
          </a:p>
          <a:p>
            <a:pPr marL="457200" lvl="0" indent="-228600" rtl="0">
              <a:lnSpc>
                <a:spcPct val="115000"/>
              </a:lnSpc>
              <a:spcBef>
                <a:spcPts val="0"/>
              </a:spcBef>
            </a:pPr>
            <a:r>
              <a:rPr lang="en"/>
              <a:t>Including LGBT identification option on admission application (Henquinet et al., 2000)</a:t>
            </a:r>
          </a:p>
          <a:p>
            <a:pPr marL="457200" lvl="0" indent="-228600" rtl="0">
              <a:lnSpc>
                <a:spcPct val="115000"/>
              </a:lnSpc>
              <a:spcBef>
                <a:spcPts val="0"/>
              </a:spcBef>
            </a:pPr>
            <a:r>
              <a:rPr lang="en"/>
              <a:t>Programming across campus - (Beemyn et al., 2005)</a:t>
            </a:r>
          </a:p>
          <a:p>
            <a:pPr marL="457200" lvl="0" indent="-228600" rtl="0">
              <a:lnSpc>
                <a:spcPct val="115000"/>
              </a:lnSpc>
              <a:spcBef>
                <a:spcPts val="0"/>
              </a:spcBef>
            </a:pPr>
            <a:r>
              <a:rPr lang="en"/>
              <a:t>Support Services - LGBT organizations and faculty (Beemyn et al., 2005)</a:t>
            </a:r>
          </a:p>
          <a:p>
            <a:pPr marL="457200" lvl="0" indent="-228600" rtl="0">
              <a:lnSpc>
                <a:spcPct val="115000"/>
              </a:lnSpc>
              <a:spcBef>
                <a:spcPts val="0"/>
              </a:spcBef>
            </a:pPr>
            <a:r>
              <a:rPr lang="en"/>
              <a:t>Gender Inclusive Housing and bathrooms(Beemyn et al., 2005; Newhouse, 2013) </a:t>
            </a:r>
          </a:p>
          <a:p>
            <a:pPr marL="457200" lvl="0" indent="-228600" rtl="0">
              <a:lnSpc>
                <a:spcPct val="115000"/>
              </a:lnSpc>
              <a:spcBef>
                <a:spcPts val="0"/>
              </a:spcBef>
            </a:pPr>
            <a:r>
              <a:rPr lang="en"/>
              <a:t>College Records and Documentation (Beemyn et al., 2005)</a:t>
            </a:r>
          </a:p>
          <a:p>
            <a:pPr lvl="0" rtl="0">
              <a:spcBef>
                <a:spcPts val="0"/>
              </a:spcBef>
              <a:buNone/>
            </a:pPr>
            <a:endParaRPr/>
          </a:p>
          <a:p>
            <a:pPr lvl="0" rtl="0">
              <a:spcBef>
                <a:spcPts val="0"/>
              </a:spcBef>
              <a:buNone/>
            </a:pPr>
            <a:endParaRPr/>
          </a:p>
          <a:p>
            <a:pPr lvl="0">
              <a:spcBef>
                <a:spcPts val="0"/>
              </a:spcBef>
              <a:buNone/>
            </a:pPr>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311700" y="410000"/>
            <a:ext cx="8520599" cy="607800"/>
          </a:xfrm>
          <a:prstGeom prst="rect">
            <a:avLst/>
          </a:prstGeom>
        </p:spPr>
        <p:txBody>
          <a:bodyPr lIns="91425" tIns="91425" rIns="91425" bIns="91425" anchor="t" anchorCtr="0">
            <a:noAutofit/>
          </a:bodyPr>
          <a:lstStyle/>
          <a:p>
            <a:pPr lvl="0">
              <a:spcBef>
                <a:spcPts val="0"/>
              </a:spcBef>
              <a:buNone/>
            </a:pPr>
            <a:r>
              <a:rPr lang="en"/>
              <a:t>II. Current State of Centrist College</a:t>
            </a:r>
          </a:p>
        </p:txBody>
      </p:sp>
      <p:sp>
        <p:nvSpPr>
          <p:cNvPr id="134" name="Shape 134"/>
          <p:cNvSpPr txBox="1">
            <a:spLocks noGrp="1"/>
          </p:cNvSpPr>
          <p:nvPr>
            <p:ph type="body" idx="1"/>
          </p:nvPr>
        </p:nvSpPr>
        <p:spPr>
          <a:xfrm>
            <a:off x="311700" y="1229875"/>
            <a:ext cx="8520599" cy="3339000"/>
          </a:xfrm>
          <a:prstGeom prst="rect">
            <a:avLst/>
          </a:prstGeom>
        </p:spPr>
        <p:txBody>
          <a:bodyPr lIns="91425" tIns="91425" rIns="91425" bIns="91425" anchor="t" anchorCtr="0">
            <a:noAutofit/>
          </a:bodyPr>
          <a:lstStyle/>
          <a:p>
            <a:pPr marL="457200" lvl="0" indent="-228600" rtl="0">
              <a:spcBef>
                <a:spcPts val="0"/>
              </a:spcBef>
            </a:pPr>
            <a:r>
              <a:rPr lang="en"/>
              <a:t>Positives: Areas where Centrist is doing well</a:t>
            </a:r>
            <a:br>
              <a:rPr lang="en"/>
            </a:br>
            <a:endParaRPr lang="en"/>
          </a:p>
          <a:p>
            <a:pPr marL="457200" lvl="0" indent="-228600">
              <a:spcBef>
                <a:spcPts val="0"/>
              </a:spcBef>
            </a:pPr>
            <a:r>
              <a:rPr lang="en"/>
              <a:t>Negatives: Areas of concern at Centrist</a:t>
            </a:r>
          </a:p>
        </p:txBody>
      </p:sp>
    </p:spTree>
  </p:cSld>
  <p:clrMapOvr>
    <a:masterClrMapping/>
  </p:clrMapOvr>
  <p:transition spd="slow">
    <p:cut/>
  </p:transition>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5559</Words>
  <Application>Microsoft Office PowerPoint</Application>
  <PresentationFormat>On-screen Show (16:9)</PresentationFormat>
  <Paragraphs>230</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Cambria</vt:lpstr>
      <vt:lpstr>Roboto</vt:lpstr>
      <vt:lpstr>Wingdings</vt:lpstr>
      <vt:lpstr>geometric</vt:lpstr>
      <vt:lpstr>Continuing towards progress: Transgender students at Centrist College</vt:lpstr>
      <vt:lpstr>Presentation Overview</vt:lpstr>
      <vt:lpstr>Transgender Students: Language &amp; Definitions</vt:lpstr>
      <vt:lpstr>Individuals before Students</vt:lpstr>
      <vt:lpstr>Transgender Students in Higher Education </vt:lpstr>
      <vt:lpstr>What Transgender students face on college campuses</vt:lpstr>
      <vt:lpstr>What Transgender students face on campus continued</vt:lpstr>
      <vt:lpstr>Strategies that have worked at other institutions</vt:lpstr>
      <vt:lpstr>II. Current State of Centrist College</vt:lpstr>
      <vt:lpstr>Positives: What Centrist is doing well</vt:lpstr>
      <vt:lpstr>Positives: What Centrist is doing well </vt:lpstr>
      <vt:lpstr>Negatives: Areas of concern at Centrist  </vt:lpstr>
      <vt:lpstr>Negatives: Areas of concern at Centrist  </vt:lpstr>
      <vt:lpstr>III. Action Plan Items</vt:lpstr>
      <vt:lpstr>Action Plan: Policies</vt:lpstr>
      <vt:lpstr>Action Plan: Staffing</vt:lpstr>
      <vt:lpstr>Action Plan: Accommodations</vt:lpstr>
      <vt:lpstr>Action Plan: Accommodations (cont.)</vt:lpstr>
      <vt:lpstr>Action Plan: Community Education</vt:lpstr>
      <vt:lpstr>Action Plan: Programming</vt:lpstr>
      <vt:lpstr>Action Plan: Discussion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towards progress: Transgender students at Centrist College</dc:title>
  <dc:creator>Teri Mueller</dc:creator>
  <cp:lastModifiedBy>Teri Mueller</cp:lastModifiedBy>
  <cp:revision>1</cp:revision>
  <dcterms:modified xsi:type="dcterms:W3CDTF">2016-02-25T15:27:51Z</dcterms:modified>
</cp:coreProperties>
</file>