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embeddedFontLst>
    <p:embeddedFont>
      <p:font typeface="Roboto" panose="020B0604020202020204" charset="0"/>
      <p:regular r:id="rId19"/>
      <p:bold r:id="rId20"/>
      <p:italic r:id="rId21"/>
      <p:boldItalic r:id="rId22"/>
    </p:embeddedFont>
    <p:embeddedFont>
      <p:font typeface="Roboto Slab" panose="020B0604020202020204" charset="0"/>
      <p:regular r:id="rId23"/>
      <p:bold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816"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38579473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 name="Shape 1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9" name="Shape 13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5" name="Shape 14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Shape 15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8" name="Shape 15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3" name="Shape 9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a:off x="1524800" y="67260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accent5"/>
            </a:solidFill>
            <a:prstDash val="solid"/>
            <a:miter/>
            <a:headEnd type="none" w="med" len="med"/>
            <a:tailEnd type="none" w="med" len="med"/>
          </a:ln>
        </p:spPr>
      </p:sp>
      <p:sp>
        <p:nvSpPr>
          <p:cNvPr id="11" name="Shape 11"/>
          <p:cNvSpPr/>
          <p:nvPr/>
        </p:nvSpPr>
        <p:spPr>
          <a:xfrm rot="10800000">
            <a:off x="6537562" y="334292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accent5"/>
            </a:solidFill>
            <a:prstDash val="solid"/>
            <a:miter/>
            <a:headEnd type="none" w="med" len="med"/>
            <a:tailEnd type="none" w="med" len="med"/>
          </a:ln>
        </p:spPr>
      </p:sp>
      <p:cxnSp>
        <p:nvCxnSpPr>
          <p:cNvPr id="12" name="Shape 12"/>
          <p:cNvCxnSpPr/>
          <p:nvPr/>
        </p:nvCxnSpPr>
        <p:spPr>
          <a:xfrm>
            <a:off x="4359601" y="2817463"/>
            <a:ext cx="424799" cy="0"/>
          </a:xfrm>
          <a:prstGeom prst="straightConnector1">
            <a:avLst/>
          </a:prstGeom>
          <a:noFill/>
          <a:ln w="38100" cap="flat" cmpd="sng">
            <a:solidFill>
              <a:schemeClr val="accent4"/>
            </a:solidFill>
            <a:prstDash val="solid"/>
            <a:round/>
            <a:headEnd type="none" w="med" len="med"/>
            <a:tailEnd type="none" w="med" len="med"/>
          </a:ln>
        </p:spPr>
      </p:cxnSp>
      <p:sp>
        <p:nvSpPr>
          <p:cNvPr id="13" name="Shape 13"/>
          <p:cNvSpPr txBox="1">
            <a:spLocks noGrp="1"/>
          </p:cNvSpPr>
          <p:nvPr>
            <p:ph type="ctrTitle"/>
          </p:nvPr>
        </p:nvSpPr>
        <p:spPr>
          <a:xfrm>
            <a:off x="1680301" y="1188925"/>
            <a:ext cx="5783400" cy="1457399"/>
          </a:xfrm>
          <a:prstGeom prst="rect">
            <a:avLst/>
          </a:prstGeom>
        </p:spPr>
        <p:txBody>
          <a:bodyPr lIns="91425" tIns="91425" rIns="91425" bIns="91425" anchor="b" anchorCtr="0"/>
          <a:lstStyle>
            <a:lvl1pPr lvl="0" algn="ctr" rtl="0">
              <a:spcBef>
                <a:spcPts val="0"/>
              </a:spcBef>
              <a:buSzPct val="100000"/>
              <a:defRPr sz="4000"/>
            </a:lvl1pPr>
            <a:lvl2pPr lvl="1" algn="ctr" rtl="0">
              <a:spcBef>
                <a:spcPts val="0"/>
              </a:spcBef>
              <a:buSzPct val="100000"/>
              <a:defRPr sz="4000"/>
            </a:lvl2pPr>
            <a:lvl3pPr lvl="2" algn="ctr" rtl="0">
              <a:spcBef>
                <a:spcPts val="0"/>
              </a:spcBef>
              <a:buSzPct val="100000"/>
              <a:defRPr sz="4000"/>
            </a:lvl3pPr>
            <a:lvl4pPr lvl="3" algn="ctr" rtl="0">
              <a:spcBef>
                <a:spcPts val="0"/>
              </a:spcBef>
              <a:buSzPct val="100000"/>
              <a:defRPr sz="4000"/>
            </a:lvl4pPr>
            <a:lvl5pPr lvl="4" algn="ctr" rtl="0">
              <a:spcBef>
                <a:spcPts val="0"/>
              </a:spcBef>
              <a:buSzPct val="100000"/>
              <a:defRPr sz="4000"/>
            </a:lvl5pPr>
            <a:lvl6pPr lvl="5" algn="ctr" rtl="0">
              <a:spcBef>
                <a:spcPts val="0"/>
              </a:spcBef>
              <a:buSzPct val="100000"/>
              <a:defRPr sz="4000"/>
            </a:lvl6pPr>
            <a:lvl7pPr lvl="6" algn="ctr" rtl="0">
              <a:spcBef>
                <a:spcPts val="0"/>
              </a:spcBef>
              <a:buSzPct val="100000"/>
              <a:defRPr sz="4000"/>
            </a:lvl7pPr>
            <a:lvl8pPr lvl="7" algn="ctr" rtl="0">
              <a:spcBef>
                <a:spcPts val="0"/>
              </a:spcBef>
              <a:buSzPct val="100000"/>
              <a:defRPr sz="4000"/>
            </a:lvl8pPr>
            <a:lvl9pPr lvl="8" algn="ctr" rtl="0">
              <a:spcBef>
                <a:spcPts val="0"/>
              </a:spcBef>
              <a:buSzPct val="100000"/>
              <a:defRPr sz="4000"/>
            </a:lvl9pPr>
          </a:lstStyle>
          <a:p>
            <a:endParaRPr/>
          </a:p>
        </p:txBody>
      </p:sp>
      <p:sp>
        <p:nvSpPr>
          <p:cNvPr id="14" name="Shape 14"/>
          <p:cNvSpPr txBox="1">
            <a:spLocks noGrp="1"/>
          </p:cNvSpPr>
          <p:nvPr>
            <p:ph type="subTitle" idx="1"/>
          </p:nvPr>
        </p:nvSpPr>
        <p:spPr>
          <a:xfrm>
            <a:off x="1680301" y="3049450"/>
            <a:ext cx="5783400" cy="909000"/>
          </a:xfrm>
          <a:prstGeom prst="rect">
            <a:avLst/>
          </a:prstGeom>
        </p:spPr>
        <p:txBody>
          <a:bodyPr lIns="91425" tIns="91425" rIns="91425" bIns="91425" anchor="t" anchorCtr="0"/>
          <a:lstStyle>
            <a:lvl1pPr lvl="0" algn="ctr" rtl="0">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1pPr>
            <a:lvl2pPr lvl="1" algn="ctr" rtl="0">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2pPr>
            <a:lvl3pPr lvl="2" algn="ctr" rtl="0">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3pPr>
            <a:lvl4pPr lvl="3" algn="ctr" rtl="0">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4pPr>
            <a:lvl5pPr lvl="4" algn="ctr" rtl="0">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5pPr>
            <a:lvl6pPr lvl="5" algn="ctr" rtl="0">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6pPr>
            <a:lvl7pPr lvl="6" algn="ctr" rtl="0">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7pPr>
            <a:lvl8pPr lvl="7" algn="ctr" rtl="0">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8pPr>
            <a:lvl9pPr lvl="8" algn="ctr" rtl="0">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9pPr>
          </a:lstStyle>
          <a:p>
            <a:endParaRPr/>
          </a:p>
        </p:txBody>
      </p:sp>
      <p:sp>
        <p:nvSpPr>
          <p:cNvPr id="15" name="Shape 15"/>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2"/>
        <p:cNvGrpSpPr/>
        <p:nvPr/>
      </p:nvGrpSpPr>
      <p:grpSpPr>
        <a:xfrm>
          <a:off x="0" y="0"/>
          <a:ext cx="0" cy="0"/>
          <a:chOff x="0" y="0"/>
          <a:chExt cx="0" cy="0"/>
        </a:xfrm>
      </p:grpSpPr>
      <p:sp>
        <p:nvSpPr>
          <p:cNvPr id="53" name="Shape 53"/>
          <p:cNvSpPr/>
          <p:nvPr/>
        </p:nvSpPr>
        <p:spPr>
          <a:xfrm>
            <a:off x="150" y="5076825"/>
            <a:ext cx="9143699" cy="66599"/>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dirty="0"/>
          </a:p>
        </p:txBody>
      </p:sp>
      <p:sp>
        <p:nvSpPr>
          <p:cNvPr id="54" name="Shape 54"/>
          <p:cNvSpPr txBox="1">
            <a:spLocks noGrp="1"/>
          </p:cNvSpPr>
          <p:nvPr>
            <p:ph type="title"/>
          </p:nvPr>
        </p:nvSpPr>
        <p:spPr>
          <a:xfrm>
            <a:off x="387900" y="1152450"/>
            <a:ext cx="8368200" cy="1538399"/>
          </a:xfrm>
          <a:prstGeom prst="rect">
            <a:avLst/>
          </a:prstGeom>
        </p:spPr>
        <p:txBody>
          <a:bodyPr lIns="91425" tIns="91425" rIns="91425" bIns="91425" anchor="ctr" anchorCtr="0"/>
          <a:lstStyle>
            <a:lvl1pPr lvl="0" algn="ctr" rtl="0">
              <a:spcBef>
                <a:spcPts val="0"/>
              </a:spcBef>
              <a:buClr>
                <a:schemeClr val="accent5"/>
              </a:buClr>
              <a:buSzPct val="100000"/>
              <a:defRPr sz="13000">
                <a:solidFill>
                  <a:schemeClr val="accent5"/>
                </a:solidFill>
              </a:defRPr>
            </a:lvl1pPr>
            <a:lvl2pPr lvl="1" algn="ctr" rtl="0">
              <a:spcBef>
                <a:spcPts val="0"/>
              </a:spcBef>
              <a:buClr>
                <a:schemeClr val="accent5"/>
              </a:buClr>
              <a:buSzPct val="100000"/>
              <a:defRPr sz="13000">
                <a:solidFill>
                  <a:schemeClr val="accent5"/>
                </a:solidFill>
              </a:defRPr>
            </a:lvl2pPr>
            <a:lvl3pPr lvl="2" algn="ctr" rtl="0">
              <a:spcBef>
                <a:spcPts val="0"/>
              </a:spcBef>
              <a:buClr>
                <a:schemeClr val="accent5"/>
              </a:buClr>
              <a:buSzPct val="100000"/>
              <a:defRPr sz="13000">
                <a:solidFill>
                  <a:schemeClr val="accent5"/>
                </a:solidFill>
              </a:defRPr>
            </a:lvl3pPr>
            <a:lvl4pPr lvl="3" algn="ctr" rtl="0">
              <a:spcBef>
                <a:spcPts val="0"/>
              </a:spcBef>
              <a:buClr>
                <a:schemeClr val="accent5"/>
              </a:buClr>
              <a:buSzPct val="100000"/>
              <a:defRPr sz="13000">
                <a:solidFill>
                  <a:schemeClr val="accent5"/>
                </a:solidFill>
              </a:defRPr>
            </a:lvl4pPr>
            <a:lvl5pPr lvl="4" algn="ctr" rtl="0">
              <a:spcBef>
                <a:spcPts val="0"/>
              </a:spcBef>
              <a:buClr>
                <a:schemeClr val="accent5"/>
              </a:buClr>
              <a:buSzPct val="100000"/>
              <a:defRPr sz="13000">
                <a:solidFill>
                  <a:schemeClr val="accent5"/>
                </a:solidFill>
              </a:defRPr>
            </a:lvl5pPr>
            <a:lvl6pPr lvl="5" algn="ctr" rtl="0">
              <a:spcBef>
                <a:spcPts val="0"/>
              </a:spcBef>
              <a:buClr>
                <a:schemeClr val="accent5"/>
              </a:buClr>
              <a:buSzPct val="100000"/>
              <a:defRPr sz="13000">
                <a:solidFill>
                  <a:schemeClr val="accent5"/>
                </a:solidFill>
              </a:defRPr>
            </a:lvl6pPr>
            <a:lvl7pPr lvl="6" algn="ctr" rtl="0">
              <a:spcBef>
                <a:spcPts val="0"/>
              </a:spcBef>
              <a:buClr>
                <a:schemeClr val="accent5"/>
              </a:buClr>
              <a:buSzPct val="100000"/>
              <a:defRPr sz="13000">
                <a:solidFill>
                  <a:schemeClr val="accent5"/>
                </a:solidFill>
              </a:defRPr>
            </a:lvl7pPr>
            <a:lvl8pPr lvl="7" algn="ctr" rtl="0">
              <a:spcBef>
                <a:spcPts val="0"/>
              </a:spcBef>
              <a:buClr>
                <a:schemeClr val="accent5"/>
              </a:buClr>
              <a:buSzPct val="100000"/>
              <a:defRPr sz="13000">
                <a:solidFill>
                  <a:schemeClr val="accent5"/>
                </a:solidFill>
              </a:defRPr>
            </a:lvl8pPr>
            <a:lvl9pPr lvl="8" algn="ctr" rtl="0">
              <a:spcBef>
                <a:spcPts val="0"/>
              </a:spcBef>
              <a:buClr>
                <a:schemeClr val="accent5"/>
              </a:buClr>
              <a:buSzPct val="100000"/>
              <a:defRPr sz="13000">
                <a:solidFill>
                  <a:schemeClr val="accent5"/>
                </a:solidFill>
              </a:defRPr>
            </a:lvl9pPr>
          </a:lstStyle>
          <a:p>
            <a:endParaRPr/>
          </a:p>
        </p:txBody>
      </p:sp>
      <p:sp>
        <p:nvSpPr>
          <p:cNvPr id="55" name="Shape 55"/>
          <p:cNvSpPr txBox="1">
            <a:spLocks noGrp="1"/>
          </p:cNvSpPr>
          <p:nvPr>
            <p:ph type="body" idx="1"/>
          </p:nvPr>
        </p:nvSpPr>
        <p:spPr>
          <a:xfrm>
            <a:off x="387900" y="2919450"/>
            <a:ext cx="8368200" cy="1071599"/>
          </a:xfrm>
          <a:prstGeom prst="rect">
            <a:avLst/>
          </a:prstGeom>
        </p:spPr>
        <p:txBody>
          <a:bodyPr lIns="91425" tIns="91425" rIns="91425" bIns="91425" anchor="t" anchorCtr="0"/>
          <a:lstStyle>
            <a:lvl1pPr lvl="0" algn="ctr" rtl="0">
              <a:spcBef>
                <a:spcPts val="0"/>
              </a:spcBef>
              <a:defRPr/>
            </a:lvl1pPr>
            <a:lvl2pPr lvl="1" algn="ctr" rtl="0">
              <a:spcBef>
                <a:spcPts val="0"/>
              </a:spcBef>
              <a:defRPr/>
            </a:lvl2pPr>
            <a:lvl3pPr lvl="2" algn="ctr" rtl="0">
              <a:spcBef>
                <a:spcPts val="0"/>
              </a:spcBef>
              <a:defRPr/>
            </a:lvl3pPr>
            <a:lvl4pPr lvl="3" algn="ctr" rtl="0">
              <a:spcBef>
                <a:spcPts val="0"/>
              </a:spcBef>
              <a:defRPr/>
            </a:lvl4pPr>
            <a:lvl5pPr lvl="4" algn="ctr" rtl="0">
              <a:spcBef>
                <a:spcPts val="0"/>
              </a:spcBef>
              <a:defRPr/>
            </a:lvl5pPr>
            <a:lvl6pPr lvl="5" algn="ctr" rtl="0">
              <a:spcBef>
                <a:spcPts val="0"/>
              </a:spcBef>
              <a:defRPr/>
            </a:lvl6pPr>
            <a:lvl7pPr lvl="6" algn="ctr" rtl="0">
              <a:spcBef>
                <a:spcPts val="0"/>
              </a:spcBef>
              <a:defRPr/>
            </a:lvl7pPr>
            <a:lvl8pPr lvl="7" algn="ctr" rtl="0">
              <a:spcBef>
                <a:spcPts val="0"/>
              </a:spcBef>
              <a:defRPr/>
            </a:lvl8pPr>
            <a:lvl9pPr lvl="8" algn="ctr" rtl="0">
              <a:spcBef>
                <a:spcPts val="0"/>
              </a:spcBef>
              <a:defRPr/>
            </a:lvl9pPr>
          </a:lstStyle>
          <a:p>
            <a:endParaRPr/>
          </a:p>
        </p:txBody>
      </p:sp>
      <p:sp>
        <p:nvSpPr>
          <p:cNvPr id="56" name="Shape 56"/>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7"/>
        <p:cNvGrpSpPr/>
        <p:nvPr/>
      </p:nvGrpSpPr>
      <p:grpSpPr>
        <a:xfrm>
          <a:off x="0" y="0"/>
          <a:ext cx="0" cy="0"/>
          <a:chOff x="0" y="0"/>
          <a:chExt cx="0" cy="0"/>
        </a:xfrm>
      </p:grpSpPr>
      <p:sp>
        <p:nvSpPr>
          <p:cNvPr id="58" name="Shape 5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6"/>
        <p:cNvGrpSpPr/>
        <p:nvPr/>
      </p:nvGrpSpPr>
      <p:grpSpPr>
        <a:xfrm>
          <a:off x="0" y="0"/>
          <a:ext cx="0" cy="0"/>
          <a:chOff x="0" y="0"/>
          <a:chExt cx="0" cy="0"/>
        </a:xfrm>
      </p:grpSpPr>
      <p:cxnSp>
        <p:nvCxnSpPr>
          <p:cNvPr id="17" name="Shape 17"/>
          <p:cNvCxnSpPr/>
          <p:nvPr/>
        </p:nvCxnSpPr>
        <p:spPr>
          <a:xfrm>
            <a:off x="4359601" y="2817463"/>
            <a:ext cx="424799" cy="0"/>
          </a:xfrm>
          <a:prstGeom prst="straightConnector1">
            <a:avLst/>
          </a:prstGeom>
          <a:noFill/>
          <a:ln w="38100" cap="flat" cmpd="sng">
            <a:solidFill>
              <a:schemeClr val="accent4"/>
            </a:solidFill>
            <a:prstDash val="solid"/>
            <a:round/>
            <a:headEnd type="none" w="med" len="med"/>
            <a:tailEnd type="none" w="med" len="med"/>
          </a:ln>
        </p:spPr>
      </p:cxnSp>
      <p:sp>
        <p:nvSpPr>
          <p:cNvPr id="18" name="Shape 18"/>
          <p:cNvSpPr txBox="1">
            <a:spLocks noGrp="1"/>
          </p:cNvSpPr>
          <p:nvPr>
            <p:ph type="title"/>
          </p:nvPr>
        </p:nvSpPr>
        <p:spPr>
          <a:xfrm>
            <a:off x="480750" y="1764950"/>
            <a:ext cx="8222100" cy="907500"/>
          </a:xfrm>
          <a:prstGeom prst="rect">
            <a:avLst/>
          </a:prstGeom>
        </p:spPr>
        <p:txBody>
          <a:bodyPr lIns="91425" tIns="91425" rIns="91425" bIns="91425" anchor="b" anchorCtr="0"/>
          <a:lstStyle>
            <a:lvl1pPr lvl="0" algn="ctr" rtl="0">
              <a:spcBef>
                <a:spcPts val="0"/>
              </a:spcBef>
              <a:buSzPct val="100000"/>
              <a:defRPr sz="4800"/>
            </a:lvl1pPr>
            <a:lvl2pPr lvl="1" algn="ctr" rtl="0">
              <a:spcBef>
                <a:spcPts val="0"/>
              </a:spcBef>
              <a:buSzPct val="100000"/>
              <a:defRPr sz="4800"/>
            </a:lvl2pPr>
            <a:lvl3pPr lvl="2" algn="ctr" rtl="0">
              <a:spcBef>
                <a:spcPts val="0"/>
              </a:spcBef>
              <a:buSzPct val="100000"/>
              <a:defRPr sz="4800"/>
            </a:lvl3pPr>
            <a:lvl4pPr lvl="3" algn="ctr" rtl="0">
              <a:spcBef>
                <a:spcPts val="0"/>
              </a:spcBef>
              <a:buSzPct val="100000"/>
              <a:defRPr sz="4800"/>
            </a:lvl4pPr>
            <a:lvl5pPr lvl="4" algn="ctr" rtl="0">
              <a:spcBef>
                <a:spcPts val="0"/>
              </a:spcBef>
              <a:buSzPct val="100000"/>
              <a:defRPr sz="4800"/>
            </a:lvl5pPr>
            <a:lvl6pPr lvl="5" algn="ctr" rtl="0">
              <a:spcBef>
                <a:spcPts val="0"/>
              </a:spcBef>
              <a:buSzPct val="100000"/>
              <a:defRPr sz="4800"/>
            </a:lvl6pPr>
            <a:lvl7pPr lvl="6" algn="ctr" rtl="0">
              <a:spcBef>
                <a:spcPts val="0"/>
              </a:spcBef>
              <a:buSzPct val="100000"/>
              <a:defRPr sz="4800"/>
            </a:lvl7pPr>
            <a:lvl8pPr lvl="7" algn="ctr" rtl="0">
              <a:spcBef>
                <a:spcPts val="0"/>
              </a:spcBef>
              <a:buSzPct val="100000"/>
              <a:defRPr sz="4800"/>
            </a:lvl8pPr>
            <a:lvl9pPr lvl="8" algn="ctr" rtl="0">
              <a:spcBef>
                <a:spcPts val="0"/>
              </a:spcBef>
              <a:buSzPct val="100000"/>
              <a:defRPr sz="4800"/>
            </a:lvl9pPr>
          </a:lstStyle>
          <a:p>
            <a:endParaRPr/>
          </a:p>
        </p:txBody>
      </p:sp>
      <p:sp>
        <p:nvSpPr>
          <p:cNvPr id="19" name="Shape 1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0"/>
        <p:cNvGrpSpPr/>
        <p:nvPr/>
      </p:nvGrpSpPr>
      <p:grpSpPr>
        <a:xfrm>
          <a:off x="0" y="0"/>
          <a:ext cx="0" cy="0"/>
          <a:chOff x="0" y="0"/>
          <a:chExt cx="0" cy="0"/>
        </a:xfrm>
      </p:grpSpPr>
      <p:cxnSp>
        <p:nvCxnSpPr>
          <p:cNvPr id="21" name="Shape 21"/>
          <p:cNvCxnSpPr/>
          <p:nvPr/>
        </p:nvCxnSpPr>
        <p:spPr>
          <a:xfrm>
            <a:off x="492562" y="1260283"/>
            <a:ext cx="424799" cy="0"/>
          </a:xfrm>
          <a:prstGeom prst="straightConnector1">
            <a:avLst/>
          </a:prstGeom>
          <a:noFill/>
          <a:ln w="38100" cap="flat" cmpd="sng">
            <a:solidFill>
              <a:schemeClr val="accent4"/>
            </a:solidFill>
            <a:prstDash val="solid"/>
            <a:round/>
            <a:headEnd type="none" w="med" len="med"/>
            <a:tailEnd type="none" w="med" len="med"/>
          </a:ln>
        </p:spPr>
      </p:cxnSp>
      <p:sp>
        <p:nvSpPr>
          <p:cNvPr id="22" name="Shape 22"/>
          <p:cNvSpPr txBox="1">
            <a:spLocks noGrp="1"/>
          </p:cNvSpPr>
          <p:nvPr>
            <p:ph type="title"/>
          </p:nvPr>
        </p:nvSpPr>
        <p:spPr>
          <a:xfrm>
            <a:off x="387900" y="458025"/>
            <a:ext cx="8368200" cy="686099"/>
          </a:xfrm>
          <a:prstGeom prst="rect">
            <a:avLst/>
          </a:prstGeom>
        </p:spPr>
        <p:txBody>
          <a:bodyPr lIns="91425" tIns="91425" rIns="91425" bIns="91425" anchor="b"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3" name="Shape 23"/>
          <p:cNvSpPr txBox="1">
            <a:spLocks noGrp="1"/>
          </p:cNvSpPr>
          <p:nvPr>
            <p:ph type="body" idx="1"/>
          </p:nvPr>
        </p:nvSpPr>
        <p:spPr>
          <a:xfrm>
            <a:off x="387900" y="1489824"/>
            <a:ext cx="8368200" cy="3078899"/>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4" name="Shape 2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5"/>
        <p:cNvGrpSpPr/>
        <p:nvPr/>
      </p:nvGrpSpPr>
      <p:grpSpPr>
        <a:xfrm>
          <a:off x="0" y="0"/>
          <a:ext cx="0" cy="0"/>
          <a:chOff x="0" y="0"/>
          <a:chExt cx="0" cy="0"/>
        </a:xfrm>
      </p:grpSpPr>
      <p:cxnSp>
        <p:nvCxnSpPr>
          <p:cNvPr id="26" name="Shape 26"/>
          <p:cNvCxnSpPr/>
          <p:nvPr/>
        </p:nvCxnSpPr>
        <p:spPr>
          <a:xfrm>
            <a:off x="492562" y="1260283"/>
            <a:ext cx="424799" cy="0"/>
          </a:xfrm>
          <a:prstGeom prst="straightConnector1">
            <a:avLst/>
          </a:prstGeom>
          <a:noFill/>
          <a:ln w="38100" cap="flat" cmpd="sng">
            <a:solidFill>
              <a:schemeClr val="accent4"/>
            </a:solidFill>
            <a:prstDash val="solid"/>
            <a:round/>
            <a:headEnd type="none" w="med" len="med"/>
            <a:tailEnd type="none" w="med" len="med"/>
          </a:ln>
        </p:spPr>
      </p:cxnSp>
      <p:sp>
        <p:nvSpPr>
          <p:cNvPr id="27" name="Shape 27"/>
          <p:cNvSpPr txBox="1">
            <a:spLocks noGrp="1"/>
          </p:cNvSpPr>
          <p:nvPr>
            <p:ph type="title"/>
          </p:nvPr>
        </p:nvSpPr>
        <p:spPr>
          <a:xfrm>
            <a:off x="387900" y="458025"/>
            <a:ext cx="8368200" cy="686099"/>
          </a:xfrm>
          <a:prstGeom prst="rect">
            <a:avLst/>
          </a:prstGeom>
        </p:spPr>
        <p:txBody>
          <a:bodyPr lIns="91425" tIns="91425" rIns="91425" bIns="91425" anchor="b"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8" name="Shape 28"/>
          <p:cNvSpPr txBox="1">
            <a:spLocks noGrp="1"/>
          </p:cNvSpPr>
          <p:nvPr>
            <p:ph type="body" idx="1"/>
          </p:nvPr>
        </p:nvSpPr>
        <p:spPr>
          <a:xfrm>
            <a:off x="387900" y="1489825"/>
            <a:ext cx="3999899" cy="3078899"/>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29" name="Shape 29"/>
          <p:cNvSpPr txBox="1">
            <a:spLocks noGrp="1"/>
          </p:cNvSpPr>
          <p:nvPr>
            <p:ph type="body" idx="2"/>
          </p:nvPr>
        </p:nvSpPr>
        <p:spPr>
          <a:xfrm>
            <a:off x="4756200" y="1489825"/>
            <a:ext cx="3999899" cy="3078899"/>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30" name="Shape 3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87900" y="458025"/>
            <a:ext cx="8368200" cy="686099"/>
          </a:xfrm>
          <a:prstGeom prst="rect">
            <a:avLst/>
          </a:prstGeom>
        </p:spPr>
        <p:txBody>
          <a:bodyPr lIns="91425" tIns="91425" rIns="91425" bIns="91425" anchor="b"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3" name="Shape 3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4"/>
        <p:cNvGrpSpPr/>
        <p:nvPr/>
      </p:nvGrpSpPr>
      <p:grpSpPr>
        <a:xfrm>
          <a:off x="0" y="0"/>
          <a:ext cx="0" cy="0"/>
          <a:chOff x="0" y="0"/>
          <a:chExt cx="0" cy="0"/>
        </a:xfrm>
      </p:grpSpPr>
      <p:cxnSp>
        <p:nvCxnSpPr>
          <p:cNvPr id="35" name="Shape 35"/>
          <p:cNvCxnSpPr/>
          <p:nvPr/>
        </p:nvCxnSpPr>
        <p:spPr>
          <a:xfrm>
            <a:off x="489218" y="1412276"/>
            <a:ext cx="331500" cy="0"/>
          </a:xfrm>
          <a:prstGeom prst="straightConnector1">
            <a:avLst/>
          </a:prstGeom>
          <a:noFill/>
          <a:ln w="38100" cap="flat" cmpd="sng">
            <a:solidFill>
              <a:schemeClr val="accent4"/>
            </a:solidFill>
            <a:prstDash val="solid"/>
            <a:round/>
            <a:headEnd type="none" w="med" len="med"/>
            <a:tailEnd type="none" w="med" len="med"/>
          </a:ln>
        </p:spPr>
      </p:cxnSp>
      <p:sp>
        <p:nvSpPr>
          <p:cNvPr id="36" name="Shape 36"/>
          <p:cNvSpPr txBox="1">
            <a:spLocks noGrp="1"/>
          </p:cNvSpPr>
          <p:nvPr>
            <p:ph type="title"/>
          </p:nvPr>
        </p:nvSpPr>
        <p:spPr>
          <a:xfrm>
            <a:off x="387900" y="555600"/>
            <a:ext cx="2807999" cy="755699"/>
          </a:xfrm>
          <a:prstGeom prst="rect">
            <a:avLst/>
          </a:prstGeom>
        </p:spPr>
        <p:txBody>
          <a:bodyPr lIns="91425" tIns="91425" rIns="91425" bIns="91425" anchor="b" anchorCtr="0"/>
          <a:lstStyle>
            <a:lvl1pPr lvl="0" rtl="0">
              <a:spcBef>
                <a:spcPts val="0"/>
              </a:spcBef>
              <a:buSzPct val="100000"/>
              <a:defRPr sz="2400"/>
            </a:lvl1pPr>
            <a:lvl2pPr lvl="1" rtl="0">
              <a:spcBef>
                <a:spcPts val="0"/>
              </a:spcBef>
              <a:buSzPct val="100000"/>
              <a:defRPr sz="2400"/>
            </a:lvl2pPr>
            <a:lvl3pPr lvl="2" rtl="0">
              <a:spcBef>
                <a:spcPts val="0"/>
              </a:spcBef>
              <a:buSzPct val="100000"/>
              <a:defRPr sz="2400"/>
            </a:lvl3pPr>
            <a:lvl4pPr lvl="3" rtl="0">
              <a:spcBef>
                <a:spcPts val="0"/>
              </a:spcBef>
              <a:buSzPct val="100000"/>
              <a:defRPr sz="2400"/>
            </a:lvl4pPr>
            <a:lvl5pPr lvl="4" rtl="0">
              <a:spcBef>
                <a:spcPts val="0"/>
              </a:spcBef>
              <a:buSzPct val="100000"/>
              <a:defRPr sz="2400"/>
            </a:lvl5pPr>
            <a:lvl6pPr lvl="5" rtl="0">
              <a:spcBef>
                <a:spcPts val="0"/>
              </a:spcBef>
              <a:buSzPct val="100000"/>
              <a:defRPr sz="2400"/>
            </a:lvl6pPr>
            <a:lvl7pPr lvl="6" rtl="0">
              <a:spcBef>
                <a:spcPts val="0"/>
              </a:spcBef>
              <a:buSzPct val="100000"/>
              <a:defRPr sz="2400"/>
            </a:lvl7pPr>
            <a:lvl8pPr lvl="7" rtl="0">
              <a:spcBef>
                <a:spcPts val="0"/>
              </a:spcBef>
              <a:buSzPct val="100000"/>
              <a:defRPr sz="2400"/>
            </a:lvl8pPr>
            <a:lvl9pPr lvl="8" rtl="0">
              <a:spcBef>
                <a:spcPts val="0"/>
              </a:spcBef>
              <a:buSzPct val="100000"/>
              <a:defRPr sz="2400"/>
            </a:lvl9pPr>
          </a:lstStyle>
          <a:p>
            <a:endParaRPr/>
          </a:p>
        </p:txBody>
      </p:sp>
      <p:sp>
        <p:nvSpPr>
          <p:cNvPr id="37" name="Shape 37"/>
          <p:cNvSpPr txBox="1">
            <a:spLocks noGrp="1"/>
          </p:cNvSpPr>
          <p:nvPr>
            <p:ph type="body" idx="1"/>
          </p:nvPr>
        </p:nvSpPr>
        <p:spPr>
          <a:xfrm>
            <a:off x="387900" y="1594025"/>
            <a:ext cx="2807999" cy="2681100"/>
          </a:xfrm>
          <a:prstGeom prst="rect">
            <a:avLst/>
          </a:prstGeom>
        </p:spPr>
        <p:txBody>
          <a:bodyPr lIns="91425" tIns="91425" rIns="91425" bIns="91425" anchor="t" anchorCtr="0"/>
          <a:lstStyle>
            <a:lvl1pPr lvl="0" rtl="0">
              <a:spcBef>
                <a:spcPts val="0"/>
              </a:spcBef>
              <a:buSzPct val="100000"/>
              <a:defRPr sz="12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38" name="Shape 3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rtl="0">
              <a:spcBef>
                <a:spcPts val="0"/>
              </a:spcBef>
              <a:buSzPct val="100000"/>
              <a:defRPr sz="4800"/>
            </a:lvl1pPr>
            <a:lvl2pPr lvl="1" rtl="0">
              <a:spcBef>
                <a:spcPts val="0"/>
              </a:spcBef>
              <a:buSzPct val="100000"/>
              <a:defRPr sz="4800"/>
            </a:lvl2pPr>
            <a:lvl3pPr lvl="2" rtl="0">
              <a:spcBef>
                <a:spcPts val="0"/>
              </a:spcBef>
              <a:buSzPct val="100000"/>
              <a:defRPr sz="4800"/>
            </a:lvl3pPr>
            <a:lvl4pPr lvl="3" rtl="0">
              <a:spcBef>
                <a:spcPts val="0"/>
              </a:spcBef>
              <a:buSzPct val="100000"/>
              <a:defRPr sz="4800"/>
            </a:lvl4pPr>
            <a:lvl5pPr lvl="4" rtl="0">
              <a:spcBef>
                <a:spcPts val="0"/>
              </a:spcBef>
              <a:buSzPct val="100000"/>
              <a:defRPr sz="4800"/>
            </a:lvl5pPr>
            <a:lvl6pPr lvl="5" rtl="0">
              <a:spcBef>
                <a:spcPts val="0"/>
              </a:spcBef>
              <a:buSzPct val="100000"/>
              <a:defRPr sz="4800"/>
            </a:lvl6pPr>
            <a:lvl7pPr lvl="6" rtl="0">
              <a:spcBef>
                <a:spcPts val="0"/>
              </a:spcBef>
              <a:buSzPct val="100000"/>
              <a:defRPr sz="4800"/>
            </a:lvl7pPr>
            <a:lvl8pPr lvl="7" rtl="0">
              <a:spcBef>
                <a:spcPts val="0"/>
              </a:spcBef>
              <a:buSzPct val="100000"/>
              <a:defRPr sz="4800"/>
            </a:lvl8pPr>
            <a:lvl9pPr lvl="8" rtl="0">
              <a:spcBef>
                <a:spcPts val="0"/>
              </a:spcBef>
              <a:buSzPct val="100000"/>
              <a:defRPr sz="4800"/>
            </a:lvl9pPr>
          </a:lstStyle>
          <a:p>
            <a:endParaRPr/>
          </a:p>
        </p:txBody>
      </p:sp>
      <p:sp>
        <p:nvSpPr>
          <p:cNvPr id="41" name="Shape 41"/>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2"/>
        <p:cNvGrpSpPr/>
        <p:nvPr/>
      </p:nvGrpSpPr>
      <p:grpSpPr>
        <a:xfrm>
          <a:off x="0" y="0"/>
          <a:ext cx="0" cy="0"/>
          <a:chOff x="0" y="0"/>
          <a:chExt cx="0" cy="0"/>
        </a:xfrm>
      </p:grpSpPr>
      <p:sp>
        <p:nvSpPr>
          <p:cNvPr id="43" name="Shape 43"/>
          <p:cNvSpPr/>
          <p:nvPr/>
        </p:nvSpPr>
        <p:spPr>
          <a:xfrm>
            <a:off x="4572000" y="-75"/>
            <a:ext cx="4572000" cy="5143499"/>
          </a:xfrm>
          <a:prstGeom prst="rect">
            <a:avLst/>
          </a:prstGeom>
          <a:solidFill>
            <a:schemeClr val="dk2"/>
          </a:solidFill>
          <a:ln>
            <a:noFill/>
          </a:ln>
        </p:spPr>
        <p:txBody>
          <a:bodyPr lIns="91425" tIns="91425" rIns="91425" bIns="91425" anchor="ctr" anchorCtr="0">
            <a:noAutofit/>
          </a:bodyPr>
          <a:lstStyle/>
          <a:p>
            <a:pPr lvl="0">
              <a:spcBef>
                <a:spcPts val="0"/>
              </a:spcBef>
              <a:buNone/>
            </a:pPr>
            <a:endParaRPr dirty="0"/>
          </a:p>
        </p:txBody>
      </p:sp>
      <p:cxnSp>
        <p:nvCxnSpPr>
          <p:cNvPr id="44" name="Shape 44"/>
          <p:cNvCxnSpPr/>
          <p:nvPr/>
        </p:nvCxnSpPr>
        <p:spPr>
          <a:xfrm>
            <a:off x="5029675" y="4495503"/>
            <a:ext cx="540899" cy="0"/>
          </a:xfrm>
          <a:prstGeom prst="straightConnector1">
            <a:avLst/>
          </a:prstGeom>
          <a:noFill/>
          <a:ln w="38100" cap="flat" cmpd="sng">
            <a:solidFill>
              <a:schemeClr val="accent5"/>
            </a:solidFill>
            <a:prstDash val="solid"/>
            <a:round/>
            <a:headEnd type="none" w="med" len="med"/>
            <a:tailEnd type="none" w="med" len="med"/>
          </a:ln>
        </p:spPr>
      </p:cxnSp>
      <p:sp>
        <p:nvSpPr>
          <p:cNvPr id="45" name="Shape 45"/>
          <p:cNvSpPr txBox="1">
            <a:spLocks noGrp="1"/>
          </p:cNvSpPr>
          <p:nvPr>
            <p:ph type="title"/>
          </p:nvPr>
        </p:nvSpPr>
        <p:spPr>
          <a:xfrm>
            <a:off x="265500" y="1209075"/>
            <a:ext cx="4045199" cy="1506299"/>
          </a:xfrm>
          <a:prstGeom prst="rect">
            <a:avLst/>
          </a:prstGeom>
        </p:spPr>
        <p:txBody>
          <a:bodyPr lIns="91425" tIns="91425" rIns="91425" bIns="91425" anchor="b" anchorCtr="0"/>
          <a:lstStyle>
            <a:lvl1pPr lvl="0" algn="ctr" rtl="0">
              <a:spcBef>
                <a:spcPts val="0"/>
              </a:spcBef>
              <a:buSzPct val="100000"/>
              <a:defRPr sz="3800"/>
            </a:lvl1pPr>
            <a:lvl2pPr lvl="1" algn="ctr" rtl="0">
              <a:spcBef>
                <a:spcPts val="0"/>
              </a:spcBef>
              <a:buSzPct val="100000"/>
              <a:defRPr sz="3800"/>
            </a:lvl2pPr>
            <a:lvl3pPr lvl="2" algn="ctr" rtl="0">
              <a:spcBef>
                <a:spcPts val="0"/>
              </a:spcBef>
              <a:buSzPct val="100000"/>
              <a:defRPr sz="3800"/>
            </a:lvl3pPr>
            <a:lvl4pPr lvl="3" algn="ctr" rtl="0">
              <a:spcBef>
                <a:spcPts val="0"/>
              </a:spcBef>
              <a:buSzPct val="100000"/>
              <a:defRPr sz="3800"/>
            </a:lvl4pPr>
            <a:lvl5pPr lvl="4" algn="ctr" rtl="0">
              <a:spcBef>
                <a:spcPts val="0"/>
              </a:spcBef>
              <a:buSzPct val="100000"/>
              <a:defRPr sz="3800"/>
            </a:lvl5pPr>
            <a:lvl6pPr lvl="5" algn="ctr" rtl="0">
              <a:spcBef>
                <a:spcPts val="0"/>
              </a:spcBef>
              <a:buSzPct val="100000"/>
              <a:defRPr sz="3800"/>
            </a:lvl6pPr>
            <a:lvl7pPr lvl="6" algn="ctr" rtl="0">
              <a:spcBef>
                <a:spcPts val="0"/>
              </a:spcBef>
              <a:buSzPct val="100000"/>
              <a:defRPr sz="3800"/>
            </a:lvl7pPr>
            <a:lvl8pPr lvl="7" algn="ctr" rtl="0">
              <a:spcBef>
                <a:spcPts val="0"/>
              </a:spcBef>
              <a:buSzPct val="100000"/>
              <a:defRPr sz="3800"/>
            </a:lvl8pPr>
            <a:lvl9pPr lvl="8" algn="ctr" rtl="0">
              <a:spcBef>
                <a:spcPts val="0"/>
              </a:spcBef>
              <a:buSzPct val="100000"/>
              <a:defRPr sz="3800"/>
            </a:lvl9pPr>
          </a:lstStyle>
          <a:p>
            <a:endParaRPr/>
          </a:p>
        </p:txBody>
      </p:sp>
      <p:sp>
        <p:nvSpPr>
          <p:cNvPr id="46" name="Shape 46"/>
          <p:cNvSpPr txBox="1">
            <a:spLocks noGrp="1"/>
          </p:cNvSpPr>
          <p:nvPr>
            <p:ph type="subTitle" idx="1"/>
          </p:nvPr>
        </p:nvSpPr>
        <p:spPr>
          <a:xfrm>
            <a:off x="265500" y="2769000"/>
            <a:ext cx="4045199" cy="1345500"/>
          </a:xfrm>
          <a:prstGeom prst="rect">
            <a:avLst/>
          </a:prstGeom>
        </p:spPr>
        <p:txBody>
          <a:bodyPr lIns="91425" tIns="91425" rIns="91425" bIns="91425" anchor="t" anchorCtr="0"/>
          <a:lstStyle>
            <a:lvl1pPr lvl="0" algn="ctr" rtl="0">
              <a:lnSpc>
                <a:spcPct val="100000"/>
              </a:lnSpc>
              <a:spcBef>
                <a:spcPts val="0"/>
              </a:spcBef>
              <a:spcAft>
                <a:spcPts val="0"/>
              </a:spcAft>
              <a:buClr>
                <a:schemeClr val="accent5"/>
              </a:buClr>
              <a:buSzPct val="100000"/>
              <a:buNone/>
              <a:defRPr sz="2100">
                <a:solidFill>
                  <a:schemeClr val="accent5"/>
                </a:solidFill>
              </a:defRPr>
            </a:lvl1pPr>
            <a:lvl2pPr lvl="1" algn="ctr" rtl="0">
              <a:lnSpc>
                <a:spcPct val="100000"/>
              </a:lnSpc>
              <a:spcBef>
                <a:spcPts val="0"/>
              </a:spcBef>
              <a:spcAft>
                <a:spcPts val="0"/>
              </a:spcAft>
              <a:buClr>
                <a:schemeClr val="accent5"/>
              </a:buClr>
              <a:buSzPct val="100000"/>
              <a:buNone/>
              <a:defRPr sz="2100">
                <a:solidFill>
                  <a:schemeClr val="accent5"/>
                </a:solidFill>
              </a:defRPr>
            </a:lvl2pPr>
            <a:lvl3pPr lvl="2" algn="ctr" rtl="0">
              <a:lnSpc>
                <a:spcPct val="100000"/>
              </a:lnSpc>
              <a:spcBef>
                <a:spcPts val="0"/>
              </a:spcBef>
              <a:spcAft>
                <a:spcPts val="0"/>
              </a:spcAft>
              <a:buClr>
                <a:schemeClr val="accent5"/>
              </a:buClr>
              <a:buSzPct val="100000"/>
              <a:buNone/>
              <a:defRPr sz="2100">
                <a:solidFill>
                  <a:schemeClr val="accent5"/>
                </a:solidFill>
              </a:defRPr>
            </a:lvl3pPr>
            <a:lvl4pPr lvl="3" algn="ctr" rtl="0">
              <a:lnSpc>
                <a:spcPct val="100000"/>
              </a:lnSpc>
              <a:spcBef>
                <a:spcPts val="0"/>
              </a:spcBef>
              <a:spcAft>
                <a:spcPts val="0"/>
              </a:spcAft>
              <a:buClr>
                <a:schemeClr val="accent5"/>
              </a:buClr>
              <a:buSzPct val="100000"/>
              <a:buNone/>
              <a:defRPr sz="2100">
                <a:solidFill>
                  <a:schemeClr val="accent5"/>
                </a:solidFill>
              </a:defRPr>
            </a:lvl4pPr>
            <a:lvl5pPr lvl="4" algn="ctr" rtl="0">
              <a:lnSpc>
                <a:spcPct val="100000"/>
              </a:lnSpc>
              <a:spcBef>
                <a:spcPts val="0"/>
              </a:spcBef>
              <a:spcAft>
                <a:spcPts val="0"/>
              </a:spcAft>
              <a:buClr>
                <a:schemeClr val="accent5"/>
              </a:buClr>
              <a:buSzPct val="100000"/>
              <a:buNone/>
              <a:defRPr sz="2100">
                <a:solidFill>
                  <a:schemeClr val="accent5"/>
                </a:solidFill>
              </a:defRPr>
            </a:lvl5pPr>
            <a:lvl6pPr lvl="5" algn="ctr" rtl="0">
              <a:lnSpc>
                <a:spcPct val="100000"/>
              </a:lnSpc>
              <a:spcBef>
                <a:spcPts val="0"/>
              </a:spcBef>
              <a:spcAft>
                <a:spcPts val="0"/>
              </a:spcAft>
              <a:buClr>
                <a:schemeClr val="accent5"/>
              </a:buClr>
              <a:buSzPct val="100000"/>
              <a:buNone/>
              <a:defRPr sz="2100">
                <a:solidFill>
                  <a:schemeClr val="accent5"/>
                </a:solidFill>
              </a:defRPr>
            </a:lvl6pPr>
            <a:lvl7pPr lvl="6" algn="ctr" rtl="0">
              <a:lnSpc>
                <a:spcPct val="100000"/>
              </a:lnSpc>
              <a:spcBef>
                <a:spcPts val="0"/>
              </a:spcBef>
              <a:spcAft>
                <a:spcPts val="0"/>
              </a:spcAft>
              <a:buClr>
                <a:schemeClr val="accent5"/>
              </a:buClr>
              <a:buSzPct val="100000"/>
              <a:buNone/>
              <a:defRPr sz="2100">
                <a:solidFill>
                  <a:schemeClr val="accent5"/>
                </a:solidFill>
              </a:defRPr>
            </a:lvl7pPr>
            <a:lvl8pPr lvl="7" algn="ctr" rtl="0">
              <a:lnSpc>
                <a:spcPct val="100000"/>
              </a:lnSpc>
              <a:spcBef>
                <a:spcPts val="0"/>
              </a:spcBef>
              <a:spcAft>
                <a:spcPts val="0"/>
              </a:spcAft>
              <a:buClr>
                <a:schemeClr val="accent5"/>
              </a:buClr>
              <a:buSzPct val="100000"/>
              <a:buNone/>
              <a:defRPr sz="2100">
                <a:solidFill>
                  <a:schemeClr val="accent5"/>
                </a:solidFill>
              </a:defRPr>
            </a:lvl8pPr>
            <a:lvl9pPr lvl="8" algn="ctr" rtl="0">
              <a:lnSpc>
                <a:spcPct val="100000"/>
              </a:lnSpc>
              <a:spcBef>
                <a:spcPts val="0"/>
              </a:spcBef>
              <a:spcAft>
                <a:spcPts val="0"/>
              </a:spcAft>
              <a:buClr>
                <a:schemeClr val="accent5"/>
              </a:buClr>
              <a:buSzPct val="100000"/>
              <a:buNone/>
              <a:defRPr sz="2100">
                <a:solidFill>
                  <a:schemeClr val="accent5"/>
                </a:solidFill>
              </a:defRPr>
            </a:lvl9pPr>
          </a:lstStyle>
          <a:p>
            <a:endParaRPr/>
          </a:p>
        </p:txBody>
      </p:sp>
      <p:sp>
        <p:nvSpPr>
          <p:cNvPr id="47" name="Shape 47"/>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8" name="Shape 4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9"/>
        <p:cNvGrpSpPr/>
        <p:nvPr/>
      </p:nvGrpSpPr>
      <p:grpSpPr>
        <a:xfrm>
          <a:off x="0" y="0"/>
          <a:ext cx="0" cy="0"/>
          <a:chOff x="0" y="0"/>
          <a:chExt cx="0" cy="0"/>
        </a:xfrm>
      </p:grpSpPr>
      <p:sp>
        <p:nvSpPr>
          <p:cNvPr id="50" name="Shape 50"/>
          <p:cNvSpPr txBox="1">
            <a:spLocks noGrp="1"/>
          </p:cNvSpPr>
          <p:nvPr>
            <p:ph type="body" idx="1"/>
          </p:nvPr>
        </p:nvSpPr>
        <p:spPr>
          <a:xfrm>
            <a:off x="319500" y="4233725"/>
            <a:ext cx="5998800" cy="598799"/>
          </a:xfrm>
          <a:prstGeom prst="rect">
            <a:avLst/>
          </a:prstGeom>
        </p:spPr>
        <p:txBody>
          <a:bodyPr lIns="91425" tIns="91425" rIns="91425" bIns="91425" anchor="ctr" anchorCtr="0"/>
          <a:lstStyle>
            <a:lvl1pPr lvl="0" rtl="0">
              <a:lnSpc>
                <a:spcPct val="100000"/>
              </a:lnSpc>
              <a:spcBef>
                <a:spcPts val="0"/>
              </a:spcBef>
              <a:spcAft>
                <a:spcPts val="0"/>
              </a:spcAft>
              <a:buFont typeface="Roboto Slab"/>
              <a:buNone/>
              <a:defRPr>
                <a:latin typeface="Roboto Slab"/>
                <a:ea typeface="Roboto Slab"/>
                <a:cs typeface="Roboto Slab"/>
                <a:sym typeface="Roboto Slab"/>
              </a:defRPr>
            </a:lvl1pPr>
          </a:lstStyle>
          <a:p>
            <a:endParaRPr/>
          </a:p>
        </p:txBody>
      </p:sp>
      <p:sp>
        <p:nvSpPr>
          <p:cNvPr id="51" name="Shape 51"/>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87900" y="458025"/>
            <a:ext cx="8368200" cy="686099"/>
          </a:xfrm>
          <a:prstGeom prst="rect">
            <a:avLst/>
          </a:prstGeom>
          <a:noFill/>
          <a:ln>
            <a:noFill/>
          </a:ln>
        </p:spPr>
        <p:txBody>
          <a:bodyPr lIns="91425" tIns="91425" rIns="91425" bIns="91425" anchor="b" anchorCtr="0"/>
          <a:lstStyle>
            <a:lvl1pPr lvl="0" rt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1pPr>
            <a:lvl2pPr lvl="1" rt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2pPr>
            <a:lvl3pPr lvl="2" rt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3pPr>
            <a:lvl4pPr lvl="3" rt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4pPr>
            <a:lvl5pPr lvl="4" rt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5pPr>
            <a:lvl6pPr lvl="5" rt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6pPr>
            <a:lvl7pPr lvl="6" rt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7pPr>
            <a:lvl8pPr lvl="7" rt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8pPr>
            <a:lvl9pPr lvl="8" rt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9pPr>
          </a:lstStyle>
          <a:p>
            <a:endParaRPr/>
          </a:p>
        </p:txBody>
      </p:sp>
      <p:sp>
        <p:nvSpPr>
          <p:cNvPr id="7" name="Shape 7"/>
          <p:cNvSpPr txBox="1">
            <a:spLocks noGrp="1"/>
          </p:cNvSpPr>
          <p:nvPr>
            <p:ph type="body" idx="1"/>
          </p:nvPr>
        </p:nvSpPr>
        <p:spPr>
          <a:xfrm>
            <a:off x="387900" y="1489824"/>
            <a:ext cx="8368200" cy="3078899"/>
          </a:xfrm>
          <a:prstGeom prst="rect">
            <a:avLst/>
          </a:prstGeom>
          <a:noFill/>
          <a:ln>
            <a:noFill/>
          </a:ln>
        </p:spPr>
        <p:txBody>
          <a:bodyPr lIns="91425" tIns="91425" rIns="91425" bIns="91425" anchor="t" anchorCtr="0"/>
          <a:lstStyle>
            <a:lvl1pPr lvl="0" rtl="0">
              <a:lnSpc>
                <a:spcPct val="115000"/>
              </a:lnSpc>
              <a:spcBef>
                <a:spcPts val="0"/>
              </a:spcBef>
              <a:spcAft>
                <a:spcPts val="1600"/>
              </a:spcAft>
              <a:buClr>
                <a:schemeClr val="dk1"/>
              </a:buClr>
              <a:buSzPct val="100000"/>
              <a:buFont typeface="Roboto"/>
              <a:defRPr sz="1800">
                <a:solidFill>
                  <a:schemeClr val="dk1"/>
                </a:solidFill>
                <a:latin typeface="Roboto"/>
                <a:ea typeface="Roboto"/>
                <a:cs typeface="Roboto"/>
                <a:sym typeface="Roboto"/>
              </a:defRPr>
            </a:lvl1pPr>
            <a:lvl2pPr lvl="1" rtl="0">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2pPr>
            <a:lvl3pPr lvl="2" rtl="0">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3pPr>
            <a:lvl4pPr lvl="3" rtl="0">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4pPr>
            <a:lvl5pPr lvl="4" rtl="0">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5pPr>
            <a:lvl6pPr lvl="5" rtl="0">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6pPr>
            <a:lvl7pPr lvl="6" rtl="0">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7pPr>
            <a:lvl8pPr lvl="7" rtl="0">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8pPr>
            <a:lvl9pPr lvl="8" rtl="0">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9pPr>
          </a:lstStyle>
          <a:p>
            <a:endParaRPr/>
          </a:p>
        </p:txBody>
      </p:sp>
      <p:sp>
        <p:nvSpPr>
          <p:cNvPr id="8" name="Shape 8"/>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lvl="0" algn="r" rtl="0">
              <a:spcBef>
                <a:spcPts val="0"/>
              </a:spcBef>
              <a:buNone/>
            </a:pPr>
            <a:fld id="{00000000-1234-1234-1234-123412341234}" type="slidenum">
              <a:rPr lang="en" sz="1000">
                <a:solidFill>
                  <a:schemeClr val="dk1"/>
                </a:solidFill>
                <a:latin typeface="Roboto"/>
                <a:ea typeface="Roboto"/>
                <a:cs typeface="Roboto"/>
                <a:sym typeface="Roboto"/>
              </a:rPr>
              <a:t>‹#›</a:t>
            </a:fld>
            <a:endParaRPr lang="en" sz="1000">
              <a:solidFill>
                <a:schemeClr val="dk1"/>
              </a:solidFill>
              <a:latin typeface="Roboto"/>
              <a:ea typeface="Roboto"/>
              <a:cs typeface="Roboto"/>
              <a:sym typeface="Robo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Shape 62"/>
        <p:cNvGrpSpPr/>
        <p:nvPr/>
      </p:nvGrpSpPr>
      <p:grpSpPr>
        <a:xfrm>
          <a:off x="0" y="0"/>
          <a:ext cx="0" cy="0"/>
          <a:chOff x="0" y="0"/>
          <a:chExt cx="0" cy="0"/>
        </a:xfrm>
      </p:grpSpPr>
      <p:sp>
        <p:nvSpPr>
          <p:cNvPr id="63" name="Shape 63"/>
          <p:cNvSpPr txBox="1">
            <a:spLocks noGrp="1"/>
          </p:cNvSpPr>
          <p:nvPr>
            <p:ph type="body" idx="4294967295"/>
          </p:nvPr>
        </p:nvSpPr>
        <p:spPr>
          <a:xfrm>
            <a:off x="373650" y="1062250"/>
            <a:ext cx="8396699" cy="3665399"/>
          </a:xfrm>
          <a:prstGeom prst="rect">
            <a:avLst/>
          </a:prstGeom>
        </p:spPr>
        <p:txBody>
          <a:bodyPr lIns="91425" tIns="91425" rIns="91425" bIns="91425" anchor="t" anchorCtr="0">
            <a:noAutofit/>
          </a:bodyPr>
          <a:lstStyle/>
          <a:p>
            <a:pPr lvl="0" algn="ctr" rtl="0">
              <a:lnSpc>
                <a:spcPct val="100000"/>
              </a:lnSpc>
              <a:spcBef>
                <a:spcPts val="0"/>
              </a:spcBef>
              <a:spcAft>
                <a:spcPts val="0"/>
              </a:spcAft>
              <a:buNone/>
            </a:pPr>
            <a:r>
              <a:rPr lang="en" b="1">
                <a:latin typeface="Times New Roman"/>
                <a:ea typeface="Times New Roman"/>
                <a:cs typeface="Times New Roman"/>
                <a:sym typeface="Times New Roman"/>
              </a:rPr>
              <a:t>Stephanie Charles, Team Leader</a:t>
            </a:r>
          </a:p>
          <a:p>
            <a:pPr lvl="0" algn="ctr" rtl="0">
              <a:lnSpc>
                <a:spcPct val="100000"/>
              </a:lnSpc>
              <a:spcBef>
                <a:spcPts val="0"/>
              </a:spcBef>
              <a:spcAft>
                <a:spcPts val="0"/>
              </a:spcAft>
              <a:buNone/>
            </a:pPr>
            <a:r>
              <a:rPr lang="en" sz="1200">
                <a:solidFill>
                  <a:srgbClr val="000000"/>
                </a:solidFill>
                <a:latin typeface="Times New Roman"/>
                <a:ea typeface="Times New Roman"/>
                <a:cs typeface="Times New Roman"/>
                <a:sym typeface="Times New Roman"/>
              </a:rPr>
              <a:t>First year Master’s student in Higher Education Administration, </a:t>
            </a:r>
          </a:p>
          <a:p>
            <a:pPr lvl="0" algn="ctr" rtl="0">
              <a:lnSpc>
                <a:spcPct val="100000"/>
              </a:lnSpc>
              <a:spcBef>
                <a:spcPts val="0"/>
              </a:spcBef>
              <a:spcAft>
                <a:spcPts val="0"/>
              </a:spcAft>
              <a:buNone/>
            </a:pPr>
            <a:r>
              <a:rPr lang="en" sz="1200">
                <a:solidFill>
                  <a:srgbClr val="000000"/>
                </a:solidFill>
                <a:latin typeface="Times New Roman"/>
                <a:ea typeface="Times New Roman"/>
                <a:cs typeface="Times New Roman"/>
                <a:sym typeface="Times New Roman"/>
              </a:rPr>
              <a:t>Graduate Assistant: Coordinator of Sitters for Service in the Graduate School</a:t>
            </a:r>
          </a:p>
          <a:p>
            <a:pPr lvl="0" algn="ctr" rtl="0">
              <a:lnSpc>
                <a:spcPct val="100000"/>
              </a:lnSpc>
              <a:spcBef>
                <a:spcPts val="0"/>
              </a:spcBef>
              <a:spcAft>
                <a:spcPts val="0"/>
              </a:spcAft>
              <a:buNone/>
            </a:pPr>
            <a:endParaRPr sz="1400" dirty="0">
              <a:latin typeface="Times New Roman"/>
              <a:ea typeface="Times New Roman"/>
              <a:cs typeface="Times New Roman"/>
              <a:sym typeface="Times New Roman"/>
            </a:endParaRPr>
          </a:p>
          <a:p>
            <a:pPr lvl="0" algn="ctr" rtl="0">
              <a:lnSpc>
                <a:spcPct val="100000"/>
              </a:lnSpc>
              <a:spcBef>
                <a:spcPts val="0"/>
              </a:spcBef>
              <a:spcAft>
                <a:spcPts val="0"/>
              </a:spcAft>
              <a:buNone/>
            </a:pPr>
            <a:r>
              <a:rPr lang="en" b="1">
                <a:latin typeface="Times New Roman"/>
                <a:ea typeface="Times New Roman"/>
                <a:cs typeface="Times New Roman"/>
                <a:sym typeface="Times New Roman"/>
              </a:rPr>
              <a:t>Chelsea Primm, Supporting Team Member</a:t>
            </a:r>
          </a:p>
          <a:p>
            <a:pPr lvl="0" algn="ctr" rtl="0">
              <a:lnSpc>
                <a:spcPct val="100000"/>
              </a:lnSpc>
              <a:spcBef>
                <a:spcPts val="0"/>
              </a:spcBef>
              <a:spcAft>
                <a:spcPts val="0"/>
              </a:spcAft>
              <a:buNone/>
            </a:pPr>
            <a:r>
              <a:rPr lang="en" sz="1200">
                <a:solidFill>
                  <a:srgbClr val="000000"/>
                </a:solidFill>
                <a:latin typeface="Times New Roman"/>
                <a:ea typeface="Times New Roman"/>
                <a:cs typeface="Times New Roman"/>
                <a:sym typeface="Times New Roman"/>
              </a:rPr>
              <a:t>Second year Master’s student in Higher Education Administration, </a:t>
            </a:r>
          </a:p>
          <a:p>
            <a:pPr lvl="0" algn="ctr" rtl="0">
              <a:lnSpc>
                <a:spcPct val="100000"/>
              </a:lnSpc>
              <a:spcBef>
                <a:spcPts val="0"/>
              </a:spcBef>
              <a:spcAft>
                <a:spcPts val="0"/>
              </a:spcAft>
              <a:buNone/>
            </a:pPr>
            <a:r>
              <a:rPr lang="en" sz="1200">
                <a:solidFill>
                  <a:srgbClr val="000000"/>
                </a:solidFill>
                <a:latin typeface="Times New Roman"/>
                <a:ea typeface="Times New Roman"/>
                <a:cs typeface="Times New Roman"/>
                <a:sym typeface="Times New Roman"/>
              </a:rPr>
              <a:t>Graduate Assistant: First Year Experience and Parent Programs</a:t>
            </a:r>
          </a:p>
          <a:p>
            <a:pPr lvl="0" algn="ctr" rtl="0">
              <a:lnSpc>
                <a:spcPct val="100000"/>
              </a:lnSpc>
              <a:spcBef>
                <a:spcPts val="0"/>
              </a:spcBef>
              <a:spcAft>
                <a:spcPts val="0"/>
              </a:spcAft>
              <a:buNone/>
            </a:pPr>
            <a:endParaRPr dirty="0">
              <a:latin typeface="Times New Roman"/>
              <a:ea typeface="Times New Roman"/>
              <a:cs typeface="Times New Roman"/>
              <a:sym typeface="Times New Roman"/>
            </a:endParaRPr>
          </a:p>
          <a:p>
            <a:pPr lvl="0" algn="ctr" rtl="0">
              <a:lnSpc>
                <a:spcPct val="100000"/>
              </a:lnSpc>
              <a:spcBef>
                <a:spcPts val="0"/>
              </a:spcBef>
              <a:spcAft>
                <a:spcPts val="0"/>
              </a:spcAft>
              <a:buNone/>
            </a:pPr>
            <a:r>
              <a:rPr lang="en" b="1">
                <a:latin typeface="Times New Roman"/>
                <a:ea typeface="Times New Roman"/>
                <a:cs typeface="Times New Roman"/>
                <a:sym typeface="Times New Roman"/>
              </a:rPr>
              <a:t>Kiara Summerville, Supporting Team Member</a:t>
            </a:r>
          </a:p>
          <a:p>
            <a:pPr lvl="0" algn="ctr" rtl="0">
              <a:lnSpc>
                <a:spcPct val="100000"/>
              </a:lnSpc>
              <a:spcBef>
                <a:spcPts val="0"/>
              </a:spcBef>
              <a:spcAft>
                <a:spcPts val="0"/>
              </a:spcAft>
              <a:buNone/>
            </a:pPr>
            <a:r>
              <a:rPr lang="en" sz="1200">
                <a:solidFill>
                  <a:srgbClr val="000000"/>
                </a:solidFill>
                <a:latin typeface="Times New Roman"/>
                <a:ea typeface="Times New Roman"/>
                <a:cs typeface="Times New Roman"/>
                <a:sym typeface="Times New Roman"/>
              </a:rPr>
              <a:t>Second year Master’s student in Higher Education Administration, </a:t>
            </a:r>
          </a:p>
          <a:p>
            <a:pPr lvl="0" algn="ctr" rtl="0">
              <a:lnSpc>
                <a:spcPct val="100000"/>
              </a:lnSpc>
              <a:spcBef>
                <a:spcPts val="0"/>
              </a:spcBef>
              <a:spcAft>
                <a:spcPts val="0"/>
              </a:spcAft>
              <a:buNone/>
            </a:pPr>
            <a:r>
              <a:rPr lang="en" sz="1200">
                <a:solidFill>
                  <a:srgbClr val="000000"/>
                </a:solidFill>
                <a:latin typeface="Times New Roman"/>
                <a:ea typeface="Times New Roman"/>
                <a:cs typeface="Times New Roman"/>
                <a:sym typeface="Times New Roman"/>
              </a:rPr>
              <a:t>Graduate Assistant: First Year Experience and Parent Programs</a:t>
            </a:r>
          </a:p>
          <a:p>
            <a:pPr lvl="0" algn="ctr" rtl="0">
              <a:lnSpc>
                <a:spcPct val="100000"/>
              </a:lnSpc>
              <a:spcBef>
                <a:spcPts val="0"/>
              </a:spcBef>
              <a:spcAft>
                <a:spcPts val="0"/>
              </a:spcAft>
              <a:buNone/>
            </a:pPr>
            <a:endParaRPr sz="1100" dirty="0">
              <a:latin typeface="Times New Roman"/>
              <a:ea typeface="Times New Roman"/>
              <a:cs typeface="Times New Roman"/>
              <a:sym typeface="Times New Roman"/>
            </a:endParaRPr>
          </a:p>
          <a:p>
            <a:pPr lvl="0" algn="ctr" rtl="0">
              <a:lnSpc>
                <a:spcPct val="100000"/>
              </a:lnSpc>
              <a:spcBef>
                <a:spcPts val="0"/>
              </a:spcBef>
              <a:spcAft>
                <a:spcPts val="0"/>
              </a:spcAft>
              <a:buNone/>
            </a:pPr>
            <a:r>
              <a:rPr lang="en" b="1">
                <a:latin typeface="Times New Roman"/>
                <a:ea typeface="Times New Roman"/>
                <a:cs typeface="Times New Roman"/>
                <a:sym typeface="Times New Roman"/>
              </a:rPr>
              <a:t>Stephanie O’Donnell, Supporting Team Member</a:t>
            </a:r>
          </a:p>
          <a:p>
            <a:pPr lvl="0" algn="ctr" rtl="0">
              <a:lnSpc>
                <a:spcPct val="100000"/>
              </a:lnSpc>
              <a:spcBef>
                <a:spcPts val="0"/>
              </a:spcBef>
              <a:spcAft>
                <a:spcPts val="0"/>
              </a:spcAft>
              <a:buNone/>
            </a:pPr>
            <a:r>
              <a:rPr lang="en" sz="1200">
                <a:solidFill>
                  <a:srgbClr val="000000"/>
                </a:solidFill>
                <a:latin typeface="Times New Roman"/>
                <a:ea typeface="Times New Roman"/>
                <a:cs typeface="Times New Roman"/>
                <a:sym typeface="Times New Roman"/>
              </a:rPr>
              <a:t>Second year Master’s student Higher Education Administration and School Counseling, </a:t>
            </a:r>
          </a:p>
          <a:p>
            <a:pPr lvl="0" algn="ctr" rtl="0">
              <a:lnSpc>
                <a:spcPct val="100000"/>
              </a:lnSpc>
              <a:spcBef>
                <a:spcPts val="0"/>
              </a:spcBef>
              <a:spcAft>
                <a:spcPts val="0"/>
              </a:spcAft>
              <a:buNone/>
            </a:pPr>
            <a:r>
              <a:rPr lang="en" sz="1200">
                <a:solidFill>
                  <a:srgbClr val="000000"/>
                </a:solidFill>
                <a:latin typeface="Times New Roman"/>
                <a:ea typeface="Times New Roman"/>
                <a:cs typeface="Times New Roman"/>
                <a:sym typeface="Times New Roman"/>
              </a:rPr>
              <a:t>Graduate Assistant: Housing &amp; Residential Communities, Community Director</a:t>
            </a:r>
          </a:p>
          <a:p>
            <a:pPr lvl="0" algn="l">
              <a:lnSpc>
                <a:spcPct val="100000"/>
              </a:lnSpc>
              <a:spcBef>
                <a:spcPts val="0"/>
              </a:spcBef>
              <a:buNone/>
            </a:pPr>
            <a:endParaRPr dirty="0"/>
          </a:p>
        </p:txBody>
      </p:sp>
      <p:pic>
        <p:nvPicPr>
          <p:cNvPr id="64" name="Shape 64"/>
          <p:cNvPicPr preferRelativeResize="0"/>
          <p:nvPr/>
        </p:nvPicPr>
        <p:blipFill>
          <a:blip r:embed="rId3">
            <a:alphaModFix/>
          </a:blip>
          <a:stretch>
            <a:fillRect/>
          </a:stretch>
        </p:blipFill>
        <p:spPr>
          <a:xfrm>
            <a:off x="2071687" y="499500"/>
            <a:ext cx="5000625" cy="266700"/>
          </a:xfrm>
          <a:prstGeom prst="rect">
            <a:avLst/>
          </a:prstGeom>
          <a:noFill/>
          <a:ln>
            <a:noFill/>
          </a:ln>
        </p:spPr>
      </p:pic>
      <p:pic>
        <p:nvPicPr>
          <p:cNvPr id="65" name="Shape 65"/>
          <p:cNvPicPr preferRelativeResize="0"/>
          <p:nvPr/>
        </p:nvPicPr>
        <p:blipFill>
          <a:blip r:embed="rId4">
            <a:alphaModFix/>
          </a:blip>
          <a:stretch>
            <a:fillRect/>
          </a:stretch>
        </p:blipFill>
        <p:spPr>
          <a:xfrm>
            <a:off x="665797" y="296895"/>
            <a:ext cx="673650" cy="671899"/>
          </a:xfrm>
          <a:prstGeom prst="rect">
            <a:avLst/>
          </a:prstGeom>
          <a:noFill/>
          <a:ln>
            <a:noFill/>
          </a:ln>
        </p:spPr>
      </p:pic>
      <p:pic>
        <p:nvPicPr>
          <p:cNvPr id="66" name="Shape 66"/>
          <p:cNvPicPr preferRelativeResize="0"/>
          <p:nvPr/>
        </p:nvPicPr>
        <p:blipFill>
          <a:blip r:embed="rId4">
            <a:alphaModFix/>
          </a:blip>
          <a:stretch>
            <a:fillRect/>
          </a:stretch>
        </p:blipFill>
        <p:spPr>
          <a:xfrm>
            <a:off x="7712622" y="296895"/>
            <a:ext cx="673650" cy="671899"/>
          </a:xfrm>
          <a:prstGeom prst="rect">
            <a:avLst/>
          </a:prstGeom>
          <a:noFill/>
          <a:ln>
            <a:noFill/>
          </a:ln>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387900" y="458025"/>
            <a:ext cx="8368200" cy="686099"/>
          </a:xfrm>
          <a:prstGeom prst="rect">
            <a:avLst/>
          </a:prstGeom>
        </p:spPr>
        <p:txBody>
          <a:bodyPr lIns="91425" tIns="91425" rIns="91425" bIns="91425" anchor="ctr" anchorCtr="0">
            <a:noAutofit/>
          </a:bodyPr>
          <a:lstStyle/>
          <a:p>
            <a:pPr lvl="0" algn="ctr">
              <a:spcBef>
                <a:spcPts val="0"/>
              </a:spcBef>
              <a:buNone/>
            </a:pPr>
            <a:r>
              <a:rPr lang="en">
                <a:latin typeface="Times New Roman"/>
                <a:ea typeface="Times New Roman"/>
                <a:cs typeface="Times New Roman"/>
                <a:sym typeface="Times New Roman"/>
              </a:rPr>
              <a:t>Areas to improve: Student Services </a:t>
            </a:r>
          </a:p>
        </p:txBody>
      </p:sp>
      <p:sp>
        <p:nvSpPr>
          <p:cNvPr id="122" name="Shape 122"/>
          <p:cNvSpPr txBox="1"/>
          <p:nvPr/>
        </p:nvSpPr>
        <p:spPr>
          <a:xfrm>
            <a:off x="632850" y="1181775"/>
            <a:ext cx="7878300" cy="3623999"/>
          </a:xfrm>
          <a:prstGeom prst="rect">
            <a:avLst/>
          </a:prstGeom>
          <a:noFill/>
          <a:ln>
            <a:noFill/>
          </a:ln>
        </p:spPr>
        <p:txBody>
          <a:bodyPr lIns="91425" tIns="91425" rIns="91425" bIns="91425" anchor="t" anchorCtr="0">
            <a:noAutofit/>
          </a:bodyPr>
          <a:lstStyle/>
          <a:p>
            <a:pPr marL="457200" lvl="0" indent="-330200" rtl="0">
              <a:lnSpc>
                <a:spcPct val="115000"/>
              </a:lnSpc>
              <a:spcBef>
                <a:spcPts val="0"/>
              </a:spcBef>
              <a:spcAft>
                <a:spcPts val="1600"/>
              </a:spcAft>
              <a:buClr>
                <a:schemeClr val="dk1"/>
              </a:buClr>
              <a:buSzPct val="100000"/>
              <a:buFont typeface="Times New Roman"/>
              <a:buAutoNum type="arabicPeriod"/>
            </a:pPr>
            <a:r>
              <a:rPr lang="en" sz="1600">
                <a:solidFill>
                  <a:schemeClr val="dk1"/>
                </a:solidFill>
                <a:latin typeface="Times New Roman"/>
                <a:ea typeface="Times New Roman"/>
                <a:cs typeface="Times New Roman"/>
                <a:sym typeface="Times New Roman"/>
              </a:rPr>
              <a:t>The Safe Zone department on campus mainly focuses on students and their sexual orientation. The department has little programming specifically for transgender students.</a:t>
            </a:r>
          </a:p>
          <a:p>
            <a:pPr marL="457200" lvl="0" indent="-330200" rtl="0">
              <a:lnSpc>
                <a:spcPct val="115000"/>
              </a:lnSpc>
              <a:spcBef>
                <a:spcPts val="0"/>
              </a:spcBef>
              <a:spcAft>
                <a:spcPts val="1600"/>
              </a:spcAft>
              <a:buClr>
                <a:schemeClr val="dk1"/>
              </a:buClr>
              <a:buSzPct val="100000"/>
              <a:buFont typeface="Times New Roman"/>
              <a:buAutoNum type="arabicPeriod"/>
            </a:pPr>
            <a:r>
              <a:rPr lang="en" sz="1600">
                <a:solidFill>
                  <a:schemeClr val="dk1"/>
                </a:solidFill>
                <a:latin typeface="Times New Roman"/>
                <a:ea typeface="Times New Roman"/>
                <a:cs typeface="Times New Roman"/>
                <a:sym typeface="Times New Roman"/>
              </a:rPr>
              <a:t>The Counseling Center offers individualized and group counseling sessions for all students, but no sessions are specific to trans* students. </a:t>
            </a:r>
          </a:p>
          <a:p>
            <a:pPr marL="457200" lvl="0" indent="-330200" rtl="0">
              <a:spcBef>
                <a:spcPts val="0"/>
              </a:spcBef>
              <a:buClr>
                <a:schemeClr val="dk1"/>
              </a:buClr>
              <a:buSzPct val="100000"/>
              <a:buFont typeface="Times New Roman"/>
              <a:buAutoNum type="arabicPeriod"/>
            </a:pPr>
            <a:r>
              <a:rPr lang="en" sz="1600">
                <a:solidFill>
                  <a:schemeClr val="dk1"/>
                </a:solidFill>
                <a:latin typeface="Times New Roman"/>
                <a:ea typeface="Times New Roman"/>
                <a:cs typeface="Times New Roman"/>
                <a:sym typeface="Times New Roman"/>
              </a:rPr>
              <a:t>Applications and records for the college do not have gender inclusive options or language.</a:t>
            </a:r>
          </a:p>
        </p:txBody>
      </p:sp>
      <p:pic>
        <p:nvPicPr>
          <p:cNvPr id="123" name="Shape 123"/>
          <p:cNvPicPr preferRelativeResize="0"/>
          <p:nvPr/>
        </p:nvPicPr>
        <p:blipFill>
          <a:blip r:embed="rId3">
            <a:alphaModFix/>
          </a:blip>
          <a:stretch>
            <a:fillRect/>
          </a:stretch>
        </p:blipFill>
        <p:spPr>
          <a:xfrm>
            <a:off x="3697637" y="3245823"/>
            <a:ext cx="1748724" cy="1503924"/>
          </a:xfrm>
          <a:prstGeom prst="rect">
            <a:avLst/>
          </a:prstGeom>
          <a:noFill/>
          <a:ln>
            <a:noFill/>
          </a:ln>
        </p:spPr>
      </p:pic>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387900" y="458025"/>
            <a:ext cx="8368200" cy="686099"/>
          </a:xfrm>
          <a:prstGeom prst="rect">
            <a:avLst/>
          </a:prstGeom>
        </p:spPr>
        <p:txBody>
          <a:bodyPr lIns="91425" tIns="91425" rIns="91425" bIns="91425" anchor="ctr" anchorCtr="0">
            <a:noAutofit/>
          </a:bodyPr>
          <a:lstStyle/>
          <a:p>
            <a:pPr lvl="0" algn="ctr">
              <a:spcBef>
                <a:spcPts val="0"/>
              </a:spcBef>
              <a:buNone/>
            </a:pPr>
            <a:r>
              <a:rPr lang="en">
                <a:latin typeface="Times New Roman"/>
                <a:ea typeface="Times New Roman"/>
                <a:cs typeface="Times New Roman"/>
                <a:sym typeface="Times New Roman"/>
              </a:rPr>
              <a:t>Areas to Improve: Staff Training </a:t>
            </a:r>
          </a:p>
        </p:txBody>
      </p:sp>
      <p:sp>
        <p:nvSpPr>
          <p:cNvPr id="129" name="Shape 129"/>
          <p:cNvSpPr txBox="1"/>
          <p:nvPr/>
        </p:nvSpPr>
        <p:spPr>
          <a:xfrm>
            <a:off x="638400" y="1144125"/>
            <a:ext cx="7867200" cy="3680399"/>
          </a:xfrm>
          <a:prstGeom prst="rect">
            <a:avLst/>
          </a:prstGeom>
          <a:noFill/>
          <a:ln>
            <a:noFill/>
          </a:ln>
        </p:spPr>
        <p:txBody>
          <a:bodyPr lIns="91425" tIns="91425" rIns="91425" bIns="91425" anchor="t" anchorCtr="0">
            <a:noAutofit/>
          </a:bodyPr>
          <a:lstStyle/>
          <a:p>
            <a:pPr marL="457200" lvl="0" indent="-330200" rtl="0">
              <a:lnSpc>
                <a:spcPct val="115000"/>
              </a:lnSpc>
              <a:spcBef>
                <a:spcPts val="0"/>
              </a:spcBef>
              <a:spcAft>
                <a:spcPts val="1600"/>
              </a:spcAft>
              <a:buClr>
                <a:schemeClr val="dk1"/>
              </a:buClr>
              <a:buSzPct val="100000"/>
              <a:buFont typeface="Times New Roman"/>
              <a:buAutoNum type="arabicPeriod"/>
            </a:pPr>
            <a:r>
              <a:rPr lang="en" sz="1600">
                <a:solidFill>
                  <a:schemeClr val="dk1"/>
                </a:solidFill>
                <a:latin typeface="Times New Roman"/>
                <a:ea typeface="Times New Roman"/>
                <a:cs typeface="Times New Roman"/>
                <a:sym typeface="Times New Roman"/>
              </a:rPr>
              <a:t>There has been little training for professional counselors specifically for the trans* student population.</a:t>
            </a:r>
          </a:p>
          <a:p>
            <a:pPr marL="457200" lvl="0" indent="-330200" rtl="0">
              <a:spcBef>
                <a:spcPts val="0"/>
              </a:spcBef>
              <a:buClr>
                <a:schemeClr val="dk1"/>
              </a:buClr>
              <a:buSzPct val="100000"/>
              <a:buFont typeface="Times New Roman"/>
              <a:buAutoNum type="arabicPeriod"/>
            </a:pPr>
            <a:r>
              <a:rPr lang="en" sz="1600">
                <a:solidFill>
                  <a:schemeClr val="dk1"/>
                </a:solidFill>
                <a:latin typeface="Times New Roman"/>
                <a:ea typeface="Times New Roman"/>
                <a:cs typeface="Times New Roman"/>
                <a:sym typeface="Times New Roman"/>
              </a:rPr>
              <a:t>The Student Health Center needs to train their staff in the healthcare needs of trans* students.</a:t>
            </a:r>
          </a:p>
          <a:p>
            <a:pPr lvl="0" rtl="0">
              <a:spcBef>
                <a:spcPts val="0"/>
              </a:spcBef>
              <a:buNone/>
            </a:pPr>
            <a:endParaRPr sz="1600" dirty="0">
              <a:solidFill>
                <a:schemeClr val="dk1"/>
              </a:solidFill>
              <a:latin typeface="Times New Roman"/>
              <a:ea typeface="Times New Roman"/>
              <a:cs typeface="Times New Roman"/>
              <a:sym typeface="Times New Roman"/>
            </a:endParaRPr>
          </a:p>
        </p:txBody>
      </p:sp>
      <p:pic>
        <p:nvPicPr>
          <p:cNvPr id="130" name="Shape 130"/>
          <p:cNvPicPr preferRelativeResize="0"/>
          <p:nvPr/>
        </p:nvPicPr>
        <p:blipFill>
          <a:blip r:embed="rId3">
            <a:alphaModFix/>
          </a:blip>
          <a:stretch>
            <a:fillRect/>
          </a:stretch>
        </p:blipFill>
        <p:spPr>
          <a:xfrm rot="-2">
            <a:off x="3508274" y="2921224"/>
            <a:ext cx="2127449" cy="1633873"/>
          </a:xfrm>
          <a:prstGeom prst="rect">
            <a:avLst/>
          </a:prstGeom>
          <a:noFill/>
          <a:ln>
            <a:noFill/>
          </a:ln>
        </p:spPr>
      </p:pic>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387900" y="289200"/>
            <a:ext cx="8368200" cy="686099"/>
          </a:xfrm>
          <a:prstGeom prst="rect">
            <a:avLst/>
          </a:prstGeom>
        </p:spPr>
        <p:txBody>
          <a:bodyPr lIns="91425" tIns="91425" rIns="91425" bIns="91425" anchor="ctr" anchorCtr="0">
            <a:noAutofit/>
          </a:bodyPr>
          <a:lstStyle/>
          <a:p>
            <a:pPr lvl="0" algn="ctr">
              <a:spcBef>
                <a:spcPts val="0"/>
              </a:spcBef>
              <a:buNone/>
            </a:pPr>
            <a:r>
              <a:rPr lang="en">
                <a:latin typeface="Times New Roman"/>
                <a:ea typeface="Times New Roman"/>
                <a:cs typeface="Times New Roman"/>
                <a:sym typeface="Times New Roman"/>
              </a:rPr>
              <a:t>What does the literature say about trans* students?</a:t>
            </a:r>
          </a:p>
        </p:txBody>
      </p:sp>
      <p:sp>
        <p:nvSpPr>
          <p:cNvPr id="136" name="Shape 136"/>
          <p:cNvSpPr txBox="1"/>
          <p:nvPr/>
        </p:nvSpPr>
        <p:spPr>
          <a:xfrm>
            <a:off x="387901" y="975300"/>
            <a:ext cx="8146500" cy="3920700"/>
          </a:xfrm>
          <a:prstGeom prst="rect">
            <a:avLst/>
          </a:prstGeom>
          <a:noFill/>
          <a:ln>
            <a:noFill/>
          </a:ln>
        </p:spPr>
        <p:txBody>
          <a:bodyPr lIns="91425" tIns="91425" rIns="91425" bIns="91425" anchor="t" anchorCtr="0">
            <a:noAutofit/>
          </a:bodyPr>
          <a:lstStyle/>
          <a:p>
            <a:pPr marL="457200" lvl="0" indent="-228600" rtl="0">
              <a:spcBef>
                <a:spcPts val="0"/>
              </a:spcBef>
              <a:buClr>
                <a:srgbClr val="FFFFFF"/>
              </a:buClr>
              <a:buFont typeface="Times New Roman"/>
              <a:buChar char="●"/>
            </a:pPr>
            <a:r>
              <a:rPr lang="en" dirty="0">
                <a:solidFill>
                  <a:srgbClr val="FFFFFF"/>
                </a:solidFill>
                <a:latin typeface="Times New Roman"/>
                <a:ea typeface="Times New Roman"/>
                <a:cs typeface="Times New Roman"/>
                <a:sym typeface="Times New Roman"/>
              </a:rPr>
              <a:t>Trans* students in high school usually experience victimization from their fellow students, which can lead to lower GPAs and a higher rate of absences. Despite this, many trans* students still intend to pursue a postsecondary education. (Aragon et al., 2014)</a:t>
            </a:r>
          </a:p>
          <a:p>
            <a:pPr lvl="0" rtl="0">
              <a:spcBef>
                <a:spcPts val="0"/>
              </a:spcBef>
              <a:buNone/>
            </a:pPr>
            <a:endParaRPr dirty="0">
              <a:solidFill>
                <a:srgbClr val="FFFFFF"/>
              </a:solidFill>
              <a:latin typeface="Times New Roman"/>
              <a:ea typeface="Times New Roman"/>
              <a:cs typeface="Times New Roman"/>
              <a:sym typeface="Times New Roman"/>
            </a:endParaRPr>
          </a:p>
          <a:p>
            <a:pPr marL="457200" lvl="0" indent="-228600" rtl="0">
              <a:spcBef>
                <a:spcPts val="0"/>
              </a:spcBef>
              <a:buClr>
                <a:srgbClr val="FFFFFF"/>
              </a:buClr>
              <a:buFont typeface="Times New Roman"/>
              <a:buChar char="●"/>
            </a:pPr>
            <a:r>
              <a:rPr lang="en" dirty="0">
                <a:solidFill>
                  <a:srgbClr val="FFFFFF"/>
                </a:solidFill>
                <a:latin typeface="Times New Roman"/>
                <a:ea typeface="Times New Roman"/>
                <a:cs typeface="Times New Roman"/>
                <a:sym typeface="Times New Roman"/>
              </a:rPr>
              <a:t>As Weiss (2013) discusses, all people, including students, have a right to “gender autonomy,” meaning that they have the right to choose and express their own gender identity or identities.</a:t>
            </a:r>
          </a:p>
          <a:p>
            <a:pPr lvl="0" rtl="0">
              <a:spcBef>
                <a:spcPts val="0"/>
              </a:spcBef>
              <a:buNone/>
            </a:pPr>
            <a:endParaRPr dirty="0">
              <a:solidFill>
                <a:srgbClr val="FFFFFF"/>
              </a:solidFill>
              <a:latin typeface="Times New Roman"/>
              <a:ea typeface="Times New Roman"/>
              <a:cs typeface="Times New Roman"/>
              <a:sym typeface="Times New Roman"/>
            </a:endParaRPr>
          </a:p>
          <a:p>
            <a:pPr marL="457200" lvl="0" indent="-228600" rtl="0">
              <a:spcBef>
                <a:spcPts val="0"/>
              </a:spcBef>
              <a:buClr>
                <a:schemeClr val="dk1"/>
              </a:buClr>
              <a:buFont typeface="Times New Roman"/>
              <a:buChar char="●"/>
            </a:pPr>
            <a:r>
              <a:rPr lang="en" dirty="0">
                <a:solidFill>
                  <a:schemeClr val="dk1"/>
                </a:solidFill>
                <a:latin typeface="Times New Roman"/>
                <a:ea typeface="Times New Roman"/>
                <a:cs typeface="Times New Roman"/>
                <a:sym typeface="Times New Roman"/>
              </a:rPr>
              <a:t>According to campus climate surveys at other institutions, transgender students often face “higher rates of harassment than did men or women,” feared revealing their gender identity, and considered leaving their university because of a chilly campus climate (Rankin et al., 2010).</a:t>
            </a:r>
          </a:p>
          <a:p>
            <a:pPr lvl="0" rtl="0">
              <a:spcBef>
                <a:spcPts val="0"/>
              </a:spcBef>
              <a:buNone/>
            </a:pPr>
            <a:endParaRPr dirty="0">
              <a:solidFill>
                <a:schemeClr val="dk1"/>
              </a:solidFill>
              <a:latin typeface="Times New Roman"/>
              <a:ea typeface="Times New Roman"/>
              <a:cs typeface="Times New Roman"/>
              <a:sym typeface="Times New Roman"/>
            </a:endParaRPr>
          </a:p>
          <a:p>
            <a:pPr marL="457200" lvl="0" indent="-228600" rtl="0">
              <a:spcBef>
                <a:spcPts val="0"/>
              </a:spcBef>
              <a:buClr>
                <a:schemeClr val="dk1"/>
              </a:buClr>
              <a:buFont typeface="Times New Roman"/>
              <a:buChar char="●"/>
            </a:pPr>
            <a:r>
              <a:rPr lang="en" dirty="0">
                <a:solidFill>
                  <a:schemeClr val="dk1"/>
                </a:solidFill>
                <a:latin typeface="Times New Roman"/>
                <a:ea typeface="Times New Roman"/>
                <a:cs typeface="Times New Roman"/>
                <a:sym typeface="Times New Roman"/>
              </a:rPr>
              <a:t>Due to their heightened potential for victimization and discrimination, transgender students face a large amount of stress. The Minority Stress Theory, which states “that the increased stress faced by minority individuals leads to an increased level of psychological distress when individuals are unable to successfully increase their level of coping,” can be applied to transgender students (Effrig et al., 2011, p. 144).</a:t>
            </a:r>
          </a:p>
          <a:p>
            <a:pPr lvl="0" rtl="0">
              <a:spcBef>
                <a:spcPts val="0"/>
              </a:spcBef>
              <a:buNone/>
            </a:pPr>
            <a:r>
              <a:rPr lang="en" dirty="0">
                <a:solidFill>
                  <a:srgbClr val="FFFFFF"/>
                </a:solidFill>
                <a:latin typeface="Times New Roman"/>
                <a:ea typeface="Times New Roman"/>
                <a:cs typeface="Times New Roman"/>
                <a:sym typeface="Times New Roman"/>
              </a:rPr>
              <a:t> </a:t>
            </a:r>
          </a:p>
          <a:p>
            <a:pPr lvl="0" rtl="0">
              <a:spcBef>
                <a:spcPts val="0"/>
              </a:spcBef>
              <a:buNone/>
            </a:pPr>
            <a:endParaRPr dirty="0">
              <a:solidFill>
                <a:srgbClr val="FFFFFF"/>
              </a:solidFill>
              <a:latin typeface="Times New Roman"/>
              <a:ea typeface="Times New Roman"/>
              <a:cs typeface="Times New Roman"/>
              <a:sym typeface="Times New Roman"/>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387900" y="303875"/>
            <a:ext cx="8368200" cy="502500"/>
          </a:xfrm>
          <a:prstGeom prst="rect">
            <a:avLst/>
          </a:prstGeom>
        </p:spPr>
        <p:txBody>
          <a:bodyPr lIns="91425" tIns="91425" rIns="91425" bIns="91425" anchor="b" anchorCtr="0">
            <a:noAutofit/>
          </a:bodyPr>
          <a:lstStyle/>
          <a:p>
            <a:pPr lvl="0" algn="ctr">
              <a:spcBef>
                <a:spcPts val="0"/>
              </a:spcBef>
              <a:buNone/>
            </a:pPr>
            <a:r>
              <a:rPr lang="en" sz="2400" b="1">
                <a:latin typeface="Times New Roman"/>
                <a:ea typeface="Times New Roman"/>
                <a:cs typeface="Times New Roman"/>
                <a:sym typeface="Times New Roman"/>
              </a:rPr>
              <a:t>Action Plan: Moving Forward at Centrist College</a:t>
            </a:r>
          </a:p>
        </p:txBody>
      </p:sp>
      <p:sp>
        <p:nvSpPr>
          <p:cNvPr id="142" name="Shape 142"/>
          <p:cNvSpPr txBox="1">
            <a:spLocks noGrp="1"/>
          </p:cNvSpPr>
          <p:nvPr>
            <p:ph type="body" idx="4294967295"/>
          </p:nvPr>
        </p:nvSpPr>
        <p:spPr>
          <a:xfrm>
            <a:off x="387900" y="882075"/>
            <a:ext cx="8368200" cy="3709800"/>
          </a:xfrm>
          <a:prstGeom prst="rect">
            <a:avLst/>
          </a:prstGeom>
        </p:spPr>
        <p:txBody>
          <a:bodyPr lIns="91425" tIns="91425" rIns="91425" bIns="91425" anchor="t" anchorCtr="0">
            <a:noAutofit/>
          </a:bodyPr>
          <a:lstStyle/>
          <a:p>
            <a:pPr marL="482600" lvl="0" indent="-342900" rtl="0">
              <a:spcBef>
                <a:spcPts val="0"/>
              </a:spcBef>
              <a:spcAft>
                <a:spcPts val="1000"/>
              </a:spcAft>
              <a:buSzPct val="100000"/>
              <a:buFont typeface="+mj-lt"/>
              <a:buAutoNum type="arabicPeriod"/>
            </a:pPr>
            <a:r>
              <a:rPr lang="en" sz="1400" dirty="0">
                <a:latin typeface="Times New Roman"/>
                <a:ea typeface="Times New Roman"/>
                <a:cs typeface="Times New Roman"/>
                <a:sym typeface="Times New Roman"/>
              </a:rPr>
              <a:t>Assess the current campus climate for trans* students and evaluate further changes identified as necessary</a:t>
            </a:r>
          </a:p>
          <a:p>
            <a:pPr marL="939800" lvl="1" indent="-342900" rtl="0">
              <a:spcBef>
                <a:spcPts val="0"/>
              </a:spcBef>
              <a:spcAft>
                <a:spcPts val="1000"/>
              </a:spcAft>
              <a:buSzPct val="100000"/>
              <a:buFont typeface="+mj-lt"/>
              <a:buAutoNum type="alphaLcPeriod"/>
            </a:pPr>
            <a:r>
              <a:rPr lang="en" dirty="0">
                <a:latin typeface="Times New Roman"/>
                <a:ea typeface="Times New Roman"/>
                <a:cs typeface="Times New Roman"/>
                <a:sym typeface="Times New Roman"/>
              </a:rPr>
              <a:t>A campus climate survey should also include questions about the climate within athletics and fraternity and sorority life; actions should be taken in order to make these departments more inclusive for trans* students.</a:t>
            </a:r>
          </a:p>
          <a:p>
            <a:pPr marL="482600" lvl="0" indent="-342900" rtl="0">
              <a:spcBef>
                <a:spcPts val="0"/>
              </a:spcBef>
              <a:spcAft>
                <a:spcPts val="1000"/>
              </a:spcAft>
              <a:buSzPct val="100000"/>
              <a:buFont typeface="+mj-lt"/>
              <a:buAutoNum type="arabicPeriod"/>
            </a:pPr>
            <a:r>
              <a:rPr lang="en" sz="1400" dirty="0">
                <a:latin typeface="Times New Roman"/>
                <a:ea typeface="Times New Roman"/>
                <a:cs typeface="Times New Roman"/>
                <a:sym typeface="Times New Roman"/>
              </a:rPr>
              <a:t>Provide mandatory faculty workshops on knowledge of and available resources for trans* students and ways professors can be more inclusive in their pedagogical approach and overall curriculum</a:t>
            </a:r>
          </a:p>
          <a:p>
            <a:pPr marL="482600" lvl="0" indent="-342900" rtl="0">
              <a:spcBef>
                <a:spcPts val="0"/>
              </a:spcBef>
              <a:spcAft>
                <a:spcPts val="1000"/>
              </a:spcAft>
              <a:buSzPct val="100000"/>
              <a:buFont typeface="+mj-lt"/>
              <a:buAutoNum type="arabicPeriod"/>
            </a:pPr>
            <a:r>
              <a:rPr lang="en" sz="1400" dirty="0">
                <a:latin typeface="Times New Roman"/>
                <a:ea typeface="Times New Roman"/>
                <a:cs typeface="Times New Roman"/>
                <a:sym typeface="Times New Roman"/>
              </a:rPr>
              <a:t>Provide monthly seminars for student affairs staff on inclusivity for students and the overall campus climate, specifically highlighting programs being established for the campus’s trans* community (See proposed programs slide)</a:t>
            </a:r>
          </a:p>
          <a:p>
            <a:pPr marL="482600" lvl="0" indent="-342900" rtl="0">
              <a:spcBef>
                <a:spcPts val="0"/>
              </a:spcBef>
              <a:buSzPct val="100000"/>
              <a:buFont typeface="+mj-lt"/>
              <a:buAutoNum type="arabicPeriod"/>
            </a:pPr>
            <a:r>
              <a:rPr lang="en" sz="1400" dirty="0">
                <a:latin typeface="Times New Roman"/>
                <a:ea typeface="Times New Roman"/>
                <a:cs typeface="Times New Roman"/>
                <a:sym typeface="Times New Roman"/>
              </a:rPr>
              <a:t>Create and acknowledge fluidity of gender in all campus records and documentation, including allowing for students’ easier access to updating their names and gender identities with the university</a:t>
            </a:r>
          </a:p>
          <a:p>
            <a:pPr lvl="0" rtl="0">
              <a:spcBef>
                <a:spcPts val="0"/>
              </a:spcBef>
              <a:spcAft>
                <a:spcPts val="1000"/>
              </a:spcAft>
              <a:buNone/>
            </a:pPr>
            <a:endParaRPr sz="1400" dirty="0">
              <a:latin typeface="Times New Roman"/>
              <a:ea typeface="Times New Roman"/>
              <a:cs typeface="Times New Roman"/>
              <a:sym typeface="Times New Roman"/>
            </a:endParaRP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txBox="1">
            <a:spLocks noGrp="1"/>
          </p:cNvSpPr>
          <p:nvPr>
            <p:ph type="title"/>
          </p:nvPr>
        </p:nvSpPr>
        <p:spPr>
          <a:xfrm>
            <a:off x="387900" y="232925"/>
            <a:ext cx="8368200" cy="686099"/>
          </a:xfrm>
          <a:prstGeom prst="rect">
            <a:avLst/>
          </a:prstGeom>
        </p:spPr>
        <p:txBody>
          <a:bodyPr lIns="91425" tIns="91425" rIns="91425" bIns="91425" anchor="b" anchorCtr="0">
            <a:noAutofit/>
          </a:bodyPr>
          <a:lstStyle/>
          <a:p>
            <a:pPr lvl="0" algn="ctr">
              <a:spcBef>
                <a:spcPts val="0"/>
              </a:spcBef>
              <a:buNone/>
            </a:pPr>
            <a:r>
              <a:rPr lang="en">
                <a:latin typeface="Times New Roman"/>
                <a:ea typeface="Times New Roman"/>
                <a:cs typeface="Times New Roman"/>
                <a:sym typeface="Times New Roman"/>
              </a:rPr>
              <a:t>Action Plan Continued</a:t>
            </a:r>
          </a:p>
        </p:txBody>
      </p:sp>
      <p:sp>
        <p:nvSpPr>
          <p:cNvPr id="148" name="Shape 148"/>
          <p:cNvSpPr txBox="1"/>
          <p:nvPr/>
        </p:nvSpPr>
        <p:spPr>
          <a:xfrm>
            <a:off x="387900" y="819150"/>
            <a:ext cx="8447100" cy="3986699"/>
          </a:xfrm>
          <a:prstGeom prst="rect">
            <a:avLst/>
          </a:prstGeom>
          <a:noFill/>
          <a:ln>
            <a:noFill/>
          </a:ln>
        </p:spPr>
        <p:txBody>
          <a:bodyPr lIns="91425" tIns="91425" rIns="91425" bIns="91425" anchor="t" anchorCtr="0">
            <a:noAutofit/>
          </a:bodyPr>
          <a:lstStyle/>
          <a:p>
            <a:pPr marL="457200" lvl="0" indent="-228600" rtl="0">
              <a:lnSpc>
                <a:spcPct val="115000"/>
              </a:lnSpc>
              <a:spcBef>
                <a:spcPts val="0"/>
              </a:spcBef>
              <a:spcAft>
                <a:spcPts val="1000"/>
              </a:spcAft>
              <a:buClr>
                <a:schemeClr val="dk1"/>
              </a:buClr>
              <a:buFont typeface="+mj-lt"/>
              <a:buAutoNum type="arabicPeriod" startAt="5"/>
            </a:pPr>
            <a:r>
              <a:rPr lang="en" sz="1200" dirty="0">
                <a:solidFill>
                  <a:schemeClr val="dk1"/>
                </a:solidFill>
                <a:latin typeface="Times New Roman"/>
                <a:ea typeface="Times New Roman"/>
                <a:cs typeface="Times New Roman"/>
                <a:sym typeface="Times New Roman"/>
              </a:rPr>
              <a:t>Reevaluate residential halls and bathrooms across campus to provide an inclusive environment for all gender identities</a:t>
            </a:r>
          </a:p>
          <a:p>
            <a:pPr marL="914400" lvl="1" indent="-228600" rtl="0">
              <a:spcBef>
                <a:spcPts val="0"/>
              </a:spcBef>
              <a:spcAft>
                <a:spcPts val="1600"/>
              </a:spcAft>
              <a:buClr>
                <a:schemeClr val="dk1"/>
              </a:buClr>
              <a:buFont typeface="+mj-lt"/>
              <a:buAutoNum type="alphaLcPeriod"/>
            </a:pPr>
            <a:r>
              <a:rPr lang="en" sz="1200" dirty="0">
                <a:solidFill>
                  <a:schemeClr val="dk1"/>
                </a:solidFill>
                <a:latin typeface="Times New Roman"/>
                <a:ea typeface="Times New Roman"/>
                <a:cs typeface="Times New Roman"/>
                <a:sym typeface="Times New Roman"/>
              </a:rPr>
              <a:t>Housing and Residential Communities should reevaluate inclusive living options by providing all students the option to live in suite style residence halls, assuming all parties involved are agreeable and comfortable within their living situation.</a:t>
            </a:r>
          </a:p>
          <a:p>
            <a:pPr marL="914400" lvl="1" indent="-228600" rtl="0">
              <a:spcBef>
                <a:spcPts val="0"/>
              </a:spcBef>
              <a:spcAft>
                <a:spcPts val="1600"/>
              </a:spcAft>
              <a:buClr>
                <a:schemeClr val="dk1"/>
              </a:buClr>
              <a:buFont typeface="Times New Roman"/>
              <a:buAutoNum type="alphaLcPeriod"/>
            </a:pPr>
            <a:r>
              <a:rPr lang="en" sz="1200" dirty="0">
                <a:solidFill>
                  <a:schemeClr val="dk1"/>
                </a:solidFill>
                <a:latin typeface="Times New Roman"/>
                <a:ea typeface="Times New Roman"/>
                <a:cs typeface="Times New Roman"/>
                <a:sym typeface="Times New Roman"/>
              </a:rPr>
              <a:t>Future plans could include the implementation of a living-learning community for LGBTQ+ students (for example: UC Davis’s The Rainbow House).</a:t>
            </a:r>
          </a:p>
          <a:p>
            <a:pPr marL="454025" indent="-228600">
              <a:lnSpc>
                <a:spcPct val="115000"/>
              </a:lnSpc>
              <a:spcAft>
                <a:spcPts val="1600"/>
              </a:spcAft>
              <a:buClr>
                <a:schemeClr val="dk1"/>
              </a:buClr>
              <a:buFont typeface="+mj-lt"/>
              <a:buAutoNum type="arabicPeriod" startAt="5"/>
            </a:pPr>
            <a:r>
              <a:rPr lang="en" sz="1200" dirty="0">
                <a:solidFill>
                  <a:schemeClr val="dk1"/>
                </a:solidFill>
                <a:latin typeface="Times New Roman"/>
                <a:ea typeface="Times New Roman"/>
                <a:cs typeface="Times New Roman"/>
                <a:sym typeface="Times New Roman"/>
              </a:rPr>
              <a:t>Collaborating with campus and community partners to provide educational, yet engaging programs for students on campus, targeting specific topics such as bullying, and other multicultural issues</a:t>
            </a:r>
          </a:p>
          <a:p>
            <a:pPr marL="914400" lvl="1" indent="-228600" rtl="0">
              <a:spcBef>
                <a:spcPts val="0"/>
              </a:spcBef>
              <a:spcAft>
                <a:spcPts val="1600"/>
              </a:spcAft>
              <a:buClr>
                <a:schemeClr val="dk1"/>
              </a:buClr>
              <a:buFont typeface="+mj-lt"/>
              <a:buAutoNum type="alphaLcPeriod"/>
            </a:pPr>
            <a:r>
              <a:rPr lang="en" sz="1200" dirty="0">
                <a:solidFill>
                  <a:schemeClr val="dk1"/>
                </a:solidFill>
                <a:latin typeface="Times New Roman"/>
                <a:ea typeface="Times New Roman"/>
                <a:cs typeface="Times New Roman"/>
                <a:sym typeface="Times New Roman"/>
              </a:rPr>
              <a:t>Higher administration should challenge and set forth a strategic plan for Safe Zone to explore further professional development opportunities for their staff when it comes to trans* issues</a:t>
            </a:r>
          </a:p>
          <a:p>
            <a:pPr marL="1371600" lvl="2" indent="-228600" rtl="0">
              <a:spcBef>
                <a:spcPts val="0"/>
              </a:spcBef>
              <a:spcAft>
                <a:spcPts val="1600"/>
              </a:spcAft>
              <a:buClr>
                <a:schemeClr val="dk1"/>
              </a:buClr>
              <a:buFont typeface="+mj-lt"/>
              <a:buAutoNum type="alphaLcPeriod"/>
            </a:pPr>
            <a:r>
              <a:rPr lang="en" sz="1200" dirty="0">
                <a:solidFill>
                  <a:schemeClr val="dk1"/>
                </a:solidFill>
                <a:latin typeface="Times New Roman"/>
                <a:ea typeface="Times New Roman"/>
                <a:cs typeface="Times New Roman"/>
                <a:sym typeface="Times New Roman"/>
              </a:rPr>
              <a:t>The strategic plan should include the implementation of programming specifically for the trans* population and their allies</a:t>
            </a:r>
          </a:p>
          <a:p>
            <a:pPr marL="1371600" lvl="2" indent="-228600" rtl="0">
              <a:spcBef>
                <a:spcPts val="0"/>
              </a:spcBef>
              <a:spcAft>
                <a:spcPts val="1600"/>
              </a:spcAft>
              <a:buClr>
                <a:schemeClr val="dk1"/>
              </a:buClr>
              <a:buFont typeface="+mj-lt"/>
              <a:buAutoNum type="alphaLcPeriod"/>
            </a:pPr>
            <a:r>
              <a:rPr lang="en" sz="1200" dirty="0">
                <a:solidFill>
                  <a:schemeClr val="dk1"/>
                </a:solidFill>
                <a:latin typeface="Times New Roman"/>
                <a:ea typeface="Times New Roman"/>
                <a:cs typeface="Times New Roman"/>
                <a:sym typeface="Times New Roman"/>
              </a:rPr>
              <a:t>Further programming should be implemented for educating faculty and staff as well as other students in the trans* community and the issues they may face</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title"/>
          </p:nvPr>
        </p:nvSpPr>
        <p:spPr>
          <a:xfrm>
            <a:off x="387900" y="244175"/>
            <a:ext cx="8368200" cy="813899"/>
          </a:xfrm>
          <a:prstGeom prst="rect">
            <a:avLst/>
          </a:prstGeom>
        </p:spPr>
        <p:txBody>
          <a:bodyPr lIns="91425" tIns="91425" rIns="91425" bIns="91425" anchor="ctr" anchorCtr="0">
            <a:noAutofit/>
          </a:bodyPr>
          <a:lstStyle/>
          <a:p>
            <a:pPr lvl="0" algn="ctr" rtl="0">
              <a:spcBef>
                <a:spcPts val="0"/>
              </a:spcBef>
              <a:buNone/>
            </a:pPr>
            <a:r>
              <a:rPr lang="en">
                <a:latin typeface="Times New Roman"/>
                <a:ea typeface="Times New Roman"/>
                <a:cs typeface="Times New Roman"/>
                <a:sym typeface="Times New Roman"/>
              </a:rPr>
              <a:t>Proposed Programs for the Trans* Community</a:t>
            </a:r>
          </a:p>
        </p:txBody>
      </p:sp>
      <p:sp>
        <p:nvSpPr>
          <p:cNvPr id="154" name="Shape 154"/>
          <p:cNvSpPr txBox="1"/>
          <p:nvPr/>
        </p:nvSpPr>
        <p:spPr>
          <a:xfrm>
            <a:off x="787850" y="1136750"/>
            <a:ext cx="56399" cy="11100"/>
          </a:xfrm>
          <a:prstGeom prst="rect">
            <a:avLst/>
          </a:prstGeom>
          <a:noFill/>
          <a:ln>
            <a:noFill/>
          </a:ln>
        </p:spPr>
        <p:txBody>
          <a:bodyPr lIns="91425" tIns="91425" rIns="91425" bIns="91425" anchor="t" anchorCtr="0">
            <a:noAutofit/>
          </a:bodyPr>
          <a:lstStyle/>
          <a:p>
            <a:pPr lvl="0">
              <a:spcBef>
                <a:spcPts val="0"/>
              </a:spcBef>
              <a:buNone/>
            </a:pPr>
            <a:endParaRPr dirty="0"/>
          </a:p>
        </p:txBody>
      </p:sp>
      <p:sp>
        <p:nvSpPr>
          <p:cNvPr id="155" name="Shape 155"/>
          <p:cNvSpPr txBox="1"/>
          <p:nvPr/>
        </p:nvSpPr>
        <p:spPr>
          <a:xfrm>
            <a:off x="387901" y="1058075"/>
            <a:ext cx="8368200" cy="3804000"/>
          </a:xfrm>
          <a:prstGeom prst="rect">
            <a:avLst/>
          </a:prstGeom>
          <a:noFill/>
          <a:ln>
            <a:noFill/>
          </a:ln>
        </p:spPr>
        <p:txBody>
          <a:bodyPr lIns="91425" tIns="91425" rIns="91425" bIns="91425" anchor="t" anchorCtr="0">
            <a:noAutofit/>
          </a:bodyPr>
          <a:lstStyle/>
          <a:p>
            <a:pPr marL="457200" lvl="0" indent="-228600" rtl="0">
              <a:spcBef>
                <a:spcPts val="0"/>
              </a:spcBef>
              <a:buClr>
                <a:srgbClr val="FFFFFF"/>
              </a:buClr>
              <a:buChar char="●"/>
            </a:pPr>
            <a:r>
              <a:rPr lang="en" dirty="0">
                <a:solidFill>
                  <a:srgbClr val="FFFFFF"/>
                </a:solidFill>
                <a:latin typeface="Times New Roman" panose="02020603050405020304" pitchFamily="18" charset="0"/>
                <a:cs typeface="Times New Roman" panose="02020603050405020304" pitchFamily="18" charset="0"/>
              </a:rPr>
              <a:t>Transgender Student Awareness Week in November</a:t>
            </a:r>
          </a:p>
          <a:p>
            <a:pPr marL="914400" lvl="1" indent="-228600" rtl="0">
              <a:spcBef>
                <a:spcPts val="0"/>
              </a:spcBef>
              <a:buClr>
                <a:srgbClr val="FFFFFF"/>
              </a:buClr>
              <a:buChar char="○"/>
            </a:pPr>
            <a:r>
              <a:rPr lang="en" dirty="0">
                <a:solidFill>
                  <a:srgbClr val="FFFFFF"/>
                </a:solidFill>
                <a:latin typeface="Times New Roman" panose="02020603050405020304" pitchFamily="18" charset="0"/>
                <a:cs typeface="Times New Roman" panose="02020603050405020304" pitchFamily="18" charset="0"/>
              </a:rPr>
              <a:t>A luncheon during the week for transgender and non-transgender students to interact and engage in healthy discourse about their experiences</a:t>
            </a:r>
          </a:p>
          <a:p>
            <a:pPr marL="914400" lvl="1" indent="-228600" rtl="0">
              <a:spcBef>
                <a:spcPts val="0"/>
              </a:spcBef>
              <a:buClr>
                <a:srgbClr val="FFFFFF"/>
              </a:buClr>
              <a:buChar char="○"/>
            </a:pPr>
            <a:r>
              <a:rPr lang="en" dirty="0">
                <a:solidFill>
                  <a:srgbClr val="FFFFFF"/>
                </a:solidFill>
                <a:latin typeface="Times New Roman" panose="02020603050405020304" pitchFamily="18" charset="0"/>
                <a:cs typeface="Times New Roman" panose="02020603050405020304" pitchFamily="18" charset="0"/>
              </a:rPr>
              <a:t>A seminar featuring a guest speaker who identifies as trans*</a:t>
            </a:r>
          </a:p>
          <a:p>
            <a:pPr marL="457200" lvl="0" indent="0" rtl="0">
              <a:spcBef>
                <a:spcPts val="0"/>
              </a:spcBef>
              <a:buNone/>
            </a:pPr>
            <a:endParaRPr dirty="0">
              <a:solidFill>
                <a:srgbClr val="FFFFFF"/>
              </a:solidFill>
              <a:latin typeface="Times New Roman" panose="02020603050405020304" pitchFamily="18" charset="0"/>
              <a:cs typeface="Times New Roman" panose="02020603050405020304" pitchFamily="18" charset="0"/>
            </a:endParaRPr>
          </a:p>
          <a:p>
            <a:pPr marL="457200" lvl="0" indent="-228600" rtl="0">
              <a:spcBef>
                <a:spcPts val="0"/>
              </a:spcBef>
              <a:buClr>
                <a:srgbClr val="FFFFFF"/>
              </a:buClr>
              <a:buChar char="●"/>
            </a:pPr>
            <a:r>
              <a:rPr lang="en" dirty="0">
                <a:solidFill>
                  <a:srgbClr val="FFFFFF"/>
                </a:solidFill>
                <a:latin typeface="Times New Roman" panose="02020603050405020304" pitchFamily="18" charset="0"/>
                <a:cs typeface="Times New Roman" panose="02020603050405020304" pitchFamily="18" charset="0"/>
              </a:rPr>
              <a:t>Trans* 101 Learning Seminar for Faculty and Staff Members</a:t>
            </a:r>
          </a:p>
          <a:p>
            <a:pPr marL="914400" lvl="1" indent="-228600" rtl="0">
              <a:spcBef>
                <a:spcPts val="0"/>
              </a:spcBef>
              <a:buClr>
                <a:srgbClr val="FFFFFF"/>
              </a:buClr>
              <a:buChar char="○"/>
            </a:pPr>
            <a:r>
              <a:rPr lang="en" dirty="0">
                <a:solidFill>
                  <a:srgbClr val="FFFFFF"/>
                </a:solidFill>
                <a:latin typeface="Times New Roman" panose="02020603050405020304" pitchFamily="18" charset="0"/>
                <a:cs typeface="Times New Roman" panose="02020603050405020304" pitchFamily="18" charset="0"/>
              </a:rPr>
              <a:t>A mandatory training session for faculty and staff to learn from the lived experiences of trans* students and how to support trans* students in their pedagogical approach  </a:t>
            </a:r>
          </a:p>
          <a:p>
            <a:pPr lvl="0" rtl="0">
              <a:spcBef>
                <a:spcPts val="0"/>
              </a:spcBef>
              <a:buNone/>
            </a:pPr>
            <a:r>
              <a:rPr lang="en" dirty="0">
                <a:solidFill>
                  <a:srgbClr val="FFFFFF"/>
                </a:solidFill>
                <a:latin typeface="Times New Roman" panose="02020603050405020304" pitchFamily="18" charset="0"/>
                <a:cs typeface="Times New Roman" panose="02020603050405020304" pitchFamily="18" charset="0"/>
              </a:rPr>
              <a:t>	</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387900" y="322975"/>
            <a:ext cx="8368200" cy="686099"/>
          </a:xfrm>
          <a:prstGeom prst="rect">
            <a:avLst/>
          </a:prstGeom>
        </p:spPr>
        <p:txBody>
          <a:bodyPr lIns="91425" tIns="91425" rIns="91425" bIns="91425" anchor="ctr" anchorCtr="0">
            <a:noAutofit/>
          </a:bodyPr>
          <a:lstStyle/>
          <a:p>
            <a:pPr lvl="0" algn="ctr">
              <a:spcBef>
                <a:spcPts val="0"/>
              </a:spcBef>
              <a:buNone/>
            </a:pPr>
            <a:r>
              <a:rPr lang="en">
                <a:latin typeface="Times New Roman"/>
                <a:ea typeface="Times New Roman"/>
                <a:cs typeface="Times New Roman"/>
                <a:sym typeface="Times New Roman"/>
              </a:rPr>
              <a:t>References</a:t>
            </a:r>
          </a:p>
        </p:txBody>
      </p:sp>
      <p:sp>
        <p:nvSpPr>
          <p:cNvPr id="161" name="Shape 161"/>
          <p:cNvSpPr txBox="1"/>
          <p:nvPr/>
        </p:nvSpPr>
        <p:spPr>
          <a:xfrm>
            <a:off x="387900" y="1080475"/>
            <a:ext cx="8368200" cy="3826799"/>
          </a:xfrm>
          <a:prstGeom prst="rect">
            <a:avLst/>
          </a:prstGeom>
          <a:noFill/>
          <a:ln>
            <a:noFill/>
          </a:ln>
        </p:spPr>
        <p:txBody>
          <a:bodyPr lIns="91425" tIns="91425" rIns="91425" bIns="91425" anchor="t" anchorCtr="0">
            <a:noAutofit/>
          </a:bodyPr>
          <a:lstStyle/>
          <a:p>
            <a:pPr lvl="0" rtl="0">
              <a:spcBef>
                <a:spcPts val="0"/>
              </a:spcBef>
              <a:buNone/>
            </a:pPr>
            <a:r>
              <a:rPr lang="en" sz="1000">
                <a:solidFill>
                  <a:srgbClr val="FFFFFF"/>
                </a:solidFill>
                <a:latin typeface="Times New Roman"/>
                <a:ea typeface="Times New Roman"/>
                <a:cs typeface="Times New Roman"/>
                <a:sym typeface="Times New Roman"/>
              </a:rPr>
              <a:t>Aragon, S. R., Poteat, V. P., Espelage, D. L., &amp; Koenig, B. W. (2014). The influence of peer victimization on educational outcomes for LGBTQ and </a:t>
            </a:r>
          </a:p>
          <a:p>
            <a:pPr lvl="0" indent="457200" rtl="0">
              <a:spcBef>
                <a:spcPts val="0"/>
              </a:spcBef>
              <a:buNone/>
            </a:pPr>
            <a:r>
              <a:rPr lang="en" sz="1000">
                <a:solidFill>
                  <a:srgbClr val="FFFFFF"/>
                </a:solidFill>
                <a:latin typeface="Times New Roman"/>
                <a:ea typeface="Times New Roman"/>
                <a:cs typeface="Times New Roman"/>
                <a:sym typeface="Times New Roman"/>
              </a:rPr>
              <a:t>non-LGBTQ high school students. </a:t>
            </a:r>
            <a:r>
              <a:rPr lang="en" sz="1000" i="1">
                <a:solidFill>
                  <a:srgbClr val="FFFFFF"/>
                </a:solidFill>
                <a:latin typeface="Times New Roman"/>
                <a:ea typeface="Times New Roman"/>
                <a:cs typeface="Times New Roman"/>
                <a:sym typeface="Times New Roman"/>
              </a:rPr>
              <a:t>Journal of LGBT youth</a:t>
            </a:r>
            <a:r>
              <a:rPr lang="en" sz="1000">
                <a:solidFill>
                  <a:srgbClr val="FFFFFF"/>
                </a:solidFill>
                <a:latin typeface="Times New Roman"/>
                <a:ea typeface="Times New Roman"/>
                <a:cs typeface="Times New Roman"/>
                <a:sym typeface="Times New Roman"/>
              </a:rPr>
              <a:t>, </a:t>
            </a:r>
            <a:r>
              <a:rPr lang="en" sz="1000" i="1">
                <a:solidFill>
                  <a:srgbClr val="FFFFFF"/>
                </a:solidFill>
                <a:latin typeface="Times New Roman"/>
                <a:ea typeface="Times New Roman"/>
                <a:cs typeface="Times New Roman"/>
                <a:sym typeface="Times New Roman"/>
              </a:rPr>
              <a:t>11</a:t>
            </a:r>
            <a:r>
              <a:rPr lang="en" sz="1000">
                <a:solidFill>
                  <a:srgbClr val="FFFFFF"/>
                </a:solidFill>
                <a:latin typeface="Times New Roman"/>
                <a:ea typeface="Times New Roman"/>
                <a:cs typeface="Times New Roman"/>
                <a:sym typeface="Times New Roman"/>
              </a:rPr>
              <a:t>(1), 1-19.</a:t>
            </a:r>
          </a:p>
          <a:p>
            <a:pPr lvl="0" indent="457200" rtl="0">
              <a:spcBef>
                <a:spcPts val="0"/>
              </a:spcBef>
              <a:buNone/>
            </a:pPr>
            <a:endParaRPr sz="1000" dirty="0">
              <a:solidFill>
                <a:srgbClr val="FFFFFF"/>
              </a:solidFill>
              <a:latin typeface="Times New Roman"/>
              <a:ea typeface="Times New Roman"/>
              <a:cs typeface="Times New Roman"/>
              <a:sym typeface="Times New Roman"/>
            </a:endParaRPr>
          </a:p>
          <a:p>
            <a:pPr marL="0" lvl="0" indent="0" rtl="0">
              <a:spcBef>
                <a:spcPts val="0"/>
              </a:spcBef>
              <a:buNone/>
            </a:pPr>
            <a:r>
              <a:rPr lang="en" sz="1000">
                <a:solidFill>
                  <a:srgbClr val="FFFFFF"/>
                </a:solidFill>
                <a:latin typeface="Times New Roman"/>
                <a:ea typeface="Times New Roman"/>
                <a:cs typeface="Times New Roman"/>
                <a:sym typeface="Times New Roman"/>
              </a:rPr>
              <a:t>Beemyn, B. (2006). Ten Strategies to Improve Trans Inclusiveness on Campus. </a:t>
            </a:r>
            <a:r>
              <a:rPr lang="en" sz="1000" i="1">
                <a:solidFill>
                  <a:srgbClr val="FFFFFF"/>
                </a:solidFill>
                <a:latin typeface="Times New Roman"/>
                <a:ea typeface="Times New Roman"/>
                <a:cs typeface="Times New Roman"/>
                <a:sym typeface="Times New Roman"/>
              </a:rPr>
              <a:t>Best of the Best: An Official Queer Guide to Higher Education</a:t>
            </a:r>
            <a:r>
              <a:rPr lang="en" sz="1000">
                <a:solidFill>
                  <a:srgbClr val="FFFFFF"/>
                </a:solidFill>
                <a:latin typeface="Times New Roman"/>
                <a:ea typeface="Times New Roman"/>
                <a:cs typeface="Times New Roman"/>
                <a:sym typeface="Times New Roman"/>
              </a:rPr>
              <a:t>.</a:t>
            </a:r>
          </a:p>
          <a:p>
            <a:pPr lvl="0" rtl="0">
              <a:spcBef>
                <a:spcPts val="0"/>
              </a:spcBef>
              <a:buNone/>
            </a:pPr>
            <a:endParaRPr sz="1000" dirty="0">
              <a:solidFill>
                <a:srgbClr val="FFFFFF"/>
              </a:solidFill>
              <a:latin typeface="Times New Roman"/>
              <a:ea typeface="Times New Roman"/>
              <a:cs typeface="Times New Roman"/>
              <a:sym typeface="Times New Roman"/>
            </a:endParaRPr>
          </a:p>
          <a:p>
            <a:pPr lvl="0" rtl="0">
              <a:spcBef>
                <a:spcPts val="0"/>
              </a:spcBef>
              <a:buNone/>
            </a:pPr>
            <a:r>
              <a:rPr lang="en" sz="1000">
                <a:solidFill>
                  <a:srgbClr val="FFFFFF"/>
                </a:solidFill>
                <a:latin typeface="Times New Roman"/>
                <a:ea typeface="Times New Roman"/>
                <a:cs typeface="Times New Roman"/>
                <a:sym typeface="Times New Roman"/>
              </a:rPr>
              <a:t>Beemyn, B., Curtis, B., Davis, M., &amp; Tubbs, N. J. (2005). Transgender issues on college campuses. </a:t>
            </a:r>
            <a:r>
              <a:rPr lang="en" sz="1000" i="1">
                <a:solidFill>
                  <a:srgbClr val="FFFFFF"/>
                </a:solidFill>
                <a:latin typeface="Times New Roman"/>
                <a:ea typeface="Times New Roman"/>
                <a:cs typeface="Times New Roman"/>
                <a:sym typeface="Times New Roman"/>
              </a:rPr>
              <a:t>New directions for student services</a:t>
            </a:r>
            <a:r>
              <a:rPr lang="en" sz="1000">
                <a:solidFill>
                  <a:srgbClr val="FFFFFF"/>
                </a:solidFill>
                <a:latin typeface="Times New Roman"/>
                <a:ea typeface="Times New Roman"/>
                <a:cs typeface="Times New Roman"/>
                <a:sym typeface="Times New Roman"/>
              </a:rPr>
              <a:t>, </a:t>
            </a:r>
            <a:r>
              <a:rPr lang="en" sz="1000" i="1">
                <a:solidFill>
                  <a:srgbClr val="FFFFFF"/>
                </a:solidFill>
                <a:latin typeface="Times New Roman"/>
                <a:ea typeface="Times New Roman"/>
                <a:cs typeface="Times New Roman"/>
                <a:sym typeface="Times New Roman"/>
              </a:rPr>
              <a:t>111</a:t>
            </a:r>
            <a:r>
              <a:rPr lang="en" sz="1000">
                <a:solidFill>
                  <a:srgbClr val="FFFFFF"/>
                </a:solidFill>
                <a:latin typeface="Times New Roman"/>
                <a:ea typeface="Times New Roman"/>
                <a:cs typeface="Times New Roman"/>
                <a:sym typeface="Times New Roman"/>
              </a:rPr>
              <a:t>, 49-60.</a:t>
            </a:r>
          </a:p>
          <a:p>
            <a:pPr lvl="0" rtl="0">
              <a:spcBef>
                <a:spcPts val="0"/>
              </a:spcBef>
              <a:buNone/>
            </a:pPr>
            <a:endParaRPr sz="1000" dirty="0">
              <a:solidFill>
                <a:srgbClr val="FFFFFF"/>
              </a:solidFill>
              <a:latin typeface="Times New Roman"/>
              <a:ea typeface="Times New Roman"/>
              <a:cs typeface="Times New Roman"/>
              <a:sym typeface="Times New Roman"/>
            </a:endParaRPr>
          </a:p>
          <a:p>
            <a:pPr marL="0" lvl="0" indent="0" rtl="0">
              <a:lnSpc>
                <a:spcPct val="100000"/>
              </a:lnSpc>
              <a:spcBef>
                <a:spcPts val="0"/>
              </a:spcBef>
              <a:spcAft>
                <a:spcPts val="0"/>
              </a:spcAft>
              <a:buNone/>
            </a:pPr>
            <a:r>
              <a:rPr lang="en" sz="1000">
                <a:solidFill>
                  <a:srgbClr val="FFFFFF"/>
                </a:solidFill>
                <a:latin typeface="Times New Roman"/>
                <a:ea typeface="Times New Roman"/>
                <a:cs typeface="Times New Roman"/>
                <a:sym typeface="Times New Roman"/>
              </a:rPr>
              <a:t>Bilodeau, B. L., &amp; Renn, K. A. (2005). Analysis of LGBT identity development models and implications for practice. </a:t>
            </a:r>
            <a:r>
              <a:rPr lang="en" sz="1000" i="1">
                <a:solidFill>
                  <a:srgbClr val="FFFFFF"/>
                </a:solidFill>
                <a:latin typeface="Times New Roman"/>
                <a:ea typeface="Times New Roman"/>
                <a:cs typeface="Times New Roman"/>
                <a:sym typeface="Times New Roman"/>
              </a:rPr>
              <a:t>New Directions for Student 	</a:t>
            </a:r>
          </a:p>
          <a:p>
            <a:pPr marL="0" lvl="0" indent="457200" rtl="0">
              <a:lnSpc>
                <a:spcPct val="100000"/>
              </a:lnSpc>
              <a:spcBef>
                <a:spcPts val="0"/>
              </a:spcBef>
              <a:spcAft>
                <a:spcPts val="0"/>
              </a:spcAft>
              <a:buNone/>
            </a:pPr>
            <a:r>
              <a:rPr lang="en" sz="1000" i="1">
                <a:solidFill>
                  <a:srgbClr val="FFFFFF"/>
                </a:solidFill>
                <a:latin typeface="Times New Roman"/>
                <a:ea typeface="Times New Roman"/>
                <a:cs typeface="Times New Roman"/>
                <a:sym typeface="Times New Roman"/>
              </a:rPr>
              <a:t>Services</a:t>
            </a:r>
            <a:r>
              <a:rPr lang="en" sz="1000">
                <a:solidFill>
                  <a:srgbClr val="FFFFFF"/>
                </a:solidFill>
                <a:latin typeface="Times New Roman"/>
                <a:ea typeface="Times New Roman"/>
                <a:cs typeface="Times New Roman"/>
                <a:sym typeface="Times New Roman"/>
              </a:rPr>
              <a:t>,</a:t>
            </a:r>
            <a:r>
              <a:rPr lang="en" sz="1000" i="1">
                <a:solidFill>
                  <a:srgbClr val="FFFFFF"/>
                </a:solidFill>
                <a:latin typeface="Times New Roman"/>
                <a:ea typeface="Times New Roman"/>
                <a:cs typeface="Times New Roman"/>
                <a:sym typeface="Times New Roman"/>
              </a:rPr>
              <a:t>2005</a:t>
            </a:r>
            <a:r>
              <a:rPr lang="en" sz="1000">
                <a:solidFill>
                  <a:srgbClr val="FFFFFF"/>
                </a:solidFill>
                <a:latin typeface="Times New Roman"/>
                <a:ea typeface="Times New Roman"/>
                <a:cs typeface="Times New Roman"/>
                <a:sym typeface="Times New Roman"/>
              </a:rPr>
              <a:t>(111), 25-39.</a:t>
            </a:r>
          </a:p>
          <a:p>
            <a:pPr marL="0" lvl="0" indent="457200" rtl="0">
              <a:lnSpc>
                <a:spcPct val="100000"/>
              </a:lnSpc>
              <a:spcBef>
                <a:spcPts val="0"/>
              </a:spcBef>
              <a:spcAft>
                <a:spcPts val="0"/>
              </a:spcAft>
              <a:buNone/>
            </a:pPr>
            <a:endParaRPr sz="1000" dirty="0">
              <a:solidFill>
                <a:srgbClr val="FFFFFF"/>
              </a:solidFill>
              <a:latin typeface="Times New Roman"/>
              <a:ea typeface="Times New Roman"/>
              <a:cs typeface="Times New Roman"/>
              <a:sym typeface="Times New Roman"/>
            </a:endParaRPr>
          </a:p>
          <a:p>
            <a:pPr marL="0" lvl="0" indent="0" rtl="0">
              <a:lnSpc>
                <a:spcPct val="100000"/>
              </a:lnSpc>
              <a:spcBef>
                <a:spcPts val="0"/>
              </a:spcBef>
              <a:spcAft>
                <a:spcPts val="0"/>
              </a:spcAft>
              <a:buNone/>
            </a:pPr>
            <a:r>
              <a:rPr lang="en" sz="1000">
                <a:solidFill>
                  <a:srgbClr val="FFFFFF"/>
                </a:solidFill>
                <a:latin typeface="Times New Roman"/>
                <a:ea typeface="Times New Roman"/>
                <a:cs typeface="Times New Roman"/>
                <a:sym typeface="Times New Roman"/>
              </a:rPr>
              <a:t>Buzuvis, E. (2013). On the Basis of Sex: Using Title IX to Protect Transgender Students from Discrimination in Education. </a:t>
            </a:r>
            <a:r>
              <a:rPr lang="en" sz="1000" i="1">
                <a:solidFill>
                  <a:srgbClr val="FFFFFF"/>
                </a:solidFill>
                <a:latin typeface="Times New Roman"/>
                <a:ea typeface="Times New Roman"/>
                <a:cs typeface="Times New Roman"/>
                <a:sym typeface="Times New Roman"/>
              </a:rPr>
              <a:t>Wis. JL Gender, &amp; Soc'y</a:t>
            </a:r>
            <a:r>
              <a:rPr lang="en" sz="1000">
                <a:solidFill>
                  <a:srgbClr val="FFFFFF"/>
                </a:solidFill>
                <a:latin typeface="Times New Roman"/>
                <a:ea typeface="Times New Roman"/>
                <a:cs typeface="Times New Roman"/>
                <a:sym typeface="Times New Roman"/>
              </a:rPr>
              <a:t>, </a:t>
            </a:r>
            <a:r>
              <a:rPr lang="en" sz="1000" i="1">
                <a:solidFill>
                  <a:srgbClr val="FFFFFF"/>
                </a:solidFill>
                <a:latin typeface="Times New Roman"/>
                <a:ea typeface="Times New Roman"/>
                <a:cs typeface="Times New Roman"/>
                <a:sym typeface="Times New Roman"/>
              </a:rPr>
              <a:t>28</a:t>
            </a:r>
            <a:r>
              <a:rPr lang="en" sz="1000">
                <a:solidFill>
                  <a:srgbClr val="FFFFFF"/>
                </a:solidFill>
                <a:latin typeface="Times New Roman"/>
                <a:ea typeface="Times New Roman"/>
                <a:cs typeface="Times New Roman"/>
                <a:sym typeface="Times New Roman"/>
              </a:rPr>
              <a:t>, 219.</a:t>
            </a:r>
          </a:p>
          <a:p>
            <a:pPr marL="0" lvl="0" indent="0" rtl="0">
              <a:lnSpc>
                <a:spcPct val="100000"/>
              </a:lnSpc>
              <a:spcBef>
                <a:spcPts val="0"/>
              </a:spcBef>
              <a:spcAft>
                <a:spcPts val="0"/>
              </a:spcAft>
              <a:buNone/>
            </a:pPr>
            <a:endParaRPr sz="1000" dirty="0">
              <a:solidFill>
                <a:srgbClr val="FFFFFF"/>
              </a:solidFill>
              <a:latin typeface="Times New Roman"/>
              <a:ea typeface="Times New Roman"/>
              <a:cs typeface="Times New Roman"/>
              <a:sym typeface="Times New Roman"/>
            </a:endParaRPr>
          </a:p>
          <a:p>
            <a:pPr marL="0" lvl="0" indent="0" rtl="0">
              <a:lnSpc>
                <a:spcPct val="100000"/>
              </a:lnSpc>
              <a:spcBef>
                <a:spcPts val="0"/>
              </a:spcBef>
              <a:spcAft>
                <a:spcPts val="0"/>
              </a:spcAft>
              <a:buNone/>
            </a:pPr>
            <a:r>
              <a:rPr lang="en" sz="1000">
                <a:solidFill>
                  <a:srgbClr val="FFFFFF"/>
                </a:solidFill>
                <a:latin typeface="Times New Roman"/>
                <a:ea typeface="Times New Roman"/>
                <a:cs typeface="Times New Roman"/>
                <a:sym typeface="Times New Roman"/>
              </a:rPr>
              <a:t>Effrig, J. C., Bieschke, K. J., &amp; Locke, B. D. (2011). Examining victimization and psychological distress in transgender college students. </a:t>
            </a:r>
            <a:r>
              <a:rPr lang="en" sz="1000" i="1">
                <a:solidFill>
                  <a:srgbClr val="FFFFFF"/>
                </a:solidFill>
                <a:latin typeface="Times New Roman"/>
                <a:ea typeface="Times New Roman"/>
                <a:cs typeface="Times New Roman"/>
                <a:sym typeface="Times New Roman"/>
              </a:rPr>
              <a:t>Journal of </a:t>
            </a:r>
          </a:p>
          <a:p>
            <a:pPr marL="0" lvl="0" indent="457200" rtl="0">
              <a:lnSpc>
                <a:spcPct val="100000"/>
              </a:lnSpc>
              <a:spcBef>
                <a:spcPts val="0"/>
              </a:spcBef>
              <a:spcAft>
                <a:spcPts val="0"/>
              </a:spcAft>
              <a:buNone/>
            </a:pPr>
            <a:r>
              <a:rPr lang="en" sz="1000" i="1">
                <a:solidFill>
                  <a:srgbClr val="FFFFFF"/>
                </a:solidFill>
                <a:latin typeface="Times New Roman"/>
                <a:ea typeface="Times New Roman"/>
                <a:cs typeface="Times New Roman"/>
                <a:sym typeface="Times New Roman"/>
              </a:rPr>
              <a:t>College Counseling</a:t>
            </a:r>
            <a:r>
              <a:rPr lang="en" sz="1000">
                <a:solidFill>
                  <a:srgbClr val="FFFFFF"/>
                </a:solidFill>
                <a:latin typeface="Times New Roman"/>
                <a:ea typeface="Times New Roman"/>
                <a:cs typeface="Times New Roman"/>
                <a:sym typeface="Times New Roman"/>
              </a:rPr>
              <a:t>, </a:t>
            </a:r>
            <a:r>
              <a:rPr lang="en" sz="1000" i="1">
                <a:solidFill>
                  <a:srgbClr val="FFFFFF"/>
                </a:solidFill>
                <a:latin typeface="Times New Roman"/>
                <a:ea typeface="Times New Roman"/>
                <a:cs typeface="Times New Roman"/>
                <a:sym typeface="Times New Roman"/>
              </a:rPr>
              <a:t>14</a:t>
            </a:r>
            <a:r>
              <a:rPr lang="en" sz="1000">
                <a:solidFill>
                  <a:srgbClr val="FFFFFF"/>
                </a:solidFill>
                <a:latin typeface="Times New Roman"/>
                <a:ea typeface="Times New Roman"/>
                <a:cs typeface="Times New Roman"/>
                <a:sym typeface="Times New Roman"/>
              </a:rPr>
              <a:t>(2), 143-157.</a:t>
            </a:r>
          </a:p>
          <a:p>
            <a:pPr marL="0" lvl="0" indent="0" rtl="0">
              <a:lnSpc>
                <a:spcPct val="100000"/>
              </a:lnSpc>
              <a:spcBef>
                <a:spcPts val="0"/>
              </a:spcBef>
              <a:spcAft>
                <a:spcPts val="0"/>
              </a:spcAft>
              <a:buNone/>
            </a:pPr>
            <a:endParaRPr sz="1000" dirty="0">
              <a:solidFill>
                <a:srgbClr val="FFFFFF"/>
              </a:solidFill>
              <a:latin typeface="Times New Roman"/>
              <a:ea typeface="Times New Roman"/>
              <a:cs typeface="Times New Roman"/>
              <a:sym typeface="Times New Roman"/>
            </a:endParaRPr>
          </a:p>
          <a:p>
            <a:pPr marL="0" lvl="0" indent="0" rtl="0">
              <a:lnSpc>
                <a:spcPct val="100000"/>
              </a:lnSpc>
              <a:spcBef>
                <a:spcPts val="0"/>
              </a:spcBef>
              <a:spcAft>
                <a:spcPts val="0"/>
              </a:spcAft>
              <a:buNone/>
            </a:pPr>
            <a:r>
              <a:rPr lang="en" sz="1000">
                <a:solidFill>
                  <a:srgbClr val="FFFFFF"/>
                </a:solidFill>
                <a:latin typeface="Times New Roman"/>
                <a:ea typeface="Times New Roman"/>
                <a:cs typeface="Times New Roman"/>
                <a:sym typeface="Times New Roman"/>
              </a:rPr>
              <a:t>Rankin, S., Weber, G., Blumenfeld, W., &amp; Frazer, S. (2010). State of higher education for lesbian, gay, bisexual &amp; transgender people. Charlotte, NC: Campus </a:t>
            </a:r>
          </a:p>
          <a:p>
            <a:pPr marL="0" lvl="0" indent="457200" rtl="0">
              <a:lnSpc>
                <a:spcPct val="100000"/>
              </a:lnSpc>
              <a:spcBef>
                <a:spcPts val="0"/>
              </a:spcBef>
              <a:spcAft>
                <a:spcPts val="0"/>
              </a:spcAft>
              <a:buNone/>
            </a:pPr>
            <a:r>
              <a:rPr lang="en" sz="1000">
                <a:solidFill>
                  <a:srgbClr val="FFFFFF"/>
                </a:solidFill>
                <a:latin typeface="Times New Roman"/>
                <a:ea typeface="Times New Roman"/>
                <a:cs typeface="Times New Roman"/>
                <a:sym typeface="Times New Roman"/>
              </a:rPr>
              <a:t>Pride.</a:t>
            </a:r>
          </a:p>
          <a:p>
            <a:pPr marL="0" lvl="0" indent="0" rtl="0">
              <a:lnSpc>
                <a:spcPct val="100000"/>
              </a:lnSpc>
              <a:spcBef>
                <a:spcPts val="0"/>
              </a:spcBef>
              <a:spcAft>
                <a:spcPts val="0"/>
              </a:spcAft>
              <a:buNone/>
            </a:pPr>
            <a:endParaRPr sz="1000" dirty="0">
              <a:solidFill>
                <a:srgbClr val="FFFFFF"/>
              </a:solidFill>
              <a:latin typeface="Times New Roman"/>
              <a:ea typeface="Times New Roman"/>
              <a:cs typeface="Times New Roman"/>
              <a:sym typeface="Times New Roman"/>
            </a:endParaRPr>
          </a:p>
          <a:p>
            <a:pPr marL="0" lvl="0" indent="0" rtl="0">
              <a:lnSpc>
                <a:spcPct val="100000"/>
              </a:lnSpc>
              <a:spcBef>
                <a:spcPts val="0"/>
              </a:spcBef>
              <a:spcAft>
                <a:spcPts val="0"/>
              </a:spcAft>
              <a:buNone/>
            </a:pPr>
            <a:r>
              <a:rPr lang="en" sz="1000">
                <a:solidFill>
                  <a:srgbClr val="FFFFFF"/>
                </a:solidFill>
                <a:latin typeface="Times New Roman"/>
                <a:ea typeface="Times New Roman"/>
                <a:cs typeface="Times New Roman"/>
                <a:sym typeface="Times New Roman"/>
              </a:rPr>
              <a:t>Seelman, K. L. (2014). Recommendations of transgender students, staff, and faculty in the USA for improving college campuses. </a:t>
            </a:r>
            <a:r>
              <a:rPr lang="en" sz="1000" i="1">
                <a:solidFill>
                  <a:srgbClr val="FFFFFF"/>
                </a:solidFill>
                <a:latin typeface="Times New Roman"/>
                <a:ea typeface="Times New Roman"/>
                <a:cs typeface="Times New Roman"/>
                <a:sym typeface="Times New Roman"/>
              </a:rPr>
              <a:t>Gender and education</a:t>
            </a:r>
            <a:r>
              <a:rPr lang="en" sz="1000">
                <a:solidFill>
                  <a:srgbClr val="FFFFFF"/>
                </a:solidFill>
                <a:latin typeface="Times New Roman"/>
                <a:ea typeface="Times New Roman"/>
                <a:cs typeface="Times New Roman"/>
                <a:sym typeface="Times New Roman"/>
              </a:rPr>
              <a:t>,</a:t>
            </a:r>
            <a:r>
              <a:rPr lang="en" sz="1000" i="1">
                <a:solidFill>
                  <a:srgbClr val="FFFFFF"/>
                </a:solidFill>
                <a:latin typeface="Times New Roman"/>
                <a:ea typeface="Times New Roman"/>
                <a:cs typeface="Times New Roman"/>
                <a:sym typeface="Times New Roman"/>
              </a:rPr>
              <a:t>26</a:t>
            </a:r>
            <a:r>
              <a:rPr lang="en" sz="1000">
                <a:solidFill>
                  <a:srgbClr val="FFFFFF"/>
                </a:solidFill>
                <a:latin typeface="Times New Roman"/>
                <a:ea typeface="Times New Roman"/>
                <a:cs typeface="Times New Roman"/>
                <a:sym typeface="Times New Roman"/>
              </a:rPr>
              <a:t>(6), </a:t>
            </a:r>
          </a:p>
          <a:p>
            <a:pPr marL="0" lvl="0" indent="457200" rtl="0">
              <a:lnSpc>
                <a:spcPct val="100000"/>
              </a:lnSpc>
              <a:spcBef>
                <a:spcPts val="0"/>
              </a:spcBef>
              <a:spcAft>
                <a:spcPts val="0"/>
              </a:spcAft>
              <a:buNone/>
            </a:pPr>
            <a:r>
              <a:rPr lang="en" sz="1000">
                <a:solidFill>
                  <a:srgbClr val="FFFFFF"/>
                </a:solidFill>
                <a:latin typeface="Times New Roman"/>
                <a:ea typeface="Times New Roman"/>
                <a:cs typeface="Times New Roman"/>
                <a:sym typeface="Times New Roman"/>
              </a:rPr>
              <a:t>618-635.</a:t>
            </a:r>
          </a:p>
          <a:p>
            <a:pPr marL="0" lvl="0" indent="0" rtl="0">
              <a:lnSpc>
                <a:spcPct val="100000"/>
              </a:lnSpc>
              <a:spcBef>
                <a:spcPts val="0"/>
              </a:spcBef>
              <a:spcAft>
                <a:spcPts val="0"/>
              </a:spcAft>
              <a:buNone/>
            </a:pPr>
            <a:endParaRPr sz="1000" dirty="0">
              <a:solidFill>
                <a:srgbClr val="FFFFFF"/>
              </a:solidFill>
              <a:latin typeface="Times New Roman"/>
              <a:ea typeface="Times New Roman"/>
              <a:cs typeface="Times New Roman"/>
              <a:sym typeface="Times New Roman"/>
            </a:endParaRPr>
          </a:p>
          <a:p>
            <a:pPr marL="0" lvl="0" indent="0" rtl="0">
              <a:lnSpc>
                <a:spcPct val="100000"/>
              </a:lnSpc>
              <a:spcBef>
                <a:spcPts val="0"/>
              </a:spcBef>
              <a:spcAft>
                <a:spcPts val="0"/>
              </a:spcAft>
              <a:buNone/>
            </a:pPr>
            <a:r>
              <a:rPr lang="en" sz="1000">
                <a:solidFill>
                  <a:srgbClr val="FFFFFF"/>
                </a:solidFill>
                <a:latin typeface="Times New Roman"/>
                <a:ea typeface="Times New Roman"/>
                <a:cs typeface="Times New Roman"/>
                <a:sym typeface="Times New Roman"/>
              </a:rPr>
              <a:t>Weiss, J. T. (2013). Protecting transgender students: Application of Title IX to gender identity or expression and the constitutional right to gender autonomy.</a:t>
            </a:r>
          </a:p>
          <a:p>
            <a:pPr marL="0" lvl="0" indent="457200" rtl="0">
              <a:lnSpc>
                <a:spcPct val="100000"/>
              </a:lnSpc>
              <a:spcBef>
                <a:spcPts val="0"/>
              </a:spcBef>
              <a:spcAft>
                <a:spcPts val="0"/>
              </a:spcAft>
              <a:buNone/>
            </a:pPr>
            <a:r>
              <a:rPr lang="en" sz="1000" i="1">
                <a:solidFill>
                  <a:srgbClr val="FFFFFF"/>
                </a:solidFill>
                <a:latin typeface="Times New Roman"/>
                <a:ea typeface="Times New Roman"/>
                <a:cs typeface="Times New Roman"/>
                <a:sym typeface="Times New Roman"/>
              </a:rPr>
              <a:t>Wisconsin Journal Of Law, Gender &amp; Society</a:t>
            </a:r>
            <a:r>
              <a:rPr lang="en" sz="1000">
                <a:solidFill>
                  <a:srgbClr val="FFFFFF"/>
                </a:solidFill>
                <a:latin typeface="Times New Roman"/>
                <a:ea typeface="Times New Roman"/>
                <a:cs typeface="Times New Roman"/>
                <a:sym typeface="Times New Roman"/>
              </a:rPr>
              <a:t>, </a:t>
            </a:r>
            <a:r>
              <a:rPr lang="en" sz="1000" i="1">
                <a:solidFill>
                  <a:srgbClr val="FFFFFF"/>
                </a:solidFill>
                <a:latin typeface="Times New Roman"/>
                <a:ea typeface="Times New Roman"/>
                <a:cs typeface="Times New Roman"/>
                <a:sym typeface="Times New Roman"/>
              </a:rPr>
              <a:t>28</a:t>
            </a:r>
            <a:r>
              <a:rPr lang="en" sz="1000">
                <a:solidFill>
                  <a:srgbClr val="FFFFFF"/>
                </a:solidFill>
                <a:latin typeface="Times New Roman"/>
                <a:ea typeface="Times New Roman"/>
                <a:cs typeface="Times New Roman"/>
                <a:sym typeface="Times New Roman"/>
              </a:rPr>
              <a:t>(3), 331-346.</a:t>
            </a:r>
          </a:p>
          <a:p>
            <a:pPr marL="0" lvl="0" indent="457200" rtl="0">
              <a:lnSpc>
                <a:spcPct val="100000"/>
              </a:lnSpc>
              <a:spcBef>
                <a:spcPts val="0"/>
              </a:spcBef>
              <a:spcAft>
                <a:spcPts val="0"/>
              </a:spcAft>
              <a:buNone/>
            </a:pPr>
            <a:endParaRPr sz="1000" dirty="0">
              <a:solidFill>
                <a:srgbClr val="FFFFFF"/>
              </a:solidFill>
              <a:latin typeface="Times New Roman"/>
              <a:ea typeface="Times New Roman"/>
              <a:cs typeface="Times New Roman"/>
              <a:sym typeface="Times New Roman"/>
            </a:endParaRPr>
          </a:p>
          <a:p>
            <a:pPr marL="0" lvl="0" indent="0" rtl="0">
              <a:lnSpc>
                <a:spcPct val="100000"/>
              </a:lnSpc>
              <a:spcBef>
                <a:spcPts val="0"/>
              </a:spcBef>
              <a:spcAft>
                <a:spcPts val="0"/>
              </a:spcAft>
              <a:buNone/>
            </a:pPr>
            <a:endParaRPr sz="1000" dirty="0">
              <a:solidFill>
                <a:srgbClr val="FFFFFF"/>
              </a:solidFill>
              <a:latin typeface="Times New Roman"/>
              <a:ea typeface="Times New Roman"/>
              <a:cs typeface="Times New Roman"/>
              <a:sym typeface="Times New Roman"/>
            </a:endParaRPr>
          </a:p>
          <a:p>
            <a:pPr marL="0" lvl="0" indent="0" rtl="0">
              <a:lnSpc>
                <a:spcPct val="100000"/>
              </a:lnSpc>
              <a:spcBef>
                <a:spcPts val="0"/>
              </a:spcBef>
              <a:spcAft>
                <a:spcPts val="0"/>
              </a:spcAft>
              <a:buNone/>
            </a:pPr>
            <a:endParaRPr sz="1000" dirty="0">
              <a:solidFill>
                <a:srgbClr val="FFFFFF"/>
              </a:solidFill>
              <a:latin typeface="Times New Roman"/>
              <a:ea typeface="Times New Roman"/>
              <a:cs typeface="Times New Roman"/>
              <a:sym typeface="Times New Roman"/>
            </a:endParaRPr>
          </a:p>
          <a:p>
            <a:pPr marL="0" lvl="0" indent="0" rtl="0">
              <a:lnSpc>
                <a:spcPct val="100000"/>
              </a:lnSpc>
              <a:spcBef>
                <a:spcPts val="0"/>
              </a:spcBef>
              <a:spcAft>
                <a:spcPts val="0"/>
              </a:spcAft>
              <a:buNone/>
            </a:pPr>
            <a:endParaRPr sz="1000" dirty="0">
              <a:solidFill>
                <a:srgbClr val="FFFFFF"/>
              </a:solidFill>
              <a:latin typeface="Times New Roman"/>
              <a:ea typeface="Times New Roman"/>
              <a:cs typeface="Times New Roman"/>
              <a:sym typeface="Times New Roman"/>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ctrTitle"/>
          </p:nvPr>
        </p:nvSpPr>
        <p:spPr>
          <a:xfrm>
            <a:off x="1600200" y="742950"/>
            <a:ext cx="5943600" cy="1752600"/>
          </a:xfrm>
          <a:prstGeom prst="rect">
            <a:avLst/>
          </a:prstGeom>
        </p:spPr>
        <p:txBody>
          <a:bodyPr lIns="91425" tIns="91425" rIns="91425" bIns="91425" anchor="b" anchorCtr="0">
            <a:noAutofit/>
          </a:bodyPr>
          <a:lstStyle/>
          <a:p>
            <a:pPr lvl="0">
              <a:spcBef>
                <a:spcPts val="0"/>
              </a:spcBef>
              <a:buNone/>
            </a:pPr>
            <a:r>
              <a:rPr lang="en" sz="3350" dirty="0">
                <a:latin typeface="Times New Roman"/>
                <a:ea typeface="Times New Roman"/>
                <a:cs typeface="Times New Roman"/>
                <a:sym typeface="Times New Roman"/>
              </a:rPr>
              <a:t>Evaluation and Assessment of Centrist College’s Programming for Transgender Students</a:t>
            </a:r>
          </a:p>
        </p:txBody>
      </p:sp>
      <p:sp>
        <p:nvSpPr>
          <p:cNvPr id="72" name="Shape 72"/>
          <p:cNvSpPr txBox="1">
            <a:spLocks noGrp="1"/>
          </p:cNvSpPr>
          <p:nvPr>
            <p:ph type="subTitle" idx="1"/>
          </p:nvPr>
        </p:nvSpPr>
        <p:spPr>
          <a:xfrm>
            <a:off x="1680300" y="3257550"/>
            <a:ext cx="5783400" cy="837900"/>
          </a:xfrm>
          <a:prstGeom prst="rect">
            <a:avLst/>
          </a:prstGeom>
        </p:spPr>
        <p:txBody>
          <a:bodyPr lIns="91425" tIns="91425" rIns="91425" bIns="91425" anchor="ctr" anchorCtr="0">
            <a:noAutofit/>
          </a:bodyPr>
          <a:lstStyle/>
          <a:p>
            <a:pPr lvl="0" rtl="0">
              <a:spcBef>
                <a:spcPts val="0"/>
              </a:spcBef>
              <a:buNone/>
            </a:pPr>
            <a:r>
              <a:rPr lang="en" sz="2100" dirty="0">
                <a:latin typeface="Times New Roman"/>
                <a:ea typeface="Times New Roman"/>
                <a:cs typeface="Times New Roman"/>
                <a:sym typeface="Times New Roman"/>
              </a:rPr>
              <a:t>Professional Development Series Part 1</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387900" y="458025"/>
            <a:ext cx="8368200" cy="686099"/>
          </a:xfrm>
          <a:prstGeom prst="rect">
            <a:avLst/>
          </a:prstGeom>
        </p:spPr>
        <p:txBody>
          <a:bodyPr lIns="91425" tIns="91425" rIns="91425" bIns="91425" anchor="b" anchorCtr="0">
            <a:noAutofit/>
          </a:bodyPr>
          <a:lstStyle/>
          <a:p>
            <a:pPr lvl="0" algn="ctr">
              <a:spcBef>
                <a:spcPts val="0"/>
              </a:spcBef>
              <a:buNone/>
            </a:pPr>
            <a:r>
              <a:rPr lang="en" dirty="0">
                <a:latin typeface="Times New Roman" panose="02020603050405020304" pitchFamily="18" charset="0"/>
                <a:cs typeface="Times New Roman" panose="02020603050405020304" pitchFamily="18" charset="0"/>
              </a:rPr>
              <a:t>Meet the Team</a:t>
            </a:r>
          </a:p>
        </p:txBody>
      </p:sp>
      <p:sp>
        <p:nvSpPr>
          <p:cNvPr id="78" name="Shape 78"/>
          <p:cNvSpPr txBox="1">
            <a:spLocks noGrp="1"/>
          </p:cNvSpPr>
          <p:nvPr>
            <p:ph type="body" idx="4294967295"/>
          </p:nvPr>
        </p:nvSpPr>
        <p:spPr>
          <a:xfrm>
            <a:off x="387900" y="1280624"/>
            <a:ext cx="8368200" cy="3078899"/>
          </a:xfrm>
          <a:prstGeom prst="rect">
            <a:avLst/>
          </a:prstGeom>
        </p:spPr>
        <p:txBody>
          <a:bodyPr lIns="91425" tIns="91425" rIns="91425" bIns="91425" anchor="t" anchorCtr="0">
            <a:noAutofit/>
          </a:bodyPr>
          <a:lstStyle/>
          <a:p>
            <a:pPr lvl="0" algn="ctr" rtl="0">
              <a:spcBef>
                <a:spcPts val="0"/>
              </a:spcBef>
              <a:spcAft>
                <a:spcPts val="0"/>
              </a:spcAft>
              <a:buNone/>
            </a:pPr>
            <a:r>
              <a:rPr lang="en" sz="1400" dirty="0">
                <a:latin typeface="Times New Roman"/>
                <a:ea typeface="Times New Roman"/>
                <a:cs typeface="Times New Roman"/>
                <a:sym typeface="Times New Roman"/>
              </a:rPr>
              <a:t>Stephanie Charles</a:t>
            </a:r>
          </a:p>
          <a:p>
            <a:pPr lvl="0" algn="ctr" rtl="0">
              <a:spcBef>
                <a:spcPts val="0"/>
              </a:spcBef>
              <a:spcAft>
                <a:spcPts val="0"/>
              </a:spcAft>
              <a:buNone/>
            </a:pPr>
            <a:r>
              <a:rPr lang="en" sz="1400" dirty="0">
                <a:latin typeface="Times New Roman"/>
                <a:ea typeface="Times New Roman"/>
                <a:cs typeface="Times New Roman"/>
                <a:sym typeface="Times New Roman"/>
              </a:rPr>
              <a:t>Director, Student Involvement </a:t>
            </a:r>
          </a:p>
          <a:p>
            <a:pPr lvl="0" algn="ctr" rtl="0">
              <a:spcBef>
                <a:spcPts val="0"/>
              </a:spcBef>
              <a:spcAft>
                <a:spcPts val="0"/>
              </a:spcAft>
              <a:buNone/>
            </a:pPr>
            <a:endParaRPr sz="1400" dirty="0">
              <a:latin typeface="Times New Roman"/>
              <a:ea typeface="Times New Roman"/>
              <a:cs typeface="Times New Roman"/>
              <a:sym typeface="Times New Roman"/>
            </a:endParaRPr>
          </a:p>
          <a:p>
            <a:pPr lvl="0" algn="ctr" rtl="0">
              <a:spcBef>
                <a:spcPts val="0"/>
              </a:spcBef>
              <a:spcAft>
                <a:spcPts val="0"/>
              </a:spcAft>
              <a:buNone/>
            </a:pPr>
            <a:r>
              <a:rPr lang="en" sz="1400" dirty="0">
                <a:latin typeface="Times New Roman"/>
                <a:ea typeface="Times New Roman"/>
                <a:cs typeface="Times New Roman"/>
                <a:sym typeface="Times New Roman"/>
              </a:rPr>
              <a:t>Chelsea Primm</a:t>
            </a:r>
          </a:p>
          <a:p>
            <a:pPr lvl="0" algn="ctr" rtl="0">
              <a:spcBef>
                <a:spcPts val="0"/>
              </a:spcBef>
              <a:spcAft>
                <a:spcPts val="0"/>
              </a:spcAft>
              <a:buNone/>
            </a:pPr>
            <a:r>
              <a:rPr lang="en" sz="1400" dirty="0">
                <a:latin typeface="Times New Roman"/>
                <a:ea typeface="Times New Roman"/>
                <a:cs typeface="Times New Roman"/>
                <a:sym typeface="Times New Roman"/>
              </a:rPr>
              <a:t>Director, First Year Experience </a:t>
            </a:r>
          </a:p>
          <a:p>
            <a:pPr lvl="0" algn="ctr" rtl="0">
              <a:spcBef>
                <a:spcPts val="0"/>
              </a:spcBef>
              <a:spcAft>
                <a:spcPts val="0"/>
              </a:spcAft>
              <a:buNone/>
            </a:pPr>
            <a:endParaRPr sz="1400" dirty="0">
              <a:latin typeface="Times New Roman"/>
              <a:ea typeface="Times New Roman"/>
              <a:cs typeface="Times New Roman"/>
              <a:sym typeface="Times New Roman"/>
            </a:endParaRPr>
          </a:p>
          <a:p>
            <a:pPr lvl="0" algn="ctr" rtl="0">
              <a:spcBef>
                <a:spcPts val="0"/>
              </a:spcBef>
              <a:spcAft>
                <a:spcPts val="0"/>
              </a:spcAft>
              <a:buNone/>
            </a:pPr>
            <a:r>
              <a:rPr lang="en" sz="1400" dirty="0">
                <a:latin typeface="Times New Roman"/>
                <a:ea typeface="Times New Roman"/>
                <a:cs typeface="Times New Roman"/>
                <a:sym typeface="Times New Roman"/>
              </a:rPr>
              <a:t>Kiara Summerville</a:t>
            </a:r>
          </a:p>
          <a:p>
            <a:pPr lvl="0" algn="ctr" rtl="0">
              <a:spcBef>
                <a:spcPts val="0"/>
              </a:spcBef>
              <a:spcAft>
                <a:spcPts val="0"/>
              </a:spcAft>
              <a:buNone/>
            </a:pPr>
            <a:r>
              <a:rPr lang="en" sz="1400" dirty="0">
                <a:latin typeface="Times New Roman"/>
                <a:ea typeface="Times New Roman"/>
                <a:cs typeface="Times New Roman"/>
                <a:sym typeface="Times New Roman"/>
              </a:rPr>
              <a:t>Director, Fraternity and Sorority Life</a:t>
            </a:r>
          </a:p>
          <a:p>
            <a:pPr lvl="0" algn="ctr" rtl="0">
              <a:spcBef>
                <a:spcPts val="0"/>
              </a:spcBef>
              <a:spcAft>
                <a:spcPts val="0"/>
              </a:spcAft>
              <a:buNone/>
            </a:pPr>
            <a:endParaRPr sz="1400" dirty="0">
              <a:latin typeface="Times New Roman"/>
              <a:ea typeface="Times New Roman"/>
              <a:cs typeface="Times New Roman"/>
              <a:sym typeface="Times New Roman"/>
            </a:endParaRPr>
          </a:p>
          <a:p>
            <a:pPr lvl="0" algn="ctr" rtl="0">
              <a:spcBef>
                <a:spcPts val="0"/>
              </a:spcBef>
              <a:spcAft>
                <a:spcPts val="0"/>
              </a:spcAft>
              <a:buNone/>
            </a:pPr>
            <a:r>
              <a:rPr lang="en" sz="1400" dirty="0">
                <a:latin typeface="Times New Roman"/>
                <a:ea typeface="Times New Roman"/>
                <a:cs typeface="Times New Roman"/>
                <a:sym typeface="Times New Roman"/>
              </a:rPr>
              <a:t>Stephanie O’Donnell</a:t>
            </a:r>
          </a:p>
          <a:p>
            <a:pPr lvl="0" algn="ctr" rtl="0">
              <a:spcBef>
                <a:spcPts val="0"/>
              </a:spcBef>
              <a:spcAft>
                <a:spcPts val="0"/>
              </a:spcAft>
              <a:buNone/>
            </a:pPr>
            <a:r>
              <a:rPr lang="en" sz="1400" dirty="0">
                <a:latin typeface="Times New Roman"/>
                <a:ea typeface="Times New Roman"/>
                <a:cs typeface="Times New Roman"/>
                <a:sym typeface="Times New Roman"/>
              </a:rPr>
              <a:t>Director, Housing and Residential Communities </a:t>
            </a:r>
          </a:p>
          <a:p>
            <a:pPr lvl="0" algn="ctr" rtl="0">
              <a:spcBef>
                <a:spcPts val="0"/>
              </a:spcBef>
              <a:buNone/>
            </a:pPr>
            <a:endParaRPr sz="1400" dirty="0">
              <a:latin typeface="Times New Roman"/>
              <a:ea typeface="Times New Roman"/>
              <a:cs typeface="Times New Roman"/>
              <a:sym typeface="Times New Roman"/>
            </a:endParaRPr>
          </a:p>
          <a:p>
            <a:pPr lvl="0" algn="l" rtl="0">
              <a:spcBef>
                <a:spcPts val="0"/>
              </a:spcBef>
              <a:buNone/>
            </a:pPr>
            <a:endParaRPr sz="1400" dirty="0">
              <a:latin typeface="Times New Roman"/>
              <a:ea typeface="Times New Roman"/>
              <a:cs typeface="Times New Roman"/>
              <a:sym typeface="Times New Roman"/>
            </a:endParaRPr>
          </a:p>
          <a:p>
            <a:pPr lvl="0" algn="ctr" rtl="0">
              <a:spcBef>
                <a:spcPts val="0"/>
              </a:spcBef>
              <a:buNone/>
            </a:pPr>
            <a:endParaRPr sz="1400" dirty="0">
              <a:latin typeface="Times New Roman"/>
              <a:ea typeface="Times New Roman"/>
              <a:cs typeface="Times New Roman"/>
              <a:sym typeface="Times New Roman"/>
            </a:endParaRPr>
          </a:p>
          <a:p>
            <a:pPr lvl="0" algn="l" rtl="0">
              <a:spcBef>
                <a:spcPts val="0"/>
              </a:spcBef>
              <a:buNone/>
            </a:pPr>
            <a:r>
              <a:rPr lang="en" sz="1400" dirty="0">
                <a:latin typeface="Times New Roman"/>
                <a:ea typeface="Times New Roman"/>
                <a:cs typeface="Times New Roman"/>
                <a:sym typeface="Times New Roman"/>
              </a:rPr>
              <a:t>	</a:t>
            </a:r>
          </a:p>
          <a:p>
            <a:pPr lvl="0" rtl="0">
              <a:spcBef>
                <a:spcPts val="0"/>
              </a:spcBef>
              <a:buNone/>
            </a:pPr>
            <a:endParaRPr sz="1400" dirty="0">
              <a:latin typeface="Times New Roman"/>
              <a:ea typeface="Times New Roman"/>
              <a:cs typeface="Times New Roman"/>
              <a:sym typeface="Times New Roman"/>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387900" y="300450"/>
            <a:ext cx="8368200" cy="686099"/>
          </a:xfrm>
          <a:prstGeom prst="rect">
            <a:avLst/>
          </a:prstGeom>
        </p:spPr>
        <p:txBody>
          <a:bodyPr lIns="91425" tIns="91425" rIns="91425" bIns="91425" anchor="b" anchorCtr="0">
            <a:noAutofit/>
          </a:bodyPr>
          <a:lstStyle/>
          <a:p>
            <a:pPr lvl="0" algn="ctr">
              <a:spcBef>
                <a:spcPts val="0"/>
              </a:spcBef>
              <a:buNone/>
            </a:pPr>
            <a:r>
              <a:rPr lang="en">
                <a:latin typeface="Times New Roman"/>
                <a:ea typeface="Times New Roman"/>
                <a:cs typeface="Times New Roman"/>
                <a:sym typeface="Times New Roman"/>
              </a:rPr>
              <a:t>Purpose, Task, &amp; Importance of Meeting</a:t>
            </a:r>
          </a:p>
        </p:txBody>
      </p:sp>
      <p:sp>
        <p:nvSpPr>
          <p:cNvPr id="84" name="Shape 84"/>
          <p:cNvSpPr txBox="1">
            <a:spLocks noGrp="1"/>
          </p:cNvSpPr>
          <p:nvPr>
            <p:ph type="body" idx="4294967295"/>
          </p:nvPr>
        </p:nvSpPr>
        <p:spPr>
          <a:xfrm>
            <a:off x="387900" y="1287224"/>
            <a:ext cx="8368200" cy="3078899"/>
          </a:xfrm>
          <a:prstGeom prst="rect">
            <a:avLst/>
          </a:prstGeom>
        </p:spPr>
        <p:txBody>
          <a:bodyPr lIns="91425" tIns="91425" rIns="91425" bIns="91425" anchor="t" anchorCtr="0">
            <a:noAutofit/>
          </a:bodyPr>
          <a:lstStyle/>
          <a:p>
            <a:pPr lvl="0" rtl="0">
              <a:spcBef>
                <a:spcPts val="0"/>
              </a:spcBef>
              <a:buNone/>
            </a:pPr>
            <a:r>
              <a:rPr lang="en" sz="1400" b="1">
                <a:latin typeface="Times New Roman"/>
                <a:ea typeface="Times New Roman"/>
                <a:cs typeface="Times New Roman"/>
                <a:sym typeface="Times New Roman"/>
              </a:rPr>
              <a:t>Purpose: </a:t>
            </a:r>
            <a:r>
              <a:rPr lang="en" sz="1400">
                <a:latin typeface="Times New Roman"/>
                <a:ea typeface="Times New Roman"/>
                <a:cs typeface="Times New Roman"/>
                <a:sym typeface="Times New Roman"/>
              </a:rPr>
              <a:t>To examine Centrist College’s past, present, and future progress for improving overall campus climate among transgender students. </a:t>
            </a:r>
          </a:p>
          <a:p>
            <a:pPr lvl="0" rtl="0">
              <a:spcBef>
                <a:spcPts val="0"/>
              </a:spcBef>
              <a:buNone/>
            </a:pPr>
            <a:r>
              <a:rPr lang="en" sz="1400" b="1">
                <a:latin typeface="Times New Roman"/>
                <a:ea typeface="Times New Roman"/>
                <a:cs typeface="Times New Roman"/>
                <a:sym typeface="Times New Roman"/>
              </a:rPr>
              <a:t>Task:</a:t>
            </a:r>
            <a:r>
              <a:rPr lang="en" sz="1400">
                <a:latin typeface="Times New Roman"/>
                <a:ea typeface="Times New Roman"/>
                <a:cs typeface="Times New Roman"/>
                <a:sym typeface="Times New Roman"/>
              </a:rPr>
              <a:t> To create an inclusive campus environment for transgender students.</a:t>
            </a:r>
          </a:p>
          <a:p>
            <a:pPr lvl="0" rtl="0">
              <a:spcBef>
                <a:spcPts val="0"/>
              </a:spcBef>
              <a:buNone/>
            </a:pPr>
            <a:r>
              <a:rPr lang="en" sz="1400" b="1">
                <a:latin typeface="Times New Roman"/>
                <a:ea typeface="Times New Roman"/>
                <a:cs typeface="Times New Roman"/>
                <a:sym typeface="Times New Roman"/>
              </a:rPr>
              <a:t>Why is this important?: </a:t>
            </a:r>
            <a:r>
              <a:rPr lang="en" sz="1400">
                <a:latin typeface="Times New Roman"/>
                <a:ea typeface="Times New Roman"/>
                <a:cs typeface="Times New Roman"/>
                <a:sym typeface="Times New Roman"/>
              </a:rPr>
              <a:t>As recent institutions such as Yale University and the University of Missouri have faced public criticism for their lack of support for marginalized populations, Centrist College wants to be seen as an inclusive environment for all students with a heavy emphasis on marginalized gender identities, the forefront of which is transgender students.</a:t>
            </a:r>
          </a:p>
          <a:p>
            <a:pPr lvl="0" rtl="0">
              <a:spcBef>
                <a:spcPts val="0"/>
              </a:spcBef>
              <a:buNone/>
            </a:pPr>
            <a:endParaRPr sz="1400" dirty="0">
              <a:latin typeface="Times New Roman"/>
              <a:ea typeface="Times New Roman"/>
              <a:cs typeface="Times New Roman"/>
              <a:sym typeface="Times New Roman"/>
            </a:endParaRPr>
          </a:p>
          <a:p>
            <a:pPr lvl="0">
              <a:spcBef>
                <a:spcPts val="0"/>
              </a:spcBef>
              <a:buNone/>
            </a:pPr>
            <a:endParaRPr sz="1400" dirty="0">
              <a:latin typeface="Times New Roman"/>
              <a:ea typeface="Times New Roman"/>
              <a:cs typeface="Times New Roman"/>
              <a:sym typeface="Times New Roman"/>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387900" y="458025"/>
            <a:ext cx="8368200" cy="686099"/>
          </a:xfrm>
          <a:prstGeom prst="rect">
            <a:avLst/>
          </a:prstGeom>
        </p:spPr>
        <p:txBody>
          <a:bodyPr lIns="91425" tIns="91425" rIns="91425" bIns="91425" anchor="ctr" anchorCtr="0">
            <a:noAutofit/>
          </a:bodyPr>
          <a:lstStyle/>
          <a:p>
            <a:pPr lvl="0" algn="ctr" rtl="0">
              <a:spcBef>
                <a:spcPts val="0"/>
              </a:spcBef>
              <a:buNone/>
            </a:pPr>
            <a:r>
              <a:rPr lang="en">
                <a:latin typeface="Times New Roman"/>
                <a:ea typeface="Times New Roman"/>
                <a:cs typeface="Times New Roman"/>
                <a:sym typeface="Times New Roman"/>
              </a:rPr>
              <a:t>About Centrist College</a:t>
            </a:r>
          </a:p>
        </p:txBody>
      </p:sp>
      <p:sp>
        <p:nvSpPr>
          <p:cNvPr id="90" name="Shape 90"/>
          <p:cNvSpPr txBox="1">
            <a:spLocks noGrp="1"/>
          </p:cNvSpPr>
          <p:nvPr>
            <p:ph type="body" idx="4294967295"/>
          </p:nvPr>
        </p:nvSpPr>
        <p:spPr>
          <a:xfrm>
            <a:off x="387900" y="1144125"/>
            <a:ext cx="8368200" cy="3672900"/>
          </a:xfrm>
          <a:prstGeom prst="rect">
            <a:avLst/>
          </a:prstGeom>
        </p:spPr>
        <p:txBody>
          <a:bodyPr lIns="91425" tIns="91425" rIns="91425" bIns="91425" anchor="t" anchorCtr="0">
            <a:noAutofit/>
          </a:bodyPr>
          <a:lstStyle/>
          <a:p>
            <a:pPr marL="514350" lvl="0" indent="-285750" rtl="0">
              <a:spcBef>
                <a:spcPts val="0"/>
              </a:spcBef>
              <a:buFont typeface="Arial" pitchFamily="34" charset="0"/>
              <a:buChar char="•"/>
            </a:pPr>
            <a:r>
              <a:rPr lang="en" sz="1600" dirty="0">
                <a:latin typeface="Times New Roman"/>
                <a:ea typeface="Times New Roman"/>
                <a:cs typeface="Times New Roman"/>
                <a:sym typeface="Times New Roman"/>
              </a:rPr>
              <a:t>Located in the heart of Albany, Georgia</a:t>
            </a:r>
          </a:p>
          <a:p>
            <a:pPr marL="514350" lvl="0" indent="-285750" rtl="0">
              <a:spcBef>
                <a:spcPts val="0"/>
              </a:spcBef>
              <a:buFont typeface="Arial" pitchFamily="34" charset="0"/>
              <a:buChar char="•"/>
            </a:pPr>
            <a:r>
              <a:rPr lang="en" sz="1600" dirty="0">
                <a:latin typeface="Times New Roman"/>
                <a:ea typeface="Times New Roman"/>
                <a:cs typeface="Times New Roman"/>
                <a:sym typeface="Times New Roman"/>
              </a:rPr>
              <a:t>Approximately 8,000 of the best and brightest students from all fifty states</a:t>
            </a:r>
          </a:p>
          <a:p>
            <a:pPr marL="514350" lvl="0" indent="-285750" rtl="0">
              <a:spcBef>
                <a:spcPts val="0"/>
              </a:spcBef>
              <a:buFont typeface="Arial" pitchFamily="34" charset="0"/>
              <a:buChar char="•"/>
            </a:pPr>
            <a:r>
              <a:rPr lang="en" sz="1600" dirty="0">
                <a:latin typeface="Times New Roman"/>
                <a:ea typeface="Times New Roman"/>
                <a:cs typeface="Times New Roman"/>
                <a:sym typeface="Times New Roman"/>
              </a:rPr>
              <a:t>Female population 64%, Male population 45%, Unspecified 1%</a:t>
            </a:r>
          </a:p>
          <a:p>
            <a:pPr marL="514350" lvl="0" indent="-285750" rtl="0">
              <a:spcBef>
                <a:spcPts val="0"/>
              </a:spcBef>
              <a:buFont typeface="Arial" pitchFamily="34" charset="0"/>
              <a:buChar char="•"/>
            </a:pPr>
            <a:r>
              <a:rPr lang="en" sz="1600" dirty="0">
                <a:latin typeface="Times New Roman"/>
                <a:ea typeface="Times New Roman"/>
                <a:cs typeface="Times New Roman"/>
                <a:sym typeface="Times New Roman"/>
              </a:rPr>
              <a:t>Out-of-State students comprise 52%, In-State students comprise 48%</a:t>
            </a:r>
          </a:p>
          <a:p>
            <a:pPr marL="514350" lvl="0" indent="-285750" rtl="0">
              <a:spcBef>
                <a:spcPts val="0"/>
              </a:spcBef>
              <a:buFont typeface="Arial" pitchFamily="34" charset="0"/>
              <a:buChar char="•"/>
            </a:pPr>
            <a:r>
              <a:rPr lang="en" sz="1600" dirty="0">
                <a:latin typeface="Times New Roman"/>
                <a:ea typeface="Times New Roman"/>
                <a:cs typeface="Times New Roman"/>
                <a:sym typeface="Times New Roman"/>
              </a:rPr>
              <a:t>Available on-campus housing for the majority of freshman and sophomore students with traditional and suite style housing options, as well as living learning communities (LLC)</a:t>
            </a:r>
          </a:p>
          <a:p>
            <a:pPr marL="514350" lvl="0" indent="-285750" rtl="0">
              <a:spcBef>
                <a:spcPts val="0"/>
              </a:spcBef>
              <a:buFont typeface="Arial" pitchFamily="34" charset="0"/>
              <a:buChar char="•"/>
            </a:pPr>
            <a:r>
              <a:rPr lang="en" sz="1600" dirty="0">
                <a:latin typeface="Times New Roman"/>
                <a:ea typeface="Times New Roman"/>
                <a:cs typeface="Times New Roman"/>
                <a:sym typeface="Times New Roman"/>
              </a:rPr>
              <a:t>Mission &amp; Values: Centrist College values collaboration, inclusivity, diversity, and the well-rounded, holistic development of students. Global citizenship, high achieving students, and leadership in and outside of the classroom are some of the university’s top priorities.</a:t>
            </a:r>
          </a:p>
          <a:p>
            <a:pPr lvl="0" rtl="0">
              <a:spcBef>
                <a:spcPts val="0"/>
              </a:spcBef>
              <a:buNone/>
            </a:pPr>
            <a:r>
              <a:rPr lang="en" sz="1600" dirty="0">
                <a:latin typeface="Times New Roman"/>
                <a:ea typeface="Times New Roman"/>
                <a:cs typeface="Times New Roman"/>
                <a:sym typeface="Times New Roman"/>
              </a:rPr>
              <a:t> </a:t>
            </a:r>
          </a:p>
          <a:p>
            <a:pPr lvl="0" rtl="0">
              <a:spcBef>
                <a:spcPts val="0"/>
              </a:spcBef>
              <a:buNone/>
            </a:pPr>
            <a:endParaRPr dirty="0"/>
          </a:p>
          <a:p>
            <a:pPr lvl="0" rtl="0">
              <a:spcBef>
                <a:spcPts val="0"/>
              </a:spcBef>
              <a:buNone/>
            </a:pPr>
            <a:endParaRPr dirty="0"/>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387900" y="210400"/>
            <a:ext cx="8368200" cy="686099"/>
          </a:xfrm>
          <a:prstGeom prst="rect">
            <a:avLst/>
          </a:prstGeom>
        </p:spPr>
        <p:txBody>
          <a:bodyPr lIns="91425" tIns="91425" rIns="91425" bIns="91425" anchor="b" anchorCtr="0">
            <a:noAutofit/>
          </a:bodyPr>
          <a:lstStyle/>
          <a:p>
            <a:pPr lvl="0" algn="ctr">
              <a:spcBef>
                <a:spcPts val="0"/>
              </a:spcBef>
              <a:buNone/>
            </a:pPr>
            <a:r>
              <a:rPr lang="en">
                <a:latin typeface="Times New Roman"/>
                <a:ea typeface="Times New Roman"/>
                <a:cs typeface="Times New Roman"/>
                <a:sym typeface="Times New Roman"/>
              </a:rPr>
              <a:t>Relevant Terms</a:t>
            </a:r>
          </a:p>
        </p:txBody>
      </p:sp>
      <p:sp>
        <p:nvSpPr>
          <p:cNvPr id="96" name="Shape 96"/>
          <p:cNvSpPr txBox="1">
            <a:spLocks noGrp="1"/>
          </p:cNvSpPr>
          <p:nvPr>
            <p:ph type="body" idx="4294967295"/>
          </p:nvPr>
        </p:nvSpPr>
        <p:spPr>
          <a:xfrm>
            <a:off x="359700" y="896500"/>
            <a:ext cx="8424599" cy="3658200"/>
          </a:xfrm>
          <a:prstGeom prst="rect">
            <a:avLst/>
          </a:prstGeom>
        </p:spPr>
        <p:txBody>
          <a:bodyPr lIns="91425" tIns="91425" rIns="91425" bIns="91425" anchor="t" anchorCtr="0">
            <a:noAutofit/>
          </a:bodyPr>
          <a:lstStyle/>
          <a:p>
            <a:pPr lvl="0" algn="ctr" rtl="0">
              <a:lnSpc>
                <a:spcPct val="100000"/>
              </a:lnSpc>
              <a:spcBef>
                <a:spcPts val="0"/>
              </a:spcBef>
              <a:spcAft>
                <a:spcPts val="1100"/>
              </a:spcAft>
              <a:buNone/>
            </a:pPr>
            <a:r>
              <a:rPr lang="en" sz="1600" i="1" dirty="0">
                <a:latin typeface="Times New Roman"/>
                <a:ea typeface="Times New Roman"/>
                <a:cs typeface="Times New Roman"/>
                <a:sym typeface="Times New Roman"/>
              </a:rPr>
              <a:t>We believe in the benefit of explaining inclusive language in order to utilize terminology understood and accepted by the trans community.</a:t>
            </a:r>
          </a:p>
          <a:p>
            <a:pPr lvl="0" rtl="0">
              <a:lnSpc>
                <a:spcPct val="100000"/>
              </a:lnSpc>
              <a:spcBef>
                <a:spcPts val="1100"/>
              </a:spcBef>
              <a:spcAft>
                <a:spcPts val="1100"/>
              </a:spcAft>
              <a:buNone/>
            </a:pPr>
            <a:r>
              <a:rPr lang="en" sz="1100" b="1" dirty="0">
                <a:latin typeface="Times New Roman"/>
                <a:ea typeface="Times New Roman"/>
                <a:cs typeface="Times New Roman"/>
                <a:sym typeface="Times New Roman"/>
              </a:rPr>
              <a:t>Gender Expression</a:t>
            </a:r>
            <a:r>
              <a:rPr lang="en" sz="1100" dirty="0">
                <a:latin typeface="Times New Roman"/>
                <a:ea typeface="Times New Roman"/>
                <a:cs typeface="Times New Roman"/>
                <a:sym typeface="Times New Roman"/>
              </a:rPr>
              <a:t> – (noun) the external display of one’s gender, through a combination of dress, demeanor, social behavior, and other factors, generally measured on scales of masculinity and femininity. Also referred to as “gender presentation.”</a:t>
            </a:r>
          </a:p>
          <a:p>
            <a:pPr lvl="0" rtl="0">
              <a:lnSpc>
                <a:spcPct val="100000"/>
              </a:lnSpc>
              <a:spcBef>
                <a:spcPts val="1100"/>
              </a:spcBef>
              <a:spcAft>
                <a:spcPts val="1100"/>
              </a:spcAft>
              <a:buNone/>
            </a:pPr>
            <a:r>
              <a:rPr lang="en" sz="1100" b="1" dirty="0">
                <a:latin typeface="Times New Roman"/>
                <a:ea typeface="Times New Roman"/>
                <a:cs typeface="Times New Roman"/>
                <a:sym typeface="Times New Roman"/>
              </a:rPr>
              <a:t>Gender Identity</a:t>
            </a:r>
            <a:r>
              <a:rPr lang="en" sz="1100" dirty="0">
                <a:latin typeface="Times New Roman"/>
                <a:ea typeface="Times New Roman"/>
                <a:cs typeface="Times New Roman"/>
                <a:sym typeface="Times New Roman"/>
              </a:rPr>
              <a:t> – (noun) the internal perception of an one’s gender, and how they label themselves, based on how much they align or don’t align with what they understand their options for gender to be. Common identity labels include man, woman, genderqueer, trans, and more. Generally confused with biological sex, or sex assigned at birth</a:t>
            </a:r>
          </a:p>
          <a:p>
            <a:pPr lvl="0" rtl="0">
              <a:lnSpc>
                <a:spcPct val="100000"/>
              </a:lnSpc>
              <a:spcBef>
                <a:spcPts val="1100"/>
              </a:spcBef>
              <a:spcAft>
                <a:spcPts val="0"/>
              </a:spcAft>
              <a:buNone/>
            </a:pPr>
            <a:r>
              <a:rPr lang="en" sz="1100" b="1" dirty="0">
                <a:solidFill>
                  <a:schemeClr val="tx1"/>
                </a:solidFill>
                <a:latin typeface="Times New Roman"/>
                <a:ea typeface="Times New Roman"/>
                <a:cs typeface="Times New Roman"/>
                <a:sym typeface="Times New Roman"/>
              </a:rPr>
              <a:t>Trans*/</a:t>
            </a:r>
            <a:r>
              <a:rPr lang="en" sz="1100" b="1" dirty="0">
                <a:solidFill>
                  <a:srgbClr val="FFFFFF"/>
                </a:solidFill>
                <a:latin typeface="Times New Roman"/>
                <a:ea typeface="Times New Roman"/>
                <a:cs typeface="Times New Roman"/>
                <a:sym typeface="Times New Roman"/>
              </a:rPr>
              <a:t>Transgender</a:t>
            </a:r>
            <a:r>
              <a:rPr lang="en" sz="1100" dirty="0">
                <a:solidFill>
                  <a:srgbClr val="FFFFFF"/>
                </a:solidFill>
                <a:latin typeface="Times New Roman"/>
                <a:ea typeface="Times New Roman"/>
                <a:cs typeface="Times New Roman"/>
                <a:sym typeface="Times New Roman"/>
              </a:rPr>
              <a:t> – (adj) (1) An umbrella term covering a range of identities that transgress socially defined gender norms.  Trans with an * is often used to indicate that you are referring to the larger group nature of the term. (2) A person who lives as a member of a gender other than that expected based on anatomical sex.</a:t>
            </a:r>
          </a:p>
          <a:p>
            <a:pPr lvl="0" rtl="0">
              <a:lnSpc>
                <a:spcPct val="100000"/>
              </a:lnSpc>
              <a:spcBef>
                <a:spcPts val="1100"/>
              </a:spcBef>
              <a:spcAft>
                <a:spcPts val="0"/>
              </a:spcAft>
              <a:buNone/>
            </a:pPr>
            <a:r>
              <a:rPr lang="en" sz="1100" b="1" dirty="0">
                <a:solidFill>
                  <a:srgbClr val="FFFFFF"/>
                </a:solidFill>
                <a:latin typeface="Times New Roman"/>
                <a:ea typeface="Times New Roman"/>
                <a:cs typeface="Times New Roman"/>
                <a:sym typeface="Times New Roman"/>
              </a:rPr>
              <a:t>Passing</a:t>
            </a:r>
            <a:r>
              <a:rPr lang="en" sz="1100" dirty="0">
                <a:solidFill>
                  <a:srgbClr val="FFFFFF"/>
                </a:solidFill>
                <a:latin typeface="Times New Roman"/>
                <a:ea typeface="Times New Roman"/>
                <a:cs typeface="Times New Roman"/>
                <a:sym typeface="Times New Roman"/>
              </a:rPr>
              <a:t> – (verb) (1) a term for trans* people being accepted as, or able to “pass for,” a member of their self-identified gender/sex identity (regardless of birth sex) without being identified as trans*. (2) An LGB/queer individual who is believed to be or perceived as straight.</a:t>
            </a:r>
          </a:p>
          <a:p>
            <a:pPr lvl="0" rtl="0">
              <a:lnSpc>
                <a:spcPct val="100000"/>
              </a:lnSpc>
              <a:spcBef>
                <a:spcPts val="1100"/>
              </a:spcBef>
              <a:spcAft>
                <a:spcPts val="2800"/>
              </a:spcAft>
              <a:buNone/>
            </a:pPr>
            <a:r>
              <a:rPr lang="en" sz="1100" b="1" dirty="0">
                <a:solidFill>
                  <a:srgbClr val="F3F3F3"/>
                </a:solidFill>
                <a:latin typeface="Times New Roman"/>
                <a:ea typeface="Times New Roman"/>
                <a:cs typeface="Times New Roman"/>
                <a:sym typeface="Times New Roman"/>
              </a:rPr>
              <a:t>Transphobia </a:t>
            </a:r>
            <a:r>
              <a:rPr lang="en" sz="1100" dirty="0">
                <a:solidFill>
                  <a:srgbClr val="F3F3F3"/>
                </a:solidFill>
                <a:latin typeface="Times New Roman"/>
                <a:ea typeface="Times New Roman"/>
                <a:cs typeface="Times New Roman"/>
                <a:sym typeface="Times New Roman"/>
              </a:rPr>
              <a:t>– (noun) the fear of, discrimination against, or hatred of trans* people, the trans* community, or gender ambiguity. Transphobia can be seen within the queer community, as well as in general society.  Transphobia is often manifested in violent and deadly means. While the exact numbers and percentages aren’t incredibly solid on this, it’s safe to say that trans* people are far more likely than their cisgender peers (including LGB people) to be the victims of violent crimes and murder.</a:t>
            </a:r>
          </a:p>
          <a:p>
            <a:pPr lvl="0" rtl="0">
              <a:lnSpc>
                <a:spcPct val="100000"/>
              </a:lnSpc>
              <a:spcBef>
                <a:spcPts val="1100"/>
              </a:spcBef>
              <a:spcAft>
                <a:spcPts val="2800"/>
              </a:spcAft>
              <a:buNone/>
            </a:pPr>
            <a:endParaRPr sz="1100" dirty="0">
              <a:solidFill>
                <a:srgbClr val="F3F3F3"/>
              </a:solidFill>
              <a:latin typeface="Times New Roman"/>
              <a:ea typeface="Times New Roman"/>
              <a:cs typeface="Times New Roman"/>
              <a:sym typeface="Times New Roman"/>
            </a:endParaRPr>
          </a:p>
          <a:p>
            <a:pPr lvl="0" rtl="0">
              <a:lnSpc>
                <a:spcPct val="100000"/>
              </a:lnSpc>
              <a:spcBef>
                <a:spcPts val="1100"/>
              </a:spcBef>
              <a:spcAft>
                <a:spcPts val="2800"/>
              </a:spcAft>
              <a:buNone/>
            </a:pPr>
            <a:endParaRPr sz="1200" dirty="0">
              <a:solidFill>
                <a:srgbClr val="FFFFFF"/>
              </a:solidFill>
              <a:latin typeface="Arial"/>
              <a:ea typeface="Arial"/>
              <a:cs typeface="Arial"/>
              <a:sym typeface="Arial"/>
            </a:endParaRPr>
          </a:p>
          <a:p>
            <a:pPr lvl="0" rtl="0">
              <a:lnSpc>
                <a:spcPct val="100000"/>
              </a:lnSpc>
              <a:spcBef>
                <a:spcPts val="1100"/>
              </a:spcBef>
              <a:spcAft>
                <a:spcPts val="2800"/>
              </a:spcAft>
              <a:buNone/>
            </a:pPr>
            <a:endParaRPr sz="1200" b="1" dirty="0">
              <a:solidFill>
                <a:srgbClr val="F3F3F3"/>
              </a:solidFill>
              <a:latin typeface="Arial"/>
              <a:ea typeface="Arial"/>
              <a:cs typeface="Arial"/>
              <a:sym typeface="Arial"/>
            </a:endParaRPr>
          </a:p>
          <a:p>
            <a:pPr lvl="0">
              <a:lnSpc>
                <a:spcPct val="100000"/>
              </a:lnSpc>
              <a:spcBef>
                <a:spcPts val="0"/>
              </a:spcBef>
              <a:buNone/>
            </a:pPr>
            <a:endParaRPr dirty="0"/>
          </a:p>
        </p:txBody>
      </p:sp>
      <p:sp>
        <p:nvSpPr>
          <p:cNvPr id="97" name="Shape 97"/>
          <p:cNvSpPr txBox="1"/>
          <p:nvPr/>
        </p:nvSpPr>
        <p:spPr>
          <a:xfrm>
            <a:off x="5475600" y="4815000"/>
            <a:ext cx="3308700" cy="328499"/>
          </a:xfrm>
          <a:prstGeom prst="rect">
            <a:avLst/>
          </a:prstGeom>
          <a:noFill/>
          <a:ln>
            <a:noFill/>
          </a:ln>
        </p:spPr>
        <p:txBody>
          <a:bodyPr lIns="91425" tIns="91425" rIns="91425" bIns="91425" anchor="t" anchorCtr="0">
            <a:noAutofit/>
          </a:bodyPr>
          <a:lstStyle/>
          <a:p>
            <a:pPr lvl="0" algn="ctr">
              <a:spcBef>
                <a:spcPts val="0"/>
              </a:spcBef>
              <a:buNone/>
            </a:pPr>
            <a:r>
              <a:rPr lang="en" sz="800">
                <a:solidFill>
                  <a:srgbClr val="FFFFFF"/>
                </a:solidFill>
                <a:latin typeface="Times New Roman"/>
                <a:ea typeface="Times New Roman"/>
                <a:cs typeface="Times New Roman"/>
                <a:sym typeface="Times New Roman"/>
              </a:rPr>
              <a:t>Provided by: TheSafeZoneProject.com, Core Vocabulary 2.0</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87900" y="221675"/>
            <a:ext cx="8368200" cy="686099"/>
          </a:xfrm>
          <a:prstGeom prst="rect">
            <a:avLst/>
          </a:prstGeom>
        </p:spPr>
        <p:txBody>
          <a:bodyPr lIns="91425" tIns="91425" rIns="91425" bIns="91425" anchor="b" anchorCtr="0">
            <a:noAutofit/>
          </a:bodyPr>
          <a:lstStyle/>
          <a:p>
            <a:pPr lvl="0" algn="ctr">
              <a:spcBef>
                <a:spcPts val="0"/>
              </a:spcBef>
              <a:buNone/>
            </a:pPr>
            <a:r>
              <a:rPr lang="en">
                <a:latin typeface="Times New Roman"/>
                <a:ea typeface="Times New Roman"/>
                <a:cs typeface="Times New Roman"/>
                <a:sym typeface="Times New Roman"/>
              </a:rPr>
              <a:t>Transgender Identity Development Model</a:t>
            </a:r>
          </a:p>
        </p:txBody>
      </p:sp>
      <p:sp>
        <p:nvSpPr>
          <p:cNvPr id="103" name="Shape 103"/>
          <p:cNvSpPr txBox="1">
            <a:spLocks noGrp="1"/>
          </p:cNvSpPr>
          <p:nvPr>
            <p:ph type="body" idx="4294967295"/>
          </p:nvPr>
        </p:nvSpPr>
        <p:spPr>
          <a:xfrm>
            <a:off x="387900" y="907775"/>
            <a:ext cx="8368200" cy="4089300"/>
          </a:xfrm>
          <a:prstGeom prst="rect">
            <a:avLst/>
          </a:prstGeom>
        </p:spPr>
        <p:txBody>
          <a:bodyPr lIns="91425" tIns="91425" rIns="91425" bIns="91425" anchor="t" anchorCtr="0">
            <a:noAutofit/>
          </a:bodyPr>
          <a:lstStyle/>
          <a:p>
            <a:pPr marL="457200" lvl="0" indent="-330200" rtl="0">
              <a:spcBef>
                <a:spcPts val="0"/>
              </a:spcBef>
              <a:spcAft>
                <a:spcPts val="1000"/>
              </a:spcAft>
              <a:buSzPct val="100000"/>
              <a:buFont typeface="Times New Roman"/>
            </a:pPr>
            <a:r>
              <a:rPr lang="en" sz="1400" dirty="0">
                <a:latin typeface="Times New Roman"/>
                <a:ea typeface="Times New Roman"/>
                <a:cs typeface="Times New Roman"/>
                <a:sym typeface="Times New Roman"/>
              </a:rPr>
              <a:t>Bilodeau’s (2005) transgender identity development model provides six processes that show trans* students need safe spaces and safe interpersonal relationships (these can be either platonic or romantic) in order to develop their gender identity in a healthy and supportive way </a:t>
            </a:r>
          </a:p>
          <a:p>
            <a:pPr marL="914400" lvl="0" indent="-317500" rtl="0">
              <a:spcBef>
                <a:spcPts val="0"/>
              </a:spcBef>
              <a:spcAft>
                <a:spcPts val="1000"/>
              </a:spcAft>
              <a:buSzPct val="100000"/>
              <a:buFont typeface="Times New Roman"/>
              <a:buAutoNum type="arabicPeriod"/>
            </a:pPr>
            <a:r>
              <a:rPr lang="en" sz="1200" dirty="0">
                <a:latin typeface="Times New Roman"/>
                <a:ea typeface="Times New Roman"/>
                <a:cs typeface="Times New Roman"/>
                <a:sym typeface="Times New Roman"/>
              </a:rPr>
              <a:t>“Exiting a traditionally gendered identity [by] recognizing that one's gender variant, attaching a label to this identity, and affirming oneself as gender variant through coming out to others.”</a:t>
            </a:r>
          </a:p>
          <a:p>
            <a:pPr marL="914400" lvl="0" indent="-317500" rtl="0">
              <a:spcBef>
                <a:spcPts val="0"/>
              </a:spcBef>
              <a:spcAft>
                <a:spcPts val="1000"/>
              </a:spcAft>
              <a:buSzPct val="100000"/>
              <a:buFont typeface="Times New Roman"/>
              <a:buAutoNum type="arabicPeriod"/>
            </a:pPr>
            <a:r>
              <a:rPr lang="en" sz="1200" dirty="0">
                <a:latin typeface="Times New Roman"/>
                <a:ea typeface="Times New Roman"/>
                <a:cs typeface="Times New Roman"/>
                <a:sym typeface="Times New Roman"/>
              </a:rPr>
              <a:t>“Developing a personal transgender identity [by] achieving the stability that comes from knowing oneself in relation to other transgender people and challenging internalized transphobia.”</a:t>
            </a:r>
          </a:p>
          <a:p>
            <a:pPr marL="914400" lvl="0" indent="-317500" rtl="0">
              <a:spcBef>
                <a:spcPts val="0"/>
              </a:spcBef>
              <a:spcAft>
                <a:spcPts val="1000"/>
              </a:spcAft>
              <a:buSzPct val="100000"/>
              <a:buFont typeface="Times New Roman"/>
              <a:buAutoNum type="arabicPeriod"/>
            </a:pPr>
            <a:r>
              <a:rPr lang="en" sz="1200" dirty="0">
                <a:latin typeface="Times New Roman"/>
                <a:ea typeface="Times New Roman"/>
                <a:cs typeface="Times New Roman"/>
                <a:sym typeface="Times New Roman"/>
              </a:rPr>
              <a:t>“Developing a transgender social identity [by] creating a support network of people who know and accept that one is gender variant.”</a:t>
            </a:r>
          </a:p>
          <a:p>
            <a:pPr marL="914400" lvl="0" indent="-317500" rtl="0">
              <a:spcBef>
                <a:spcPts val="0"/>
              </a:spcBef>
              <a:spcAft>
                <a:spcPts val="1000"/>
              </a:spcAft>
              <a:buSzPct val="100000"/>
              <a:buFont typeface="Times New Roman"/>
              <a:buAutoNum type="arabicPeriod"/>
            </a:pPr>
            <a:r>
              <a:rPr lang="en" sz="1200" dirty="0">
                <a:latin typeface="Times New Roman"/>
                <a:ea typeface="Times New Roman"/>
                <a:cs typeface="Times New Roman"/>
                <a:sym typeface="Times New Roman"/>
              </a:rPr>
              <a:t>“Becoming a transgender offspring [by] coming out as transgender to family members and reevaluating relationships that may be disrupted by this disclosure.”</a:t>
            </a:r>
          </a:p>
          <a:p>
            <a:pPr marL="914400" lvl="0" indent="-317500" rtl="0">
              <a:spcBef>
                <a:spcPts val="0"/>
              </a:spcBef>
              <a:spcAft>
                <a:spcPts val="1000"/>
              </a:spcAft>
              <a:buSzPct val="100000"/>
              <a:buFont typeface="Times New Roman"/>
              <a:buAutoNum type="arabicPeriod"/>
            </a:pPr>
            <a:r>
              <a:rPr lang="en" sz="1200" dirty="0">
                <a:latin typeface="Times New Roman"/>
                <a:ea typeface="Times New Roman"/>
                <a:cs typeface="Times New Roman"/>
                <a:sym typeface="Times New Roman"/>
              </a:rPr>
              <a:t>“Developing a transgender intimacy status [by] creating intimate physical and emotional relationships.”</a:t>
            </a:r>
          </a:p>
          <a:p>
            <a:pPr marL="914400" lvl="0" indent="-317500" rtl="0">
              <a:spcBef>
                <a:spcPts val="0"/>
              </a:spcBef>
              <a:spcAft>
                <a:spcPts val="1000"/>
              </a:spcAft>
              <a:buSzPct val="100000"/>
              <a:buFont typeface="Times New Roman"/>
              <a:buAutoNum type="arabicPeriod"/>
            </a:pPr>
            <a:r>
              <a:rPr lang="en" sz="1200" dirty="0">
                <a:latin typeface="Times New Roman"/>
                <a:ea typeface="Times New Roman"/>
                <a:cs typeface="Times New Roman"/>
                <a:sym typeface="Times New Roman"/>
              </a:rPr>
              <a:t>“Entering a transgender community [by] making a commitment to political and social action … through challenging transphobia [and genderism].”</a:t>
            </a:r>
          </a:p>
          <a:p>
            <a:pPr lvl="0" rtl="0">
              <a:spcBef>
                <a:spcPts val="0"/>
              </a:spcBef>
              <a:spcAft>
                <a:spcPts val="1000"/>
              </a:spcAft>
              <a:buNone/>
            </a:pPr>
            <a:endParaRPr sz="1400" dirty="0">
              <a:latin typeface="Times New Roman"/>
              <a:ea typeface="Times New Roman"/>
              <a:cs typeface="Times New Roman"/>
              <a:sym typeface="Times New Roman"/>
            </a:endParaRPr>
          </a:p>
          <a:p>
            <a:pPr lvl="0" rtl="0">
              <a:spcBef>
                <a:spcPts val="0"/>
              </a:spcBef>
              <a:spcAft>
                <a:spcPts val="1000"/>
              </a:spcAft>
              <a:buNone/>
            </a:pPr>
            <a:endParaRPr sz="1400" dirty="0">
              <a:latin typeface="Times New Roman"/>
              <a:ea typeface="Times New Roman"/>
              <a:cs typeface="Times New Roman"/>
              <a:sym typeface="Times New Roman"/>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87900" y="458025"/>
            <a:ext cx="8368200" cy="686099"/>
          </a:xfrm>
          <a:prstGeom prst="rect">
            <a:avLst/>
          </a:prstGeom>
        </p:spPr>
        <p:txBody>
          <a:bodyPr lIns="91425" tIns="91425" rIns="91425" bIns="91425" anchor="ctr" anchorCtr="0">
            <a:noAutofit/>
          </a:bodyPr>
          <a:lstStyle/>
          <a:p>
            <a:pPr lvl="0" algn="ctr">
              <a:spcBef>
                <a:spcPts val="0"/>
              </a:spcBef>
              <a:buNone/>
            </a:pPr>
            <a:r>
              <a:rPr lang="en">
                <a:latin typeface="Times New Roman"/>
                <a:ea typeface="Times New Roman"/>
                <a:cs typeface="Times New Roman"/>
                <a:sym typeface="Times New Roman"/>
              </a:rPr>
              <a:t>Break Out Activity</a:t>
            </a:r>
          </a:p>
        </p:txBody>
      </p:sp>
      <p:sp>
        <p:nvSpPr>
          <p:cNvPr id="109" name="Shape 109"/>
          <p:cNvSpPr txBox="1"/>
          <p:nvPr/>
        </p:nvSpPr>
        <p:spPr>
          <a:xfrm>
            <a:off x="387900" y="1215550"/>
            <a:ext cx="8413500" cy="3196500"/>
          </a:xfrm>
          <a:prstGeom prst="rect">
            <a:avLst/>
          </a:prstGeom>
          <a:noFill/>
          <a:ln>
            <a:noFill/>
          </a:ln>
        </p:spPr>
        <p:txBody>
          <a:bodyPr lIns="91425" tIns="91425" rIns="91425" bIns="91425" anchor="t" anchorCtr="0">
            <a:noAutofit/>
          </a:bodyPr>
          <a:lstStyle/>
          <a:p>
            <a:pPr lvl="0" rtl="0">
              <a:spcBef>
                <a:spcPts val="0"/>
              </a:spcBef>
              <a:buNone/>
            </a:pPr>
            <a:r>
              <a:rPr lang="en" sz="1800">
                <a:solidFill>
                  <a:srgbClr val="FFFFFF"/>
                </a:solidFill>
                <a:latin typeface="Times New Roman"/>
                <a:ea typeface="Times New Roman"/>
                <a:cs typeface="Times New Roman"/>
                <a:sym typeface="Times New Roman"/>
              </a:rPr>
              <a:t>Break up into small groups of 3-4 and discuss what you think Centrist College is currently doing to improve the campus climate for transgender students.</a:t>
            </a:r>
          </a:p>
          <a:p>
            <a:pPr lvl="0" rtl="0">
              <a:spcBef>
                <a:spcPts val="0"/>
              </a:spcBef>
              <a:buNone/>
            </a:pPr>
            <a:endParaRPr sz="1800" dirty="0">
              <a:solidFill>
                <a:srgbClr val="FFFFFF"/>
              </a:solidFill>
              <a:latin typeface="Times New Roman"/>
              <a:ea typeface="Times New Roman"/>
              <a:cs typeface="Times New Roman"/>
              <a:sym typeface="Times New Roman"/>
            </a:endParaRPr>
          </a:p>
          <a:p>
            <a:pPr marL="914400" lvl="0" indent="-342900" rtl="0">
              <a:spcBef>
                <a:spcPts val="0"/>
              </a:spcBef>
              <a:buClr>
                <a:srgbClr val="FFFFFF"/>
              </a:buClr>
              <a:buSzPct val="100000"/>
              <a:buFont typeface="Times New Roman"/>
              <a:buChar char="●"/>
            </a:pPr>
            <a:r>
              <a:rPr lang="en" sz="1800">
                <a:solidFill>
                  <a:srgbClr val="FFFFFF"/>
                </a:solidFill>
                <a:latin typeface="Times New Roman"/>
                <a:ea typeface="Times New Roman"/>
                <a:cs typeface="Times New Roman"/>
                <a:sym typeface="Times New Roman"/>
              </a:rPr>
              <a:t>What did you discuss?</a:t>
            </a:r>
          </a:p>
          <a:p>
            <a:pPr marL="914400" lvl="0" indent="-342900" rtl="0">
              <a:spcBef>
                <a:spcPts val="0"/>
              </a:spcBef>
              <a:buClr>
                <a:srgbClr val="FFFFFF"/>
              </a:buClr>
              <a:buSzPct val="100000"/>
              <a:buFont typeface="Times New Roman"/>
              <a:buChar char="●"/>
            </a:pPr>
            <a:r>
              <a:rPr lang="en" sz="1800">
                <a:solidFill>
                  <a:srgbClr val="FFFFFF"/>
                </a:solidFill>
                <a:latin typeface="Times New Roman"/>
                <a:ea typeface="Times New Roman"/>
                <a:cs typeface="Times New Roman"/>
                <a:sym typeface="Times New Roman"/>
              </a:rPr>
              <a:t>Were there any obvious areas for improvement, any suggestions?</a:t>
            </a:r>
          </a:p>
          <a:p>
            <a:pPr marL="914400" lvl="0" indent="-342900">
              <a:spcBef>
                <a:spcPts val="0"/>
              </a:spcBef>
              <a:buClr>
                <a:srgbClr val="FFFFFF"/>
              </a:buClr>
              <a:buSzPct val="100000"/>
              <a:buFont typeface="Times New Roman"/>
              <a:buChar char="●"/>
            </a:pPr>
            <a:r>
              <a:rPr lang="en" sz="1800">
                <a:solidFill>
                  <a:srgbClr val="FFFFFF"/>
                </a:solidFill>
                <a:latin typeface="Times New Roman"/>
                <a:ea typeface="Times New Roman"/>
                <a:cs typeface="Times New Roman"/>
                <a:sym typeface="Times New Roman"/>
              </a:rPr>
              <a:t>Did you have trouble thinking of any initiatives or programs currently offered for this student population?</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387900" y="244200"/>
            <a:ext cx="8368200" cy="686099"/>
          </a:xfrm>
          <a:prstGeom prst="rect">
            <a:avLst/>
          </a:prstGeom>
        </p:spPr>
        <p:txBody>
          <a:bodyPr lIns="91425" tIns="91425" rIns="91425" bIns="91425" anchor="b" anchorCtr="0">
            <a:noAutofit/>
          </a:bodyPr>
          <a:lstStyle/>
          <a:p>
            <a:pPr lvl="0" algn="ctr">
              <a:spcBef>
                <a:spcPts val="0"/>
              </a:spcBef>
              <a:buNone/>
            </a:pPr>
            <a:r>
              <a:rPr lang="en">
                <a:latin typeface="Times New Roman"/>
                <a:ea typeface="Times New Roman"/>
                <a:cs typeface="Times New Roman"/>
                <a:sym typeface="Times New Roman"/>
              </a:rPr>
              <a:t>Areas to improve: Facility Inclusivity</a:t>
            </a:r>
          </a:p>
        </p:txBody>
      </p:sp>
      <p:sp>
        <p:nvSpPr>
          <p:cNvPr id="115" name="Shape 115"/>
          <p:cNvSpPr txBox="1">
            <a:spLocks noGrp="1"/>
          </p:cNvSpPr>
          <p:nvPr>
            <p:ph type="body" idx="4294967295"/>
          </p:nvPr>
        </p:nvSpPr>
        <p:spPr>
          <a:xfrm>
            <a:off x="835350" y="1145325"/>
            <a:ext cx="7473300" cy="3117599"/>
          </a:xfrm>
          <a:prstGeom prst="rect">
            <a:avLst/>
          </a:prstGeom>
        </p:spPr>
        <p:txBody>
          <a:bodyPr lIns="91425" tIns="91425" rIns="91425" bIns="91425" anchor="t" anchorCtr="0">
            <a:noAutofit/>
          </a:bodyPr>
          <a:lstStyle/>
          <a:p>
            <a:pPr marL="457200" lvl="0" indent="-330200" rtl="0">
              <a:spcBef>
                <a:spcPts val="0"/>
              </a:spcBef>
              <a:buSzPct val="100000"/>
              <a:buFont typeface="Times New Roman"/>
              <a:buAutoNum type="arabicPeriod"/>
            </a:pPr>
            <a:r>
              <a:rPr lang="en" sz="1600" dirty="0">
                <a:latin typeface="Times New Roman"/>
                <a:ea typeface="Times New Roman"/>
                <a:cs typeface="Times New Roman"/>
                <a:sym typeface="Times New Roman"/>
              </a:rPr>
              <a:t>Currently, there are no inclusive living options on campus.</a:t>
            </a:r>
          </a:p>
          <a:p>
            <a:pPr marL="457200" lvl="0" indent="-330200" rtl="0">
              <a:lnSpc>
                <a:spcPct val="100000"/>
              </a:lnSpc>
              <a:spcBef>
                <a:spcPts val="0"/>
              </a:spcBef>
              <a:spcAft>
                <a:spcPts val="0"/>
              </a:spcAft>
              <a:buClr>
                <a:srgbClr val="FFFFFF"/>
              </a:buClr>
              <a:buSzPct val="100000"/>
              <a:buFont typeface="Times New Roman"/>
              <a:buAutoNum type="arabicPeriod"/>
            </a:pPr>
            <a:r>
              <a:rPr lang="en" sz="1600" dirty="0">
                <a:solidFill>
                  <a:srgbClr val="FFFFFF"/>
                </a:solidFill>
                <a:latin typeface="Times New Roman"/>
                <a:ea typeface="Times New Roman"/>
                <a:cs typeface="Times New Roman"/>
                <a:sym typeface="Times New Roman"/>
              </a:rPr>
              <a:t>The campus has no gender inclusive bathroom facilities.</a:t>
            </a:r>
          </a:p>
          <a:p>
            <a:pPr marL="457200" lvl="0" indent="-330200" rtl="0">
              <a:lnSpc>
                <a:spcPct val="100000"/>
              </a:lnSpc>
              <a:spcBef>
                <a:spcPts val="0"/>
              </a:spcBef>
              <a:spcAft>
                <a:spcPts val="0"/>
              </a:spcAft>
              <a:buClr>
                <a:srgbClr val="FFFFFF"/>
              </a:buClr>
              <a:buSzPct val="100000"/>
              <a:buFont typeface="Times New Roman"/>
              <a:buAutoNum type="arabicPeriod"/>
            </a:pPr>
            <a:endParaRPr lang="en" sz="1600" dirty="0">
              <a:solidFill>
                <a:srgbClr val="FFFFFF"/>
              </a:solidFill>
              <a:latin typeface="Times New Roman"/>
              <a:ea typeface="Times New Roman"/>
              <a:cs typeface="Times New Roman"/>
              <a:sym typeface="Times New Roman"/>
            </a:endParaRPr>
          </a:p>
          <a:p>
            <a:pPr marL="457200" lvl="0" indent="-330200" rtl="0">
              <a:lnSpc>
                <a:spcPct val="100000"/>
              </a:lnSpc>
              <a:spcBef>
                <a:spcPts val="0"/>
              </a:spcBef>
              <a:spcAft>
                <a:spcPts val="0"/>
              </a:spcAft>
              <a:buClr>
                <a:srgbClr val="FFFFFF"/>
              </a:buClr>
              <a:buSzPct val="100000"/>
              <a:buFont typeface="Times New Roman"/>
              <a:buAutoNum type="arabicPeriod"/>
            </a:pPr>
            <a:r>
              <a:rPr lang="en" sz="1600" dirty="0">
                <a:solidFill>
                  <a:srgbClr val="FFFFFF"/>
                </a:solidFill>
                <a:latin typeface="Times New Roman"/>
                <a:ea typeface="Times New Roman"/>
                <a:cs typeface="Times New Roman"/>
                <a:sym typeface="Times New Roman"/>
              </a:rPr>
              <a:t>The recreation facilities do not provide a gender inclusive locker room. </a:t>
            </a:r>
          </a:p>
          <a:p>
            <a:pPr lvl="0" rtl="0">
              <a:lnSpc>
                <a:spcPct val="100000"/>
              </a:lnSpc>
              <a:spcBef>
                <a:spcPts val="0"/>
              </a:spcBef>
              <a:spcAft>
                <a:spcPts val="0"/>
              </a:spcAft>
              <a:buNone/>
            </a:pPr>
            <a:endParaRPr sz="1600" dirty="0">
              <a:latin typeface="Times New Roman"/>
              <a:ea typeface="Times New Roman"/>
              <a:cs typeface="Times New Roman"/>
              <a:sym typeface="Times New Roman"/>
            </a:endParaRPr>
          </a:p>
        </p:txBody>
      </p:sp>
      <p:pic>
        <p:nvPicPr>
          <p:cNvPr id="116" name="Shape 116"/>
          <p:cNvPicPr preferRelativeResize="0"/>
          <p:nvPr/>
        </p:nvPicPr>
        <p:blipFill>
          <a:blip r:embed="rId3">
            <a:alphaModFix/>
          </a:blip>
          <a:stretch>
            <a:fillRect/>
          </a:stretch>
        </p:blipFill>
        <p:spPr>
          <a:xfrm>
            <a:off x="3751151" y="2704850"/>
            <a:ext cx="1641700" cy="2017900"/>
          </a:xfrm>
          <a:prstGeom prst="rect">
            <a:avLst/>
          </a:prstGeom>
          <a:noFill/>
          <a:ln>
            <a:noFill/>
          </a:ln>
        </p:spPr>
      </p:pic>
    </p:spTree>
  </p:cSld>
  <p:clrMapOvr>
    <a:masterClrMapping/>
  </p:clrMapOvr>
  <p:transition spd="slow">
    <p:cut/>
  </p:transition>
</p:sld>
</file>

<file path=ppt/theme/theme1.xml><?xml version="1.0" encoding="utf-8"?>
<a:theme xmlns:a="http://schemas.openxmlformats.org/drawingml/2006/main"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1934</Words>
  <Application>Microsoft Office PowerPoint</Application>
  <PresentationFormat>On-screen Show (16:9)</PresentationFormat>
  <Paragraphs>138</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Roboto</vt:lpstr>
      <vt:lpstr>Roboto Slab</vt:lpstr>
      <vt:lpstr>Times New Roman</vt:lpstr>
      <vt:lpstr>Arial</vt:lpstr>
      <vt:lpstr>marina</vt:lpstr>
      <vt:lpstr>PowerPoint Presentation</vt:lpstr>
      <vt:lpstr>Evaluation and Assessment of Centrist College’s Programming for Transgender Students</vt:lpstr>
      <vt:lpstr>Meet the Team</vt:lpstr>
      <vt:lpstr>Purpose, Task, &amp; Importance of Meeting</vt:lpstr>
      <vt:lpstr>About Centrist College</vt:lpstr>
      <vt:lpstr>Relevant Terms</vt:lpstr>
      <vt:lpstr>Transgender Identity Development Model</vt:lpstr>
      <vt:lpstr>Break Out Activity</vt:lpstr>
      <vt:lpstr>Areas to improve: Facility Inclusivity</vt:lpstr>
      <vt:lpstr>Areas to improve: Student Services </vt:lpstr>
      <vt:lpstr>Areas to Improve: Staff Training </vt:lpstr>
      <vt:lpstr>What does the literature say about trans* students?</vt:lpstr>
      <vt:lpstr>Action Plan: Moving Forward at Centrist College</vt:lpstr>
      <vt:lpstr>Action Plan Continued</vt:lpstr>
      <vt:lpstr>Proposed Programs for the Trans* Community</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gradasst2</dc:creator>
  <cp:lastModifiedBy>Stephanie Charles</cp:lastModifiedBy>
  <cp:revision>3</cp:revision>
  <dcterms:modified xsi:type="dcterms:W3CDTF">2016-02-27T01:04:34Z</dcterms:modified>
</cp:coreProperties>
</file>