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76"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5"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535" autoAdjust="0"/>
  </p:normalViewPr>
  <p:slideViewPr>
    <p:cSldViewPr snapToGrid="0" snapToObjects="1">
      <p:cViewPr varScale="1">
        <p:scale>
          <a:sx n="62" d="100"/>
          <a:sy n="62" d="100"/>
        </p:scale>
        <p:origin x="-3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B2F57B-FEED-F546-85B9-407DA91EA60E}" type="datetimeFigureOut">
              <a:rPr lang="en-US" smtClean="0"/>
              <a:t>2/26/16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3732AD-27E1-8642-84C3-C9AACAE444E6}" type="slidenum">
              <a:rPr lang="en-US" smtClean="0"/>
              <a:t>‹#›</a:t>
            </a:fld>
            <a:endParaRPr lang="en-US"/>
          </a:p>
        </p:txBody>
      </p:sp>
    </p:spTree>
    <p:extLst>
      <p:ext uri="{BB962C8B-B14F-4D97-AF65-F5344CB8AC3E}">
        <p14:creationId xmlns:p14="http://schemas.microsoft.com/office/powerpoint/2010/main" val="31858010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We</a:t>
            </a:r>
            <a:r>
              <a:rPr lang="en-US" baseline="0" dirty="0" smtClean="0"/>
              <a:t> have been tasked today to talk about some of the current issues surrounding the transgender community.  We start out by defining some of the societal issues, narrow it down to campus-specific issues, then make recommendations for how Centrist College can be more inclusive for transgender students, broken down by some key functional areas.</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a:t>
            </a:fld>
            <a:endParaRPr lang="en-US"/>
          </a:p>
        </p:txBody>
      </p:sp>
    </p:spTree>
    <p:extLst>
      <p:ext uri="{BB962C8B-B14F-4D97-AF65-F5344CB8AC3E}">
        <p14:creationId xmlns:p14="http://schemas.microsoft.com/office/powerpoint/2010/main" val="1792221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a:t>
            </a:r>
            <a:r>
              <a:rPr lang="en-US" baseline="0" dirty="0" smtClean="0"/>
              <a:t> we mentioned earlier that transgender individuals may not feel comfortable using a restroom that aligns with their biological sex and may receive pushback for going into the restroom for the gender with which they identify, gender neutral bathrooms alleviate this stress for transgender students on campus. Facility services can help implement this huge step in making our campus more inviting to transgender students. Gender neutral restrooms can be thought of as similar to family restrooms – they are available to anyone regardless of how they identify. In publicizing these restrooms, it will be important to note that any person may use these restrooms, and they are not reserved exclusively for transgender students. Having an online resource like a map identifying all of the gender neutral restrooms will allow transgender students quick and easy knowledge about where they can use the restroom safely.</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10</a:t>
            </a:fld>
            <a:endParaRPr lang="en-US"/>
          </a:p>
        </p:txBody>
      </p:sp>
    </p:spTree>
    <p:extLst>
      <p:ext uri="{BB962C8B-B14F-4D97-AF65-F5344CB8AC3E}">
        <p14:creationId xmlns:p14="http://schemas.microsoft.com/office/powerpoint/2010/main" val="4009629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we discussed before, when transgender students are </a:t>
            </a:r>
            <a:r>
              <a:rPr lang="en-US" baseline="0" dirty="0" err="1" smtClean="0"/>
              <a:t>misgendered</a:t>
            </a:r>
            <a:r>
              <a:rPr lang="en-US" baseline="0" dirty="0" smtClean="0"/>
              <a:t> and forced to live in a room, on a floor, or in a building that is incongruent with the gender the identify as, discomfort can ensue.  Roommates of transgender may be uncomfortable or even hostile toward their transgender roommate.  Transgender students themselves may be uncomfortable sharing a community or even suite-style bathroom.  On housing applications, we could provide an optional box for students to check that would indicate whether or not they would feel comfortable living with a member of the LGBT community.  This would ensure roommates who were more open to transgender students.</a:t>
            </a:r>
          </a:p>
          <a:p>
            <a:endParaRPr lang="en-US" baseline="0" dirty="0" smtClean="0"/>
          </a:p>
          <a:p>
            <a:r>
              <a:rPr lang="en-US" baseline="0" dirty="0" smtClean="0"/>
              <a:t>Gender neutral housing has been explored at several universities across the nation and can lead to more welcoming home environments for transgender students on campus.  Though we at Centrist College have not yet tried this style, doing so would benefit our students.  We can start out with a learning community focused on social justice or LGBT students or we can open an entire building to a gender neutral housing model.  Even students who do not identify as transgender may enjoy the option of living with a friend or family member of the opposite sex while on campus.</a:t>
            </a:r>
          </a:p>
          <a:p>
            <a:endParaRPr lang="en-US" baseline="0" dirty="0" smtClean="0"/>
          </a:p>
          <a:p>
            <a:endParaRPr lang="en-US" baseline="0" dirty="0" smtClean="0"/>
          </a:p>
          <a:p>
            <a:r>
              <a:rPr lang="en-US" baseline="0" dirty="0" smtClean="0"/>
              <a:t>A list of universities that have some form of gender neutral housing and links to more information about the extent to which they are accessible to students is available at https://</a:t>
            </a:r>
            <a:r>
              <a:rPr lang="en-US" baseline="0" dirty="0" err="1" smtClean="0"/>
              <a:t>www.campuspride.org</a:t>
            </a:r>
            <a:r>
              <a:rPr lang="en-US" baseline="0" dirty="0" smtClean="0"/>
              <a:t>/</a:t>
            </a:r>
            <a:r>
              <a:rPr lang="en-US" baseline="0" dirty="0" err="1" smtClean="0"/>
              <a:t>tpc</a:t>
            </a:r>
            <a:r>
              <a:rPr lang="en-US" baseline="0" dirty="0" smtClean="0"/>
              <a:t>/gender-inclusive-housing/</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11</a:t>
            </a:fld>
            <a:endParaRPr lang="en-US"/>
          </a:p>
        </p:txBody>
      </p:sp>
    </p:spTree>
    <p:extLst>
      <p:ext uri="{BB962C8B-B14F-4D97-AF65-F5344CB8AC3E}">
        <p14:creationId xmlns:p14="http://schemas.microsoft.com/office/powerpoint/2010/main" val="3800584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reaching</a:t>
            </a:r>
            <a:r>
              <a:rPr lang="en-US" baseline="0" dirty="0" smtClean="0"/>
              <a:t> out to LGBT campus groups, the counseling center can better publicize their services. Having counselors trained specifically to help transgender individuals will help this population of students feel like they can get credible help on campus. The counseling center would be able to best make this known by partnering with other units on campus to spread the word about their services. Perhaps getting testimonial from transgender students on their experiences at the counseling center would encourage other transgender students to seek counseling services more comfortably should they need them.</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12</a:t>
            </a:fld>
            <a:endParaRPr lang="en-US"/>
          </a:p>
        </p:txBody>
      </p:sp>
    </p:spTree>
    <p:extLst>
      <p:ext uri="{BB962C8B-B14F-4D97-AF65-F5344CB8AC3E}">
        <p14:creationId xmlns:p14="http://schemas.microsoft.com/office/powerpoint/2010/main" val="1166293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come to the health center with concerns expecting</a:t>
            </a:r>
            <a:r>
              <a:rPr lang="en-US" baseline="0" dirty="0" smtClean="0"/>
              <a:t> the providers to have the best training and knowledge possible to help them maintain their health.  Transgender students often find that there is not a doctor available who has specific information or has specialized in some of the specific needs of transgender students. We need to ensure that at least one of the physicians on our campus is trained, has experience working with transgender patients, and has a desire to work with transgender students</a:t>
            </a:r>
          </a:p>
          <a:p>
            <a:endParaRPr lang="en-US" baseline="0" dirty="0" smtClean="0"/>
          </a:p>
          <a:p>
            <a:r>
              <a:rPr lang="en-US" baseline="0" dirty="0" smtClean="0"/>
              <a:t>As with other systems we have already mentioned, we need to update our triage forms to allow students to identify themselves in the way they feel is most appropriate.</a:t>
            </a:r>
          </a:p>
          <a:p>
            <a:endParaRPr lang="en-US" baseline="0" dirty="0" smtClean="0"/>
          </a:p>
          <a:p>
            <a:r>
              <a:rPr lang="en-US" baseline="0" dirty="0" smtClean="0"/>
              <a:t>If it turns out that our medical and health services do not or cannot provide the treatment or help that a transgender student seeks, it is the duty of health services to refer them to someone who has the expertise needed to help.  It is important for our health center to have a list of resources and contacts for community resources that can help with procedures or practices our center is not equipped to handle such as hormone therapy, transitioning services, or sex assignment surgical care.</a:t>
            </a:r>
          </a:p>
        </p:txBody>
      </p:sp>
      <p:sp>
        <p:nvSpPr>
          <p:cNvPr id="4" name="Slide Number Placeholder 3"/>
          <p:cNvSpPr>
            <a:spLocks noGrp="1"/>
          </p:cNvSpPr>
          <p:nvPr>
            <p:ph type="sldNum" sz="quarter" idx="10"/>
          </p:nvPr>
        </p:nvSpPr>
        <p:spPr/>
        <p:txBody>
          <a:bodyPr/>
          <a:lstStyle/>
          <a:p>
            <a:fld id="{933732AD-27E1-8642-84C3-C9AACAE444E6}" type="slidenum">
              <a:rPr lang="en-US" smtClean="0"/>
              <a:t>13</a:t>
            </a:fld>
            <a:endParaRPr lang="en-US"/>
          </a:p>
        </p:txBody>
      </p:sp>
    </p:spTree>
    <p:extLst>
      <p:ext uri="{BB962C8B-B14F-4D97-AF65-F5344CB8AC3E}">
        <p14:creationId xmlns:p14="http://schemas.microsoft.com/office/powerpoint/2010/main" val="4188134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a mid size institution, Centrist College should have a dedicated LBGT+ Resource Center. If it does not have one already, implementing one will be a huge step in proving to transgender students that the university is actively supporting them. Faculty and staff alliances can help keep all offices up to date on transgender issues, and ally training can allow faculty and staff to make it known that their offices are safe spaces for transgender students. Ally stickers that clearly state “LGBT+” on them will help transgender students see that the faculty or staff member is there for them. In addition to student groups with missions to support LGBT+ students (assuming those exist already), Centrist College could implement a program where student group leaders and members may undergo ally training. This would help other students stand in solidarity with their transgender peers. Student Activities could partner with the LGBT+ Resource Center to implement a program like this, and student group allies could have a small image (that would state “Centrist College LGBT+ Student Group Ally”) to use on their flyers and email signatures publicizing that their organization supports and welcomes transgender students.</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14</a:t>
            </a:fld>
            <a:endParaRPr lang="en-US"/>
          </a:p>
        </p:txBody>
      </p:sp>
    </p:spTree>
    <p:extLst>
      <p:ext uri="{BB962C8B-B14F-4D97-AF65-F5344CB8AC3E}">
        <p14:creationId xmlns:p14="http://schemas.microsoft.com/office/powerpoint/2010/main" val="1111696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As</a:t>
            </a:r>
            <a:r>
              <a:rPr lang="en-US" baseline="0" dirty="0" smtClean="0"/>
              <a:t> we’ve seen with the hunger strike and solidarity of the football team at the University of Missouri, students have a voice and can be a powerful presence on a college campus when they rally around a cause. </a:t>
            </a:r>
            <a:r>
              <a:rPr lang="en-US" dirty="0" smtClean="0"/>
              <a:t>Students will interact with other students more than any professional staff member will.  It is important to ensure that the student leaders know how to make all parties feel welcome,</a:t>
            </a:r>
            <a:r>
              <a:rPr lang="en-US" baseline="0" dirty="0" smtClean="0"/>
              <a:t> especially those who are typically oppressed as transgender students are.</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During meetings, bring in educators on LGBT and transgender-specific programming.  Allow students to ask questions and learn in a safe environment so they are more prepared to approach a situation where a transgender student may be involved. </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Engaging students in dialogue about what it means to be transgender helps them to become more comfortable with the topic themselves.  Students</a:t>
            </a:r>
            <a:r>
              <a:rPr lang="en-US" baseline="0" dirty="0" smtClean="0"/>
              <a:t> are in the process of becoming, and they often fear hurting someone or coming across as ignorant.  Providing them with a safe space to have conversations makes the topic less scary and helps them to be more comfortable.</a:t>
            </a:r>
            <a:endParaRPr lang="en-US" dirty="0" smtClean="0"/>
          </a:p>
        </p:txBody>
      </p:sp>
      <p:sp>
        <p:nvSpPr>
          <p:cNvPr id="4" name="Slide Number Placeholder 3"/>
          <p:cNvSpPr>
            <a:spLocks noGrp="1"/>
          </p:cNvSpPr>
          <p:nvPr>
            <p:ph type="sldNum" sz="quarter" idx="10"/>
          </p:nvPr>
        </p:nvSpPr>
        <p:spPr/>
        <p:txBody>
          <a:bodyPr/>
          <a:lstStyle/>
          <a:p>
            <a:fld id="{933732AD-27E1-8642-84C3-C9AACAE444E6}" type="slidenum">
              <a:rPr lang="en-US" smtClean="0"/>
              <a:t>15</a:t>
            </a:fld>
            <a:endParaRPr lang="en-US"/>
          </a:p>
        </p:txBody>
      </p:sp>
    </p:spTree>
    <p:extLst>
      <p:ext uri="{BB962C8B-B14F-4D97-AF65-F5344CB8AC3E}">
        <p14:creationId xmlns:p14="http://schemas.microsoft.com/office/powerpoint/2010/main" val="25178400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often look to faculty and staff members for leadership and guidance.  Having a committed group of individuals across campus from a variety of different functional areas and disciplines can be beneficial to the campus.  By creating this council or coalition of sorts, issues facing transgender students can come to the forefront and further discussion about how each area can support these students can occur.</a:t>
            </a:r>
          </a:p>
          <a:p>
            <a:endParaRPr lang="en-US" baseline="0" dirty="0" smtClean="0"/>
          </a:p>
          <a:p>
            <a:r>
              <a:rPr lang="en-US" baseline="0" dirty="0" smtClean="0"/>
              <a:t>Staff need to have the opportunity to take an Allies course so they can be better educated about some of the issues facing transgender students as well as serve as a resource to students in need.  Many universities already have similar programs in place, including Texas A&amp;M University.  In their model, </a:t>
            </a:r>
            <a:r>
              <a:rPr lang="en-US" dirty="0" smtClean="0"/>
              <a:t>Allies include staff, faculty, and students at Texas A&amp;M University who display an Ally placard outside their office or residence hall room. This sign identifies them as individuals who are willing to provide a safe haven, a listening ear, and support for lesbian, gay, bisexual, and transgender people.</a:t>
            </a:r>
            <a:r>
              <a:rPr lang="en-US" baseline="0" dirty="0"/>
              <a:t> </a:t>
            </a:r>
            <a:r>
              <a:rPr lang="en-US" baseline="0" dirty="0" smtClean="0"/>
              <a:t> A key element of Texas A&amp;M’s program is the placards that are displayed.  When a student can visibly see on doors or in windows that they are supported, they feel safer, more welcome, and more included.</a:t>
            </a:r>
            <a:endParaRPr lang="en-US" dirty="0" smtClean="0"/>
          </a:p>
        </p:txBody>
      </p:sp>
      <p:sp>
        <p:nvSpPr>
          <p:cNvPr id="4" name="Slide Number Placeholder 3"/>
          <p:cNvSpPr>
            <a:spLocks noGrp="1"/>
          </p:cNvSpPr>
          <p:nvPr>
            <p:ph type="sldNum" sz="quarter" idx="10"/>
          </p:nvPr>
        </p:nvSpPr>
        <p:spPr/>
        <p:txBody>
          <a:bodyPr/>
          <a:lstStyle/>
          <a:p>
            <a:fld id="{933732AD-27E1-8642-84C3-C9AACAE444E6}" type="slidenum">
              <a:rPr lang="en-US" smtClean="0"/>
              <a:t>16</a:t>
            </a:fld>
            <a:endParaRPr lang="en-US"/>
          </a:p>
        </p:txBody>
      </p:sp>
    </p:spTree>
    <p:extLst>
      <p:ext uri="{BB962C8B-B14F-4D97-AF65-F5344CB8AC3E}">
        <p14:creationId xmlns:p14="http://schemas.microsoft.com/office/powerpoint/2010/main" val="2743224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off-campus</a:t>
            </a:r>
            <a:r>
              <a:rPr lang="en-US" baseline="0" dirty="0" smtClean="0"/>
              <a:t> housing properties are eager for students’ business. One way to capitalize on this would be to reach out to housing properties and collect information on their security and openness to transgender tenants. While regulations are in place to prohibit housing discrimination, off campus “allies” can partner with off-campus student services to make it known that their property and staff are transgender-friendly. Depending on Centrist College’s location, off-campus student services could also partner with community organizations that promote LGBT+ wellness. This will help create a complete picture that demonstrates to transgender students that not only the campus but the surrounding community has an interest in supporting and welcoming them.</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17</a:t>
            </a:fld>
            <a:endParaRPr lang="en-US"/>
          </a:p>
        </p:txBody>
      </p:sp>
    </p:spTree>
    <p:extLst>
      <p:ext uri="{BB962C8B-B14F-4D97-AF65-F5344CB8AC3E}">
        <p14:creationId xmlns:p14="http://schemas.microsoft.com/office/powerpoint/2010/main" val="2728972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many states, transgender people do not have</a:t>
            </a:r>
            <a:r>
              <a:rPr lang="en-US" baseline="0" dirty="0" smtClean="0"/>
              <a:t> all of the same protections and rights as their </a:t>
            </a:r>
            <a:r>
              <a:rPr lang="en-US" baseline="0" dirty="0" err="1" smtClean="0"/>
              <a:t>cisgender</a:t>
            </a:r>
            <a:r>
              <a:rPr lang="en-US" baseline="0" dirty="0" smtClean="0"/>
              <a:t> counterparts.  While that is impacted at the state level, it is important to ensure that transgender students have equal rights and protections at the university.  While many institutions whose non-discrimination statements prohibit discrimination based on “sex” or “sexual orientation,” it is imperative that we change the Centrist College non-discrimination statement to include the terminology “gender expression.”  This ensures equal rights and well-being for our transgender population.</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18</a:t>
            </a:fld>
            <a:endParaRPr lang="en-US"/>
          </a:p>
        </p:txBody>
      </p:sp>
    </p:spTree>
    <p:extLst>
      <p:ext uri="{BB962C8B-B14F-4D97-AF65-F5344CB8AC3E}">
        <p14:creationId xmlns:p14="http://schemas.microsoft.com/office/powerpoint/2010/main" val="3105419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19</a:t>
            </a:fld>
            <a:endParaRPr lang="en-US"/>
          </a:p>
        </p:txBody>
      </p:sp>
    </p:spTree>
    <p:extLst>
      <p:ext uri="{BB962C8B-B14F-4D97-AF65-F5344CB8AC3E}">
        <p14:creationId xmlns:p14="http://schemas.microsoft.com/office/powerpoint/2010/main" val="2540854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begin,</a:t>
            </a:r>
            <a:r>
              <a:rPr lang="en-US" baseline="0" dirty="0" smtClean="0"/>
              <a:t> we’d like you to take a minute to reflect on these facts.</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2</a:t>
            </a:fld>
            <a:endParaRPr lang="en-US"/>
          </a:p>
        </p:txBody>
      </p:sp>
    </p:spTree>
    <p:extLst>
      <p:ext uri="{BB962C8B-B14F-4D97-AF65-F5344CB8AC3E}">
        <p14:creationId xmlns:p14="http://schemas.microsoft.com/office/powerpoint/2010/main" val="226468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begin, we think</a:t>
            </a:r>
            <a:r>
              <a:rPr lang="en-US" baseline="0" dirty="0" smtClean="0"/>
              <a:t> it is important to make sure that everyone is on the same page with definitions and an understanding of what it means when someone says they identify as transgender.  </a:t>
            </a:r>
            <a:r>
              <a:rPr lang="en-US" i="1" baseline="0" dirty="0" smtClean="0"/>
              <a:t>Sexual identity</a:t>
            </a:r>
            <a:r>
              <a:rPr lang="en-US" i="0" baseline="0" dirty="0" smtClean="0"/>
              <a:t> is related to who a person is attracted to whereas </a:t>
            </a:r>
            <a:r>
              <a:rPr lang="en-US" i="1" baseline="0" dirty="0" smtClean="0"/>
              <a:t>gender identity</a:t>
            </a:r>
            <a:r>
              <a:rPr lang="en-US" i="0" u="none" baseline="0" dirty="0" smtClean="0"/>
              <a:t> is related to how someone identifies as male or female.  It is important to make the distinction between sex and gender: sex is biological and gender is not.  </a:t>
            </a:r>
          </a:p>
          <a:p>
            <a:endParaRPr lang="en-US" i="0" u="none" baseline="0" dirty="0" smtClean="0"/>
          </a:p>
          <a:p>
            <a:r>
              <a:rPr lang="en-US" i="0" u="none" baseline="0" dirty="0" smtClean="0"/>
              <a:t>Transgender </a:t>
            </a:r>
            <a:r>
              <a:rPr lang="en-US" i="0" u="none" baseline="0" dirty="0" smtClean="0"/>
              <a:t>is the term used to describe people whose gender identity differs from the sex they were assigned at birth.  In short, </a:t>
            </a:r>
            <a:r>
              <a:rPr lang="en-US" i="0" u="none" baseline="0" dirty="0" smtClean="0"/>
              <a:t>transgender </a:t>
            </a:r>
            <a:r>
              <a:rPr lang="en-US" i="0" u="none" baseline="0" dirty="0" smtClean="0"/>
              <a:t>people’s outside anatomy doesn’t necessarily </a:t>
            </a:r>
            <a:r>
              <a:rPr lang="en-US" i="0" u="none" baseline="0" dirty="0" smtClean="0"/>
              <a:t>match </a:t>
            </a:r>
            <a:r>
              <a:rPr lang="en-US" i="0" u="none" baseline="0" dirty="0" smtClean="0"/>
              <a:t>their inside gender identity.</a:t>
            </a:r>
          </a:p>
          <a:p>
            <a:endParaRPr lang="en-US" i="0" u="none" baseline="0" dirty="0" smtClean="0"/>
          </a:p>
          <a:p>
            <a:r>
              <a:rPr lang="en-US" i="0" u="none" baseline="0" dirty="0" smtClean="0"/>
              <a:t>Some </a:t>
            </a:r>
            <a:r>
              <a:rPr lang="en-US" i="0" u="none" baseline="0" dirty="0" smtClean="0"/>
              <a:t>transgender </a:t>
            </a:r>
            <a:r>
              <a:rPr lang="en-US" i="0" u="none" baseline="0" dirty="0" smtClean="0"/>
              <a:t>people choose to undergo a transition.  This can range from changing their name, style of dress, appearance, or even sex reassignment surgery.  People undergo both </a:t>
            </a:r>
            <a:r>
              <a:rPr lang="en-US" i="0" u="none" baseline="0" dirty="0" smtClean="0"/>
              <a:t>male-to-female and female-to-male transitions.  It </a:t>
            </a:r>
            <a:r>
              <a:rPr lang="en-US" i="0" u="none" baseline="0" dirty="0" smtClean="0"/>
              <a:t>is important to be respectful of people’s gender identity, whether they are in transition or not.  </a:t>
            </a:r>
            <a:endParaRPr lang="en-US" i="0" u="none" baseline="0" dirty="0" smtClean="0"/>
          </a:p>
          <a:p>
            <a:endParaRPr lang="en-US" i="0" u="none" baseline="0" dirty="0" smtClean="0"/>
          </a:p>
          <a:p>
            <a:r>
              <a:rPr lang="en-US" i="0" u="none" baseline="0" dirty="0" smtClean="0"/>
              <a:t>Theories have been created that validate the importance of gender identity development.  Specifically, </a:t>
            </a:r>
            <a:r>
              <a:rPr lang="en-US" i="0" u="none" baseline="0" dirty="0" err="1" smtClean="0"/>
              <a:t>Bilodeau’s</a:t>
            </a:r>
            <a:r>
              <a:rPr lang="en-US" i="0" u="none" baseline="0" dirty="0" smtClean="0"/>
              <a:t> adaptation of </a:t>
            </a:r>
            <a:r>
              <a:rPr lang="en-US" i="0" u="none" baseline="0" dirty="0" err="1" smtClean="0"/>
              <a:t>D’Augelli</a:t>
            </a:r>
            <a:r>
              <a:rPr lang="en-US" i="0" u="none" baseline="0" dirty="0" smtClean="0"/>
              <a:t> lifespan model for lesbian, gay, and bisexual development addresses a lifespan model for transgender people.  People move through the stages of exiting the traditional gender identity upon realizing that their gender does not align with their sex.  They move into the acceptance of their personal transgender identity and create a transgender social identity through interactions with other transgender people.  They then come out to their parents and begin to enter into emotional and physical romantic relationships with others, finally entering into a transgender community (</a:t>
            </a:r>
            <a:r>
              <a:rPr lang="en-US" sz="1200" kern="1200" dirty="0" smtClean="0">
                <a:solidFill>
                  <a:schemeClr val="tx1"/>
                </a:solidFill>
                <a:effectLst/>
                <a:latin typeface="+mn-lt"/>
                <a:ea typeface="+mn-ea"/>
                <a:cs typeface="+mn-cs"/>
              </a:rPr>
              <a:t>Evans, Forney, Guido, Patton, &amp; </a:t>
            </a:r>
            <a:r>
              <a:rPr lang="en-US" sz="1200" kern="1200" dirty="0" err="1" smtClean="0">
                <a:solidFill>
                  <a:schemeClr val="tx1"/>
                </a:solidFill>
                <a:effectLst/>
                <a:latin typeface="+mn-lt"/>
                <a:ea typeface="+mn-ea"/>
                <a:cs typeface="+mn-cs"/>
              </a:rPr>
              <a:t>Renn</a:t>
            </a:r>
            <a:r>
              <a:rPr lang="en-US" sz="1200" kern="1200" dirty="0" smtClean="0">
                <a:solidFill>
                  <a:schemeClr val="tx1"/>
                </a:solidFill>
                <a:effectLst/>
                <a:latin typeface="+mn-lt"/>
                <a:ea typeface="+mn-ea"/>
                <a:cs typeface="+mn-cs"/>
              </a:rPr>
              <a:t>, 2010).  We do not know at which stage</a:t>
            </a:r>
            <a:r>
              <a:rPr lang="en-US" sz="1200" kern="1200" baseline="0" dirty="0" smtClean="0">
                <a:solidFill>
                  <a:schemeClr val="tx1"/>
                </a:solidFill>
                <a:effectLst/>
                <a:latin typeface="+mn-lt"/>
                <a:ea typeface="+mn-ea"/>
                <a:cs typeface="+mn-cs"/>
              </a:rPr>
              <a:t> the students we serve may be in, so we need to be open and receptive of who they are and what they have to say.</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3</a:t>
            </a:fld>
            <a:endParaRPr lang="en-US"/>
          </a:p>
        </p:txBody>
      </p:sp>
    </p:spTree>
    <p:extLst>
      <p:ext uri="{BB962C8B-B14F-4D97-AF65-F5344CB8AC3E}">
        <p14:creationId xmlns:p14="http://schemas.microsoft.com/office/powerpoint/2010/main" val="3234190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a:t>
            </a:r>
            <a:r>
              <a:rPr lang="en-US" baseline="0" dirty="0" smtClean="0"/>
              <a:t> there are so few transgender people in the country, many people still have not completely understood what it means to be transgender.  Most people probably have not actually met a transgender person before, which adds to the vague ideas and misconceptions that they may have. Like others in the LGBT+ community, transgender individuals face higher rates of homelessness, often driven by parental disapproval. The parents then kick the LGBT+ child out and/or disown them. On top of this, transgender students have to navigate a highly gendered world – they may not feel comfortable using either restroom, disclosing their transgender status to health care professionals, or correcting others who mislabel them with the wrong pronouns. All of these factors make transgender students disadvantaged in our society, and subsequently, on our campus.</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4</a:t>
            </a:fld>
            <a:endParaRPr lang="en-US"/>
          </a:p>
        </p:txBody>
      </p:sp>
    </p:spTree>
    <p:extLst>
      <p:ext uri="{BB962C8B-B14F-4D97-AF65-F5344CB8AC3E}">
        <p14:creationId xmlns:p14="http://schemas.microsoft.com/office/powerpoint/2010/main" val="2248510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current system that most university housing departments employ of having same sex rooms, floors, and buildings can lead to </a:t>
            </a:r>
            <a:r>
              <a:rPr lang="en-US" baseline="0" dirty="0" err="1" smtClean="0"/>
              <a:t>misgendering</a:t>
            </a:r>
            <a:r>
              <a:rPr lang="en-US" baseline="0" dirty="0" smtClean="0"/>
              <a:t> individuals (incorrectly assigning someone a gender that they do not identify with) and discomfort around or by the roommate to which one is assigned. </a:t>
            </a:r>
          </a:p>
          <a:p>
            <a:endParaRPr lang="en-US" baseline="0" dirty="0" smtClean="0"/>
          </a:p>
          <a:p>
            <a:r>
              <a:rPr lang="en-US" baseline="0" dirty="0" smtClean="0"/>
              <a:t>Online systems used by faculty, staff, and students often do not allow students to indicate their gender.  A student who is biologically male but identifies as female has no way to indicate that within system records. This devalues the transgender student.  </a:t>
            </a:r>
          </a:p>
          <a:p>
            <a:endParaRPr lang="en-US" baseline="0" dirty="0" smtClean="0"/>
          </a:p>
          <a:p>
            <a:r>
              <a:rPr lang="en-US" baseline="0" dirty="0" smtClean="0"/>
              <a:t>Additionally, students should be able to list a preferred name that shows up on rosters for faculty and staff.  When professors call out “John Smith” on the first day of class, it is extremely difficult for a student to correct the professor by saying “ Actually, I go by Amy.”  If rosters showed the preferred name, transgender students would feel validated and not questioned from the very first day. </a:t>
            </a:r>
          </a:p>
        </p:txBody>
      </p:sp>
      <p:sp>
        <p:nvSpPr>
          <p:cNvPr id="4" name="Slide Number Placeholder 3"/>
          <p:cNvSpPr>
            <a:spLocks noGrp="1"/>
          </p:cNvSpPr>
          <p:nvPr>
            <p:ph type="sldNum" sz="quarter" idx="10"/>
          </p:nvPr>
        </p:nvSpPr>
        <p:spPr/>
        <p:txBody>
          <a:bodyPr/>
          <a:lstStyle/>
          <a:p>
            <a:fld id="{933732AD-27E1-8642-84C3-C9AACAE444E6}" type="slidenum">
              <a:rPr lang="en-US" smtClean="0"/>
              <a:t>5</a:t>
            </a:fld>
            <a:endParaRPr lang="en-US"/>
          </a:p>
        </p:txBody>
      </p:sp>
    </p:spTree>
    <p:extLst>
      <p:ext uri="{BB962C8B-B14F-4D97-AF65-F5344CB8AC3E}">
        <p14:creationId xmlns:p14="http://schemas.microsoft.com/office/powerpoint/2010/main" val="1551621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smtClean="0"/>
              <a:t>We’ve seen in the recent past the media and negativity spread through campuses based upon the inaction of other universities when it comes to hot button issues.  We have the opportunity to pave the way and become the preeminent source for how to make a university more welcoming to transgender students</a:t>
            </a:r>
          </a:p>
          <a:p>
            <a:endParaRPr lang="en-US"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smtClean="0"/>
              <a:t>We need to act now and ensure that we put forth a unified front so that when we face pushback from state legislators, we have a solid message about diversity and inclusion at Centrist College.  The efforts at the University of Tennessee this fall, though well intended, have potentially caused more harm than good because the upper level administrators caved to legislatures rather than supporting the efforts being made.  We will all be on the same page.</a:t>
            </a:r>
          </a:p>
          <a:p>
            <a:endParaRPr lang="en-US"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smtClean="0"/>
              <a:t>Our community only becomes stronger when there is a diversity of backgrounds, thoughts, and ideas.  We profess to be a marketplace</a:t>
            </a:r>
            <a:r>
              <a:rPr lang="en-US" sz="2000" baseline="0" dirty="0" smtClean="0"/>
              <a:t> of ideas and</a:t>
            </a:r>
            <a:r>
              <a:rPr lang="en-US" sz="2000" dirty="0" smtClean="0"/>
              <a:t> by being an environment that welcomes and embraces all types of students, we enrich and enhance the value of our university and of our students’ degrees.</a:t>
            </a:r>
          </a:p>
          <a:p>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6</a:t>
            </a:fld>
            <a:endParaRPr lang="en-US"/>
          </a:p>
        </p:txBody>
      </p:sp>
    </p:spTree>
    <p:extLst>
      <p:ext uri="{BB962C8B-B14F-4D97-AF65-F5344CB8AC3E}">
        <p14:creationId xmlns:p14="http://schemas.microsoft.com/office/powerpoint/2010/main" val="2853734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we’ve gone over some of the issues and challenges</a:t>
            </a:r>
            <a:r>
              <a:rPr lang="en-US" baseline="0" dirty="0" smtClean="0"/>
              <a:t> faced by transgender students. Now we’re going to switch gears and talk about how we can be at the front edge of making changes to combat these issues here at Centrist College.  We have broken down the next session by functional area in a loose chronological timeline beginning with enrolling at the university.</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7</a:t>
            </a:fld>
            <a:endParaRPr lang="en-US"/>
          </a:p>
        </p:txBody>
      </p:sp>
    </p:spTree>
    <p:extLst>
      <p:ext uri="{BB962C8B-B14F-4D97-AF65-F5344CB8AC3E}">
        <p14:creationId xmlns:p14="http://schemas.microsoft.com/office/powerpoint/2010/main" val="2418451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begin</a:t>
            </a:r>
            <a:r>
              <a:rPr lang="en-US" baseline="0" dirty="0" smtClean="0"/>
              <a:t> by addressing the topic from the start – that is, with admissions. The admissions office is often the very first point of contact that our students have with Centrist College. We can take a number of steps here to improve transgender inclusivity. First, admissions can provide a wider range of sex and gender options on application forms. By creating a write-in option, transgender students may accurately portray their gender expression from day 1. Then once they are in our system, allow students to change their name and gender in their course management system and university records and business systems. A preferred name field will help transgender students be comfortable putting their legal name in addition to what they want professors and other staff to call them. Above all, removing any red tape that would prevent a student from being able to easily do this will set the plan into action.</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8</a:t>
            </a:fld>
            <a:endParaRPr lang="en-US"/>
          </a:p>
        </p:txBody>
      </p:sp>
    </p:spTree>
    <p:extLst>
      <p:ext uri="{BB962C8B-B14F-4D97-AF65-F5344CB8AC3E}">
        <p14:creationId xmlns:p14="http://schemas.microsoft.com/office/powerpoint/2010/main" val="1865866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Orientation</a:t>
            </a:r>
            <a:r>
              <a:rPr lang="en-US" baseline="0" dirty="0" smtClean="0"/>
              <a:t> is often the first impression new students and families have of an institution as a new student. Training students leaders on the language surrounding transgender topics will help them to be more comfortable should one of their </a:t>
            </a:r>
            <a:r>
              <a:rPr lang="en-US" baseline="0" dirty="0" err="1" smtClean="0"/>
              <a:t>orientees</a:t>
            </a:r>
            <a:r>
              <a:rPr lang="en-US" baseline="0" dirty="0" smtClean="0"/>
              <a:t> reveal to them that they are transgender.  Equally as important as training the student staff is having either a breakout session, booth at the information fair, or open house at the LGBT resource center.  This shows students and their families that there is a place for transgender students at Centrist College. Students and families alike will feel more comfortable knowing that they have support at the university.</a:t>
            </a:r>
            <a:endParaRPr lang="en-US" dirty="0"/>
          </a:p>
        </p:txBody>
      </p:sp>
      <p:sp>
        <p:nvSpPr>
          <p:cNvPr id="4" name="Slide Number Placeholder 3"/>
          <p:cNvSpPr>
            <a:spLocks noGrp="1"/>
          </p:cNvSpPr>
          <p:nvPr>
            <p:ph type="sldNum" sz="quarter" idx="10"/>
          </p:nvPr>
        </p:nvSpPr>
        <p:spPr/>
        <p:txBody>
          <a:bodyPr/>
          <a:lstStyle/>
          <a:p>
            <a:fld id="{933732AD-27E1-8642-84C3-C9AACAE444E6}" type="slidenum">
              <a:rPr lang="en-US" smtClean="0"/>
              <a:t>9</a:t>
            </a:fld>
            <a:endParaRPr lang="en-US"/>
          </a:p>
        </p:txBody>
      </p:sp>
    </p:spTree>
    <p:extLst>
      <p:ext uri="{BB962C8B-B14F-4D97-AF65-F5344CB8AC3E}">
        <p14:creationId xmlns:p14="http://schemas.microsoft.com/office/powerpoint/2010/main" val="282459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7E0E7F-89B3-3E43-9537-EAB25346711D}"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204004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7E0E7F-89B3-3E43-9537-EAB25346711D}"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2598766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7E0E7F-89B3-3E43-9537-EAB25346711D}"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2880011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7E0E7F-89B3-3E43-9537-EAB25346711D}"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38787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7E0E7F-89B3-3E43-9537-EAB25346711D}"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84199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7E0E7F-89B3-3E43-9537-EAB25346711D}" type="datetimeFigureOut">
              <a:rPr lang="en-US" smtClean="0"/>
              <a:t>2/26/16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150307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7E0E7F-89B3-3E43-9537-EAB25346711D}" type="datetimeFigureOut">
              <a:rPr lang="en-US" smtClean="0"/>
              <a:t>2/26/16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2776480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7E0E7F-89B3-3E43-9537-EAB25346711D}" type="datetimeFigureOut">
              <a:rPr lang="en-US" smtClean="0"/>
              <a:t>2/26/16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402232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E0E7F-89B3-3E43-9537-EAB25346711D}" type="datetimeFigureOut">
              <a:rPr lang="en-US" smtClean="0"/>
              <a:t>2/26/16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73969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7E0E7F-89B3-3E43-9537-EAB25346711D}" type="datetimeFigureOut">
              <a:rPr lang="en-US" smtClean="0"/>
              <a:t>2/26/16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322019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7E0E7F-89B3-3E43-9537-EAB25346711D}" type="datetimeFigureOut">
              <a:rPr lang="en-US" smtClean="0"/>
              <a:t>2/26/16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BE407-C701-A948-B068-4FCE0D755A25}" type="slidenum">
              <a:rPr lang="en-US" smtClean="0"/>
              <a:t>‹#›</a:t>
            </a:fld>
            <a:endParaRPr lang="en-US"/>
          </a:p>
        </p:txBody>
      </p:sp>
    </p:spTree>
    <p:extLst>
      <p:ext uri="{BB962C8B-B14F-4D97-AF65-F5344CB8AC3E}">
        <p14:creationId xmlns:p14="http://schemas.microsoft.com/office/powerpoint/2010/main" val="11048249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7E0E7F-89B3-3E43-9537-EAB25346711D}" type="datetimeFigureOut">
              <a:rPr lang="en-US" smtClean="0"/>
              <a:t>2/26/16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BE407-C701-A948-B068-4FCE0D755A25}" type="slidenum">
              <a:rPr lang="en-US" smtClean="0"/>
              <a:t>‹#›</a:t>
            </a:fld>
            <a:endParaRPr lang="en-US"/>
          </a:p>
        </p:txBody>
      </p:sp>
    </p:spTree>
    <p:extLst>
      <p:ext uri="{BB962C8B-B14F-4D97-AF65-F5344CB8AC3E}">
        <p14:creationId xmlns:p14="http://schemas.microsoft.com/office/powerpoint/2010/main" val="1946650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Centrist College and Transgender Inclusivity</a:t>
            </a:r>
            <a:endParaRPr lang="en-US" dirty="0"/>
          </a:p>
        </p:txBody>
      </p:sp>
      <p:sp>
        <p:nvSpPr>
          <p:cNvPr id="3" name="Subtitle 2"/>
          <p:cNvSpPr>
            <a:spLocks noGrp="1"/>
          </p:cNvSpPr>
          <p:nvPr>
            <p:ph type="subTitle" idx="1"/>
          </p:nvPr>
        </p:nvSpPr>
        <p:spPr/>
        <p:txBody>
          <a:bodyPr/>
          <a:lstStyle/>
          <a:p>
            <a:r>
              <a:rPr lang="en-US" dirty="0" smtClean="0"/>
              <a:t>Rebecca Groh (team leader), John </a:t>
            </a:r>
            <a:r>
              <a:rPr lang="en-US" dirty="0" err="1" smtClean="0"/>
              <a:t>Fierst</a:t>
            </a:r>
            <a:r>
              <a:rPr lang="en-US" dirty="0" smtClean="0"/>
              <a:t>, Maggie Mendoza</a:t>
            </a:r>
            <a:endParaRPr lang="en-US" dirty="0" smtClean="0"/>
          </a:p>
          <a:p>
            <a:r>
              <a:rPr lang="en-US" dirty="0" smtClean="0"/>
              <a:t>Texas A&amp;M University</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815420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Facility Services</a:t>
            </a:r>
            <a:endParaRPr lang="en-US" dirty="0"/>
          </a:p>
        </p:txBody>
      </p:sp>
      <p:sp>
        <p:nvSpPr>
          <p:cNvPr id="3" name="Content Placeholder 2"/>
          <p:cNvSpPr>
            <a:spLocks noGrp="1"/>
          </p:cNvSpPr>
          <p:nvPr>
            <p:ph idx="1"/>
          </p:nvPr>
        </p:nvSpPr>
        <p:spPr/>
        <p:txBody>
          <a:bodyPr/>
          <a:lstStyle/>
          <a:p>
            <a:r>
              <a:rPr lang="en-US" dirty="0" smtClean="0"/>
              <a:t>Addition of gender neutral restrooms</a:t>
            </a:r>
          </a:p>
          <a:p>
            <a:pPr lvl="1"/>
            <a:r>
              <a:rPr lang="en-US" dirty="0" smtClean="0"/>
              <a:t>In multiple locations across campus</a:t>
            </a:r>
          </a:p>
          <a:p>
            <a:pPr lvl="1"/>
            <a:r>
              <a:rPr lang="en-US" dirty="0" smtClean="0"/>
              <a:t>Publicity to include that ANYONE may use these restrooms</a:t>
            </a:r>
          </a:p>
          <a:p>
            <a:pPr lvl="1"/>
            <a:r>
              <a:rPr lang="en-US" dirty="0" smtClean="0"/>
              <a:t>Online map resource</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2500578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7749"/>
            <a:ext cx="8229600" cy="1143000"/>
          </a:xfrm>
        </p:spPr>
        <p:txBody>
          <a:bodyPr/>
          <a:lstStyle/>
          <a:p>
            <a:r>
              <a:rPr lang="en-US" dirty="0" smtClean="0"/>
              <a:t>Housing</a:t>
            </a:r>
            <a:endParaRPr lang="en-US" dirty="0"/>
          </a:p>
        </p:txBody>
      </p:sp>
      <p:sp>
        <p:nvSpPr>
          <p:cNvPr id="3" name="Content Placeholder 2"/>
          <p:cNvSpPr>
            <a:spLocks noGrp="1"/>
          </p:cNvSpPr>
          <p:nvPr>
            <p:ph idx="1"/>
          </p:nvPr>
        </p:nvSpPr>
        <p:spPr/>
        <p:txBody>
          <a:bodyPr/>
          <a:lstStyle/>
          <a:p>
            <a:r>
              <a:rPr lang="en-US" dirty="0" smtClean="0"/>
              <a:t>Housing applications</a:t>
            </a:r>
          </a:p>
          <a:p>
            <a:pPr lvl="1"/>
            <a:r>
              <a:rPr lang="en-US" dirty="0" smtClean="0"/>
              <a:t>Include a box to check willingness to live with an LBGT roommate</a:t>
            </a:r>
          </a:p>
          <a:p>
            <a:pPr lvl="1"/>
            <a:r>
              <a:rPr lang="en-US" dirty="0" smtClean="0"/>
              <a:t>Allow students to select their gender rather than their sex</a:t>
            </a:r>
          </a:p>
          <a:p>
            <a:r>
              <a:rPr lang="en-US" dirty="0" smtClean="0"/>
              <a:t>Addition of gender neutral housing</a:t>
            </a:r>
          </a:p>
          <a:p>
            <a:pPr lvl="1"/>
            <a:r>
              <a:rPr lang="en-US" dirty="0" smtClean="0"/>
              <a:t>Living learning community or an entire building</a:t>
            </a:r>
          </a:p>
          <a:p>
            <a:pPr lvl="1"/>
            <a:r>
              <a:rPr lang="en-US" dirty="0" smtClean="0"/>
              <a:t>Benefits all students</a:t>
            </a:r>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3843508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Counseling Services</a:t>
            </a:r>
            <a:endParaRPr lang="en-US" dirty="0"/>
          </a:p>
        </p:txBody>
      </p:sp>
      <p:sp>
        <p:nvSpPr>
          <p:cNvPr id="3" name="Content Placeholder 2"/>
          <p:cNvSpPr>
            <a:spLocks noGrp="1"/>
          </p:cNvSpPr>
          <p:nvPr>
            <p:ph idx="1"/>
          </p:nvPr>
        </p:nvSpPr>
        <p:spPr/>
        <p:txBody>
          <a:bodyPr/>
          <a:lstStyle/>
          <a:p>
            <a:r>
              <a:rPr lang="en-US" dirty="0" smtClean="0"/>
              <a:t>Partner with LGBT+ Resource Center or other LGBT student and staff groups</a:t>
            </a:r>
          </a:p>
          <a:p>
            <a:r>
              <a:rPr lang="en-US" dirty="0" smtClean="0"/>
              <a:t>Train counselors specifically for helping transgender students</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3086609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Health Services</a:t>
            </a:r>
            <a:endParaRPr lang="en-US" dirty="0"/>
          </a:p>
        </p:txBody>
      </p:sp>
      <p:sp>
        <p:nvSpPr>
          <p:cNvPr id="3" name="Content Placeholder 2"/>
          <p:cNvSpPr>
            <a:spLocks noGrp="1"/>
          </p:cNvSpPr>
          <p:nvPr>
            <p:ph idx="1"/>
          </p:nvPr>
        </p:nvSpPr>
        <p:spPr/>
        <p:txBody>
          <a:bodyPr/>
          <a:lstStyle/>
          <a:p>
            <a:r>
              <a:rPr lang="en-US" dirty="0" smtClean="0"/>
              <a:t>Provide adequate health services and physicians</a:t>
            </a:r>
          </a:p>
          <a:p>
            <a:r>
              <a:rPr lang="en-US" dirty="0" smtClean="0"/>
              <a:t>Intake</a:t>
            </a:r>
          </a:p>
          <a:p>
            <a:pPr lvl="1"/>
            <a:r>
              <a:rPr lang="en-US" dirty="0" smtClean="0"/>
              <a:t>Allow students to accurately identify themselves on forms</a:t>
            </a:r>
          </a:p>
          <a:p>
            <a:r>
              <a:rPr lang="en-US" dirty="0" smtClean="0"/>
              <a:t>Community partnerships</a:t>
            </a:r>
          </a:p>
          <a:p>
            <a:pPr lvl="1"/>
            <a:r>
              <a:rPr lang="en-US" dirty="0" smtClean="0"/>
              <a:t>Know and partner with community resources</a:t>
            </a:r>
          </a:p>
          <a:p>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4258329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LGBT+ Resource Center</a:t>
            </a:r>
            <a:endParaRPr lang="en-US" dirty="0"/>
          </a:p>
        </p:txBody>
      </p:sp>
      <p:sp>
        <p:nvSpPr>
          <p:cNvPr id="3" name="Content Placeholder 2"/>
          <p:cNvSpPr>
            <a:spLocks noGrp="1"/>
          </p:cNvSpPr>
          <p:nvPr>
            <p:ph idx="1"/>
          </p:nvPr>
        </p:nvSpPr>
        <p:spPr/>
        <p:txBody>
          <a:bodyPr/>
          <a:lstStyle/>
          <a:p>
            <a:r>
              <a:rPr lang="en-US" dirty="0"/>
              <a:t>Implement an LGBT+ Resource Center if one does not exist already</a:t>
            </a:r>
          </a:p>
          <a:p>
            <a:r>
              <a:rPr lang="en-US" dirty="0"/>
              <a:t>Faculty and staff alliances</a:t>
            </a:r>
          </a:p>
          <a:p>
            <a:pPr lvl="1"/>
            <a:r>
              <a:rPr lang="en-US" dirty="0"/>
              <a:t>Ally training</a:t>
            </a:r>
          </a:p>
          <a:p>
            <a:r>
              <a:rPr lang="en-US" dirty="0"/>
              <a:t>Partnerships with Student Activities</a:t>
            </a:r>
          </a:p>
          <a:p>
            <a:pPr lvl="1"/>
            <a:r>
              <a:rPr lang="en-US" dirty="0"/>
              <a:t>LGBT+ student groups</a:t>
            </a:r>
          </a:p>
          <a:p>
            <a:pPr lvl="1"/>
            <a:r>
              <a:rPr lang="en-US" dirty="0"/>
              <a:t>Student group allies</a:t>
            </a:r>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752143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Student Orgs</a:t>
            </a:r>
            <a:endParaRPr lang="en-US" dirty="0"/>
          </a:p>
        </p:txBody>
      </p:sp>
      <p:sp>
        <p:nvSpPr>
          <p:cNvPr id="3" name="Content Placeholder 2"/>
          <p:cNvSpPr>
            <a:spLocks noGrp="1"/>
          </p:cNvSpPr>
          <p:nvPr>
            <p:ph idx="1"/>
          </p:nvPr>
        </p:nvSpPr>
        <p:spPr/>
        <p:txBody>
          <a:bodyPr/>
          <a:lstStyle/>
          <a:p>
            <a:r>
              <a:rPr lang="en-US" dirty="0" smtClean="0"/>
              <a:t>Students as allies</a:t>
            </a:r>
          </a:p>
          <a:p>
            <a:pPr lvl="1"/>
            <a:r>
              <a:rPr lang="en-US" dirty="0" smtClean="0"/>
              <a:t>More student-student interactions than staff/faculty-student interactions</a:t>
            </a:r>
          </a:p>
          <a:p>
            <a:r>
              <a:rPr lang="en-US" dirty="0" smtClean="0"/>
              <a:t>Education is key</a:t>
            </a:r>
          </a:p>
          <a:p>
            <a:pPr lvl="1"/>
            <a:r>
              <a:rPr lang="en-US" dirty="0" smtClean="0"/>
              <a:t>Speakers and training facilitations</a:t>
            </a:r>
          </a:p>
          <a:p>
            <a:r>
              <a:rPr lang="en-US" dirty="0" smtClean="0"/>
              <a:t>Create dialogues</a:t>
            </a:r>
          </a:p>
          <a:p>
            <a:pPr lvl="1"/>
            <a:r>
              <a:rPr lang="en-US" dirty="0" smtClean="0"/>
              <a:t>Fear of the unknown</a:t>
            </a:r>
          </a:p>
          <a:p>
            <a:pPr lvl="1"/>
            <a:r>
              <a:rPr lang="en-US" dirty="0" smtClean="0"/>
              <a:t>Safe spaces</a:t>
            </a:r>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
        <p:nvSpPr>
          <p:cNvPr id="6" name="TextBox 5"/>
          <p:cNvSpPr txBox="1"/>
          <p:nvPr/>
        </p:nvSpPr>
        <p:spPr>
          <a:xfrm>
            <a:off x="4807857" y="201385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224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078"/>
            <a:ext cx="8229600" cy="1143000"/>
          </a:xfrm>
        </p:spPr>
        <p:txBody>
          <a:bodyPr/>
          <a:lstStyle/>
          <a:p>
            <a:r>
              <a:rPr lang="en-US" dirty="0" smtClean="0"/>
              <a:t>Staff Council</a:t>
            </a:r>
            <a:endParaRPr lang="en-US" dirty="0"/>
          </a:p>
        </p:txBody>
      </p:sp>
      <p:sp>
        <p:nvSpPr>
          <p:cNvPr id="3" name="Content Placeholder 2"/>
          <p:cNvSpPr>
            <a:spLocks noGrp="1"/>
          </p:cNvSpPr>
          <p:nvPr>
            <p:ph idx="1"/>
          </p:nvPr>
        </p:nvSpPr>
        <p:spPr/>
        <p:txBody>
          <a:bodyPr/>
          <a:lstStyle/>
          <a:p>
            <a:r>
              <a:rPr lang="en-US" dirty="0" smtClean="0"/>
              <a:t>Create a visible group of professionals on campus who support transgender students</a:t>
            </a:r>
          </a:p>
          <a:p>
            <a:r>
              <a:rPr lang="en-US" dirty="0" smtClean="0"/>
              <a:t>Ally Program</a:t>
            </a:r>
          </a:p>
          <a:p>
            <a:pPr lvl="1"/>
            <a:r>
              <a:rPr lang="en-US" dirty="0" smtClean="0"/>
              <a:t>Texas A&amp;M Aggie Allies Program</a:t>
            </a:r>
            <a:endParaRPr lang="en-US" dirty="0"/>
          </a:p>
          <a:p>
            <a:pPr lvl="1"/>
            <a:r>
              <a:rPr lang="en-US" dirty="0" smtClean="0"/>
              <a:t>Visibility is key</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330042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Off Campus Resources</a:t>
            </a:r>
            <a:endParaRPr lang="en-US" dirty="0"/>
          </a:p>
        </p:txBody>
      </p:sp>
      <p:sp>
        <p:nvSpPr>
          <p:cNvPr id="3" name="Content Placeholder 2"/>
          <p:cNvSpPr>
            <a:spLocks noGrp="1"/>
          </p:cNvSpPr>
          <p:nvPr>
            <p:ph idx="1"/>
          </p:nvPr>
        </p:nvSpPr>
        <p:spPr/>
        <p:txBody>
          <a:bodyPr/>
          <a:lstStyle/>
          <a:p>
            <a:r>
              <a:rPr lang="en-US" dirty="0" smtClean="0"/>
              <a:t>List of off-campus housing properties with quality security and properties that have stated that they are more transgender friendly</a:t>
            </a:r>
          </a:p>
          <a:p>
            <a:r>
              <a:rPr lang="en-US" dirty="0" smtClean="0"/>
              <a:t>Partner with community organizations for programming and support</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791243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Institutional Policy</a:t>
            </a:r>
            <a:endParaRPr lang="en-US" dirty="0"/>
          </a:p>
        </p:txBody>
      </p:sp>
      <p:sp>
        <p:nvSpPr>
          <p:cNvPr id="3" name="Content Placeholder 2"/>
          <p:cNvSpPr>
            <a:spLocks noGrp="1"/>
          </p:cNvSpPr>
          <p:nvPr>
            <p:ph idx="1"/>
          </p:nvPr>
        </p:nvSpPr>
        <p:spPr/>
        <p:txBody>
          <a:bodyPr/>
          <a:lstStyle/>
          <a:p>
            <a:r>
              <a:rPr lang="en-US" dirty="0" smtClean="0"/>
              <a:t>Non-discrimination statement</a:t>
            </a:r>
          </a:p>
          <a:p>
            <a:pPr lvl="1"/>
            <a:r>
              <a:rPr lang="en-US" dirty="0" smtClean="0"/>
              <a:t>“gender expression”</a:t>
            </a:r>
          </a:p>
          <a:p>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4008579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http://www.lambdalegal.org/know-your-rights/transgender/supporting-trans-students</a:t>
            </a:r>
          </a:p>
          <a:p>
            <a:r>
              <a:rPr lang="en-US" dirty="0"/>
              <a:t>https://www.campuspride.org/tpc/gender-inclusive-housing</a:t>
            </a:r>
            <a:r>
              <a:rPr lang="en-US" dirty="0" smtClean="0"/>
              <a:t>/</a:t>
            </a:r>
          </a:p>
          <a:p>
            <a:r>
              <a:rPr lang="en-US" dirty="0"/>
              <a:t>http://</a:t>
            </a:r>
            <a:r>
              <a:rPr lang="en-US" dirty="0" err="1"/>
              <a:t>www.glaad.org</a:t>
            </a:r>
            <a:r>
              <a:rPr lang="en-US" dirty="0"/>
              <a:t>/transgender/</a:t>
            </a:r>
            <a:r>
              <a:rPr lang="en-US" dirty="0" err="1"/>
              <a:t>transfaq</a:t>
            </a:r>
            <a:r>
              <a:rPr lang="en-US" dirty="0"/>
              <a:t> </a:t>
            </a:r>
          </a:p>
          <a:p>
            <a:r>
              <a:rPr lang="en-US" dirty="0"/>
              <a:t>http://</a:t>
            </a:r>
            <a:r>
              <a:rPr lang="en-US" dirty="0" err="1"/>
              <a:t>www.belongto.org</a:t>
            </a:r>
            <a:r>
              <a:rPr lang="en-US" dirty="0"/>
              <a:t>/</a:t>
            </a:r>
            <a:r>
              <a:rPr lang="en-US" dirty="0" err="1"/>
              <a:t>group.aspx?contentid</a:t>
            </a:r>
            <a:r>
              <a:rPr lang="en-US" dirty="0"/>
              <a:t>=2918 </a:t>
            </a:r>
          </a:p>
          <a:p>
            <a:r>
              <a:rPr lang="en-US" dirty="0"/>
              <a:t>http://</a:t>
            </a:r>
            <a:r>
              <a:rPr lang="en-US" dirty="0" err="1"/>
              <a:t>www.isna.org</a:t>
            </a:r>
            <a:r>
              <a:rPr lang="en-US" dirty="0"/>
              <a:t>/</a:t>
            </a:r>
            <a:r>
              <a:rPr lang="en-US" dirty="0" err="1"/>
              <a:t>faq</a:t>
            </a:r>
            <a:r>
              <a:rPr lang="en-US" dirty="0"/>
              <a:t>/transgender </a:t>
            </a:r>
          </a:p>
          <a:p>
            <a:r>
              <a:rPr lang="en-US" dirty="0"/>
              <a:t>http://</a:t>
            </a:r>
            <a:r>
              <a:rPr lang="en-US" dirty="0" err="1"/>
              <a:t>www.amsa.org</a:t>
            </a:r>
            <a:r>
              <a:rPr lang="en-US" dirty="0"/>
              <a:t>/advocacy/action-committees/gender-sexuality/transgender-health/ </a:t>
            </a:r>
          </a:p>
          <a:p>
            <a:r>
              <a:rPr lang="en-US" dirty="0"/>
              <a:t>http://</a:t>
            </a:r>
            <a:r>
              <a:rPr lang="en-US" dirty="0" err="1"/>
              <a:t>allies.tamu.edu</a:t>
            </a:r>
            <a:r>
              <a:rPr lang="en-US" dirty="0"/>
              <a:t>/ </a:t>
            </a:r>
            <a:endParaRPr lang="en-US" dirty="0" smtClean="0"/>
          </a:p>
          <a:p>
            <a:r>
              <a:rPr lang="en-US" dirty="0"/>
              <a:t>Evans, N. J., Forney, D. S., Guido, F. M., Patton, L. D., &amp; </a:t>
            </a:r>
            <a:r>
              <a:rPr lang="en-US" dirty="0" err="1"/>
              <a:t>Renn</a:t>
            </a:r>
            <a:r>
              <a:rPr lang="en-US" dirty="0"/>
              <a:t>, K. A. (2010). </a:t>
            </a:r>
            <a:r>
              <a:rPr lang="en-US" i="1" dirty="0"/>
              <a:t>Student development in college: Theory, research, and practice</a:t>
            </a:r>
            <a:r>
              <a:rPr lang="en-US" dirty="0"/>
              <a:t> (2</a:t>
            </a:r>
            <a:r>
              <a:rPr lang="en-US" baseline="30000" dirty="0"/>
              <a:t>nd</a:t>
            </a:r>
            <a:r>
              <a:rPr lang="en-US" dirty="0"/>
              <a:t> ed.). San Francisco, CA: </a:t>
            </a:r>
            <a:r>
              <a:rPr lang="en-US" dirty="0" err="1"/>
              <a:t>Jossey</a:t>
            </a:r>
            <a:r>
              <a:rPr lang="en-US" dirty="0"/>
              <a:t>-</a:t>
            </a:r>
            <a:r>
              <a:rPr lang="en-US" dirty="0" smtClean="0"/>
              <a:t>Bass.</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351925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Initial Facts and Figures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Transgender people are four times more likely to live in </a:t>
            </a:r>
            <a:r>
              <a:rPr lang="en-US" dirty="0" smtClean="0"/>
              <a:t>poverty.</a:t>
            </a:r>
            <a:endParaRPr lang="en-US" dirty="0"/>
          </a:p>
          <a:p>
            <a:r>
              <a:rPr lang="en-US" dirty="0"/>
              <a:t>Transgender people experience unemployment at twice the rate of the general </a:t>
            </a:r>
            <a:r>
              <a:rPr lang="en-US" dirty="0" smtClean="0"/>
              <a:t>population.</a:t>
            </a:r>
          </a:p>
          <a:p>
            <a:r>
              <a:rPr lang="en-US" dirty="0" smtClean="0"/>
              <a:t>In a survey, 41</a:t>
            </a:r>
            <a:r>
              <a:rPr lang="en-US" dirty="0"/>
              <a:t>% of </a:t>
            </a:r>
            <a:r>
              <a:rPr lang="en-US" dirty="0" smtClean="0"/>
              <a:t>transgender respondents </a:t>
            </a:r>
            <a:r>
              <a:rPr lang="en-US" dirty="0"/>
              <a:t>reported attempting suicide, compared to 1.6% of </a:t>
            </a:r>
            <a:r>
              <a:rPr lang="en-US" dirty="0" smtClean="0"/>
              <a:t>respondents from the </a:t>
            </a:r>
            <a:r>
              <a:rPr lang="en-US" dirty="0"/>
              <a:t>general </a:t>
            </a:r>
            <a:r>
              <a:rPr lang="en-US" dirty="0" smtClean="0"/>
              <a:t>population.</a:t>
            </a:r>
            <a:endParaRPr lang="en-US" dirty="0"/>
          </a:p>
          <a:p>
            <a:r>
              <a:rPr lang="en-US" dirty="0"/>
              <a:t>Transgender women of </a:t>
            </a:r>
            <a:r>
              <a:rPr lang="en-US" dirty="0" smtClean="0"/>
              <a:t>color </a:t>
            </a:r>
            <a:r>
              <a:rPr lang="en-US" dirty="0"/>
              <a:t>face shockingly high rates of murder, homelessness, and </a:t>
            </a:r>
            <a:r>
              <a:rPr lang="en-US" dirty="0" smtClean="0"/>
              <a:t>incarceration.</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spTree>
    <p:extLst>
      <p:ext uri="{BB962C8B-B14F-4D97-AF65-F5344CB8AC3E}">
        <p14:creationId xmlns:p14="http://schemas.microsoft.com/office/powerpoint/2010/main" val="292430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078"/>
            <a:ext cx="8229600" cy="1143000"/>
          </a:xfrm>
        </p:spPr>
        <p:txBody>
          <a:bodyPr>
            <a:normAutofit/>
          </a:bodyPr>
          <a:lstStyle/>
          <a:p>
            <a:r>
              <a:rPr lang="en-US" dirty="0" smtClean="0"/>
              <a:t>What does Transgender mean?</a:t>
            </a:r>
            <a:endParaRPr lang="en-US" dirty="0"/>
          </a:p>
        </p:txBody>
      </p:sp>
      <p:sp>
        <p:nvSpPr>
          <p:cNvPr id="3" name="Content Placeholder 2"/>
          <p:cNvSpPr>
            <a:spLocks noGrp="1"/>
          </p:cNvSpPr>
          <p:nvPr>
            <p:ph idx="1"/>
          </p:nvPr>
        </p:nvSpPr>
        <p:spPr/>
        <p:txBody>
          <a:bodyPr/>
          <a:lstStyle/>
          <a:p>
            <a:r>
              <a:rPr lang="en-US" dirty="0" smtClean="0"/>
              <a:t>Sexual identity v. gender identity</a:t>
            </a:r>
          </a:p>
          <a:p>
            <a:r>
              <a:rPr lang="en-US" dirty="0" smtClean="0"/>
              <a:t>What does it mean to be Transgender?</a:t>
            </a:r>
          </a:p>
          <a:p>
            <a:r>
              <a:rPr lang="en-US" dirty="0" smtClean="0"/>
              <a:t>Transitioning</a:t>
            </a:r>
          </a:p>
          <a:p>
            <a:r>
              <a:rPr lang="en-US" dirty="0" smtClean="0">
                <a:solidFill>
                  <a:srgbClr val="000000"/>
                </a:solidFill>
              </a:rPr>
              <a:t>What theories have to </a:t>
            </a:r>
            <a:r>
              <a:rPr lang="en-US" dirty="0" smtClean="0">
                <a:solidFill>
                  <a:srgbClr val="000000"/>
                </a:solidFill>
              </a:rPr>
              <a:t>say</a:t>
            </a:r>
            <a:endParaRPr lang="en-US" sz="2200" dirty="0">
              <a:solidFill>
                <a:srgbClr val="000000"/>
              </a:solidFill>
            </a:endParaRPr>
          </a:p>
          <a:p>
            <a:pPr lvl="1"/>
            <a:r>
              <a:rPr lang="en-US" dirty="0" smtClean="0">
                <a:solidFill>
                  <a:srgbClr val="000000"/>
                </a:solidFill>
              </a:rPr>
              <a:t>Transgender Identity Development, Anthony </a:t>
            </a:r>
            <a:r>
              <a:rPr lang="en-US" dirty="0" err="1" smtClean="0">
                <a:solidFill>
                  <a:srgbClr val="000000"/>
                </a:solidFill>
              </a:rPr>
              <a:t>D’Augelli</a:t>
            </a:r>
            <a:r>
              <a:rPr lang="en-US" dirty="0" smtClean="0">
                <a:solidFill>
                  <a:srgbClr val="000000"/>
                </a:solidFill>
              </a:rPr>
              <a:t> &amp; Brent </a:t>
            </a:r>
            <a:r>
              <a:rPr lang="en-US" dirty="0" err="1" smtClean="0">
                <a:solidFill>
                  <a:srgbClr val="000000"/>
                </a:solidFill>
              </a:rPr>
              <a:t>Bilodeau</a:t>
            </a:r>
            <a:endParaRPr lang="en-US" dirty="0" smtClean="0">
              <a:solidFill>
                <a:srgbClr val="000000"/>
              </a:solidFill>
            </a:endParaRPr>
          </a:p>
        </p:txBody>
      </p:sp>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6" name="Picture 5"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95672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185"/>
            <a:ext cx="8229600" cy="1143000"/>
          </a:xfrm>
        </p:spPr>
        <p:txBody>
          <a:bodyPr/>
          <a:lstStyle/>
          <a:p>
            <a:r>
              <a:rPr lang="en-US" dirty="0" smtClean="0"/>
              <a:t>Issues in Society</a:t>
            </a:r>
            <a:endParaRPr lang="en-US" dirty="0"/>
          </a:p>
        </p:txBody>
      </p:sp>
      <p:sp>
        <p:nvSpPr>
          <p:cNvPr id="3" name="Content Placeholder 2"/>
          <p:cNvSpPr>
            <a:spLocks noGrp="1"/>
          </p:cNvSpPr>
          <p:nvPr>
            <p:ph idx="1"/>
          </p:nvPr>
        </p:nvSpPr>
        <p:spPr/>
        <p:txBody>
          <a:bodyPr/>
          <a:lstStyle/>
          <a:p>
            <a:r>
              <a:rPr lang="en-US" dirty="0" smtClean="0"/>
              <a:t>Widely misunderstood by many</a:t>
            </a:r>
          </a:p>
          <a:p>
            <a:r>
              <a:rPr lang="en-US" dirty="0" smtClean="0"/>
              <a:t>Misconceptions about being transgender</a:t>
            </a:r>
          </a:p>
          <a:p>
            <a:r>
              <a:rPr lang="en-US" dirty="0" smtClean="0"/>
              <a:t>Home life</a:t>
            </a:r>
          </a:p>
          <a:p>
            <a:pPr lvl="1"/>
            <a:r>
              <a:rPr lang="en-US" dirty="0" smtClean="0"/>
              <a:t>Parents’ disapproval</a:t>
            </a:r>
          </a:p>
          <a:p>
            <a:pPr lvl="1"/>
            <a:r>
              <a:rPr lang="en-US" dirty="0" smtClean="0"/>
              <a:t>Being homeless</a:t>
            </a:r>
          </a:p>
          <a:p>
            <a:r>
              <a:rPr lang="en-US" dirty="0" smtClean="0"/>
              <a:t>Restrooms, medical care, pronouns</a:t>
            </a:r>
          </a:p>
        </p:txBody>
      </p:sp>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6" name="Picture 5"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352447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1436"/>
            <a:ext cx="8229600" cy="1143000"/>
          </a:xfrm>
        </p:spPr>
        <p:txBody>
          <a:bodyPr/>
          <a:lstStyle/>
          <a:p>
            <a:r>
              <a:rPr lang="en-US" dirty="0" smtClean="0"/>
              <a:t>Campus-</a:t>
            </a:r>
            <a:r>
              <a:rPr lang="en-US" dirty="0"/>
              <a:t>S</a:t>
            </a:r>
            <a:r>
              <a:rPr lang="en-US" dirty="0" smtClean="0"/>
              <a:t>pecific Issues</a:t>
            </a:r>
            <a:endParaRPr lang="en-US" dirty="0"/>
          </a:p>
        </p:txBody>
      </p:sp>
      <p:sp>
        <p:nvSpPr>
          <p:cNvPr id="3" name="Content Placeholder 2"/>
          <p:cNvSpPr>
            <a:spLocks noGrp="1"/>
          </p:cNvSpPr>
          <p:nvPr>
            <p:ph idx="1"/>
          </p:nvPr>
        </p:nvSpPr>
        <p:spPr/>
        <p:txBody>
          <a:bodyPr/>
          <a:lstStyle/>
          <a:p>
            <a:r>
              <a:rPr lang="en-US" dirty="0" smtClean="0"/>
              <a:t>Housing</a:t>
            </a:r>
          </a:p>
          <a:p>
            <a:r>
              <a:rPr lang="en-US" dirty="0" smtClean="0"/>
              <a:t>Online systems with no gender preferences</a:t>
            </a:r>
          </a:p>
          <a:p>
            <a:r>
              <a:rPr lang="en-US" dirty="0" smtClean="0"/>
              <a:t>Being called out in class on first day</a:t>
            </a:r>
            <a:endParaRPr lang="en-US" dirty="0"/>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625883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3530"/>
            <a:ext cx="8229600" cy="1143000"/>
          </a:xfrm>
        </p:spPr>
        <p:txBody>
          <a:bodyPr/>
          <a:lstStyle/>
          <a:p>
            <a:r>
              <a:rPr lang="en-US" dirty="0" smtClean="0"/>
              <a:t>Proactive v. Reactive</a:t>
            </a:r>
            <a:endParaRPr lang="en-US" dirty="0"/>
          </a:p>
        </p:txBody>
      </p:sp>
      <p:sp>
        <p:nvSpPr>
          <p:cNvPr id="3" name="Content Placeholder 2"/>
          <p:cNvSpPr>
            <a:spLocks noGrp="1"/>
          </p:cNvSpPr>
          <p:nvPr>
            <p:ph idx="1"/>
          </p:nvPr>
        </p:nvSpPr>
        <p:spPr/>
        <p:txBody>
          <a:bodyPr/>
          <a:lstStyle/>
          <a:p>
            <a:r>
              <a:rPr lang="en-US" dirty="0" smtClean="0"/>
              <a:t>Opportunity to be preeminent</a:t>
            </a:r>
          </a:p>
          <a:p>
            <a:r>
              <a:rPr lang="en-US" dirty="0" smtClean="0"/>
              <a:t>Importance of a unified message</a:t>
            </a:r>
          </a:p>
          <a:p>
            <a:pPr lvl="1"/>
            <a:r>
              <a:rPr lang="en-US" dirty="0" smtClean="0"/>
              <a:t>University of Tennessee</a:t>
            </a:r>
          </a:p>
          <a:p>
            <a:r>
              <a:rPr lang="en-US" dirty="0" smtClean="0"/>
              <a:t>Recruitment of diverse students</a:t>
            </a:r>
          </a:p>
          <a:p>
            <a:pPr lvl="1"/>
            <a:r>
              <a:rPr lang="en-US" dirty="0" smtClean="0"/>
              <a:t>Marketplace of ideas</a:t>
            </a:r>
          </a:p>
          <a:p>
            <a:pPr lvl="1"/>
            <a:r>
              <a:rPr lang="en-US" dirty="0" smtClean="0"/>
              <a:t>Diversity enhances thought</a:t>
            </a:r>
          </a:p>
          <a:p>
            <a:pPr lvl="1"/>
            <a:r>
              <a:rPr lang="en-US" dirty="0" smtClean="0"/>
              <a:t>Increase in value of the degree</a:t>
            </a:r>
            <a:endParaRPr lang="en-US" dirty="0"/>
          </a:p>
          <a:p>
            <a:pPr lvl="1"/>
            <a:endParaRPr lang="en-US" dirty="0" smtClean="0"/>
          </a:p>
        </p:txBody>
      </p:sp>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6" name="Picture 5"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3439071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we can do about it at centrist college</a:t>
            </a:r>
            <a:endParaRPr lang="en-US" dirty="0"/>
          </a:p>
        </p:txBody>
      </p:sp>
      <p:pic>
        <p:nvPicPr>
          <p:cNvPr id="6" name="Picture 5"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7" name="Picture 6"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20698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229600" cy="1143000"/>
          </a:xfrm>
        </p:spPr>
        <p:txBody>
          <a:bodyPr/>
          <a:lstStyle/>
          <a:p>
            <a:r>
              <a:rPr lang="en-US" dirty="0" smtClean="0"/>
              <a:t>Enrollment Services</a:t>
            </a:r>
            <a:endParaRPr lang="en-US" dirty="0"/>
          </a:p>
        </p:txBody>
      </p:sp>
      <p:sp>
        <p:nvSpPr>
          <p:cNvPr id="5" name="Content Placeholder 4"/>
          <p:cNvSpPr>
            <a:spLocks noGrp="1"/>
          </p:cNvSpPr>
          <p:nvPr>
            <p:ph idx="1"/>
          </p:nvPr>
        </p:nvSpPr>
        <p:spPr/>
        <p:txBody>
          <a:bodyPr>
            <a:normAutofit fontScale="77500" lnSpcReduction="20000"/>
          </a:bodyPr>
          <a:lstStyle/>
          <a:p>
            <a:r>
              <a:rPr lang="en-US" dirty="0" smtClean="0"/>
              <a:t>Provide a wider range of sex/gender options on campus forms	</a:t>
            </a:r>
          </a:p>
          <a:p>
            <a:pPr lvl="1"/>
            <a:r>
              <a:rPr lang="en-US" dirty="0" smtClean="0"/>
              <a:t>Admission applications to have more choices regarding sexual identity</a:t>
            </a:r>
          </a:p>
          <a:p>
            <a:pPr lvl="1"/>
            <a:r>
              <a:rPr lang="en-US" dirty="0" smtClean="0"/>
              <a:t>Have “male, female, or write in options” when discussing gender</a:t>
            </a:r>
          </a:p>
          <a:p>
            <a:r>
              <a:rPr lang="en-US" dirty="0" smtClean="0"/>
              <a:t>Allow individuals to change their name and/or gender on records without having had a legal name/gender change</a:t>
            </a:r>
          </a:p>
          <a:p>
            <a:pPr lvl="1"/>
            <a:r>
              <a:rPr lang="en-US" dirty="0" smtClean="0"/>
              <a:t>Opportunity to indicate a preferred name from the start of the application process</a:t>
            </a:r>
          </a:p>
          <a:p>
            <a:r>
              <a:rPr lang="en-US" dirty="0" smtClean="0"/>
              <a:t>Simplify the process for requesting such a record change</a:t>
            </a:r>
          </a:p>
          <a:p>
            <a:pPr lvl="1"/>
            <a:r>
              <a:rPr lang="en-US" dirty="0" smtClean="0"/>
              <a:t>No longer require students to provide proof if they choose to change their sex</a:t>
            </a:r>
            <a:endParaRPr lang="en-US" dirty="0"/>
          </a:p>
        </p:txBody>
      </p:sp>
      <p:pic>
        <p:nvPicPr>
          <p:cNvPr id="6" name="Picture 5"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7" name="Picture 6"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143524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Orientation</a:t>
            </a:r>
            <a:endParaRPr lang="en-US" dirty="0"/>
          </a:p>
        </p:txBody>
      </p:sp>
      <p:sp>
        <p:nvSpPr>
          <p:cNvPr id="3" name="Content Placeholder 2"/>
          <p:cNvSpPr>
            <a:spLocks noGrp="1"/>
          </p:cNvSpPr>
          <p:nvPr>
            <p:ph idx="1"/>
          </p:nvPr>
        </p:nvSpPr>
        <p:spPr/>
        <p:txBody>
          <a:bodyPr/>
          <a:lstStyle/>
          <a:p>
            <a:r>
              <a:rPr lang="en-US" dirty="0" smtClean="0"/>
              <a:t>First impression—make it a good one</a:t>
            </a:r>
          </a:p>
          <a:p>
            <a:r>
              <a:rPr lang="en-US" dirty="0" smtClean="0"/>
              <a:t>Orientation Leaders</a:t>
            </a:r>
          </a:p>
          <a:p>
            <a:pPr lvl="1"/>
            <a:r>
              <a:rPr lang="en-US" dirty="0" smtClean="0"/>
              <a:t>Go through Allies training</a:t>
            </a:r>
            <a:endParaRPr lang="en-US" dirty="0"/>
          </a:p>
          <a:p>
            <a:r>
              <a:rPr lang="en-US" dirty="0" smtClean="0"/>
              <a:t>Breakout session or open house</a:t>
            </a:r>
          </a:p>
        </p:txBody>
      </p:sp>
      <p:pic>
        <p:nvPicPr>
          <p:cNvPr id="4" name="Picture 3"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2200"/>
            <a:ext cx="9144000" cy="685800"/>
          </a:xfrm>
          <a:prstGeom prst="rect">
            <a:avLst/>
          </a:prstGeom>
        </p:spPr>
      </p:pic>
      <p:pic>
        <p:nvPicPr>
          <p:cNvPr id="5" name="Picture 4" descr="Trans_fla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
          </a:xfrm>
          <a:prstGeom prst="rect">
            <a:avLst/>
          </a:prstGeom>
        </p:spPr>
      </p:pic>
    </p:spTree>
    <p:extLst>
      <p:ext uri="{BB962C8B-B14F-4D97-AF65-F5344CB8AC3E}">
        <p14:creationId xmlns:p14="http://schemas.microsoft.com/office/powerpoint/2010/main" val="1636379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268</TotalTime>
  <Words>3439</Words>
  <Application>Microsoft Macintosh PowerPoint</Application>
  <PresentationFormat>On-screen Show (4:3)</PresentationFormat>
  <Paragraphs>171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Centrist College and Transgender Inclusivity</vt:lpstr>
      <vt:lpstr>Initial Facts and Figures</vt:lpstr>
      <vt:lpstr>What does Transgender mean?</vt:lpstr>
      <vt:lpstr>Issues in Society</vt:lpstr>
      <vt:lpstr>Campus-Specific Issues</vt:lpstr>
      <vt:lpstr>Proactive v. Reactive</vt:lpstr>
      <vt:lpstr>What we can do about it at centrist college</vt:lpstr>
      <vt:lpstr>Enrollment Services</vt:lpstr>
      <vt:lpstr>Orientation</vt:lpstr>
      <vt:lpstr>Facility Services</vt:lpstr>
      <vt:lpstr>Housing</vt:lpstr>
      <vt:lpstr>Counseling Services</vt:lpstr>
      <vt:lpstr>Health Services</vt:lpstr>
      <vt:lpstr>LGBT+ Resource Center</vt:lpstr>
      <vt:lpstr>Student Orgs</vt:lpstr>
      <vt:lpstr>Staff Council</vt:lpstr>
      <vt:lpstr>Off Campus Resources</vt:lpstr>
      <vt:lpstr>Institutional Policy</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 Issues</dc:title>
  <dc:creator>Rebecca Groh</dc:creator>
  <cp:lastModifiedBy>Rebecca Groh</cp:lastModifiedBy>
  <cp:revision>29</cp:revision>
  <dcterms:created xsi:type="dcterms:W3CDTF">2016-02-20T21:05:47Z</dcterms:created>
  <dcterms:modified xsi:type="dcterms:W3CDTF">2016-02-26T19:32:01Z</dcterms:modified>
</cp:coreProperties>
</file>