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aramond" panose="020204040303010108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ampusprideindex.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Transgender flag (Background)</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light blue stripes on the top and bottom represent the color for traditional baby boys.</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pink stripes following represent the color for traditional baby boys.</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The white stripe represents those who are intersex, transitioning or consider themselves having a neutral or undefined gender.</a:t>
            </a: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The main issue most students have within residence halls is the level of comfortability while possibly living with a transgender student. If students are not educated on transgender</a:t>
            </a:r>
            <a:r>
              <a:rPr lang="en-US"/>
              <a:t> issues</a:t>
            </a:r>
            <a:r>
              <a:rPr lang="en-US" sz="1100" b="0" i="0" u="none" strike="noStrike" cap="none">
                <a:solidFill>
                  <a:schemeClr val="dk1"/>
                </a:solidFill>
                <a:latin typeface="Arial"/>
                <a:ea typeface="Arial"/>
                <a:cs typeface="Arial"/>
                <a:sym typeface="Arial"/>
              </a:rPr>
              <a:t> then it can come somewhat a shock to them and possibly cause uncomfortable feelings. In return, this can cause the same uncomfortable feeling for the transgender students. This leads to the second issue, </a:t>
            </a:r>
            <a:r>
              <a:rPr lang="en-US"/>
              <a:t>tension</a:t>
            </a:r>
            <a:r>
              <a:rPr lang="en-US" sz="1100" b="0" i="0" u="none" strike="noStrike" cap="none">
                <a:solidFill>
                  <a:schemeClr val="dk1"/>
                </a:solidFill>
                <a:latin typeface="Arial"/>
                <a:ea typeface="Arial"/>
                <a:cs typeface="Arial"/>
                <a:sym typeface="Arial"/>
              </a:rPr>
              <a:t>, that most students brought up. Due to the uncomfortability, it can increase the </a:t>
            </a:r>
            <a:r>
              <a:rPr lang="en-US"/>
              <a:t>tension</a:t>
            </a:r>
            <a:r>
              <a:rPr lang="en-US" sz="1100" b="0" i="0" u="none" strike="noStrike" cap="none">
                <a:solidFill>
                  <a:schemeClr val="dk1"/>
                </a:solidFill>
                <a:latin typeface="Arial"/>
                <a:ea typeface="Arial"/>
                <a:cs typeface="Arial"/>
                <a:sym typeface="Arial"/>
              </a:rPr>
              <a:t> level of everyone involved and cause unneeded stress.</a:t>
            </a: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a:p>
        </p:txBody>
      </p:sp>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90000"/>
              </a:lnSpc>
              <a:spcBef>
                <a:spcPts val="0"/>
              </a:spcBef>
              <a:buClr>
                <a:schemeClr val="dk1"/>
              </a:buClr>
              <a:buSzPct val="25000"/>
              <a:buFont typeface="Arial"/>
              <a:buNone/>
            </a:pPr>
            <a:r>
              <a:rPr lang="en-US" sz="1400"/>
              <a:t>University’s could access the Campus Pride Index at</a:t>
            </a:r>
            <a:r>
              <a:rPr lang="en-US" sz="1400" u="sng">
                <a:solidFill>
                  <a:schemeClr val="hlink"/>
                </a:solidFill>
                <a:hlinkClick r:id="rId3"/>
              </a:rPr>
              <a:t> www.campusprideindex.org</a:t>
            </a:r>
            <a:r>
              <a:rPr lang="en-US" sz="1400"/>
              <a:t> to view recommendations to increase inclusion on campus.</a:t>
            </a:r>
          </a:p>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a:t>As time has passed, we have made many contemporary movements in the right direction. We are slowly beginning to transition from solely men and women restrooms to become more gender neutral. Once this change has been done, it will add to the “TRANS-formation to EQUALITY.” Furthemore, we as a university must come together to tackle additional contemporary situations that our institution might face.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a:p>
        </p:txBody>
      </p:sp>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grpSp>
        <p:nvGrpSpPr>
          <p:cNvPr id="17" name="Shape 17"/>
          <p:cNvGrpSpPr/>
          <p:nvPr/>
        </p:nvGrpSpPr>
        <p:grpSpPr>
          <a:xfrm>
            <a:off x="-16933" y="0"/>
            <a:ext cx="12231160" cy="6856214"/>
            <a:chOff x="-16933" y="0"/>
            <a:chExt cx="12231160" cy="6856214"/>
          </a:xfrm>
        </p:grpSpPr>
        <p:pic>
          <p:nvPicPr>
            <p:cNvPr id="18" name="Shape 18"/>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19" name="Shape 19"/>
            <p:cNvSpPr/>
            <p:nvPr/>
          </p:nvSpPr>
          <p:spPr>
            <a:xfrm>
              <a:off x="2328332" y="1540930"/>
              <a:ext cx="7543802" cy="3835401"/>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 name="Shape 20"/>
            <p:cNvPicPr preferRelativeResize="0"/>
            <p:nvPr/>
          </p:nvPicPr>
          <p:blipFill rotWithShape="1">
            <a:blip r:embed="rId3">
              <a:alphaModFix/>
            </a:blip>
            <a:srcRect/>
            <a:stretch/>
          </p:blipFill>
          <p:spPr>
            <a:xfrm>
              <a:off x="-16933" y="3147608"/>
              <a:ext cx="2478024" cy="612648"/>
            </a:xfrm>
            <a:prstGeom prst="rect">
              <a:avLst/>
            </a:prstGeom>
            <a:noFill/>
            <a:ln>
              <a:noFill/>
            </a:ln>
          </p:spPr>
        </p:pic>
        <p:pic>
          <p:nvPicPr>
            <p:cNvPr id="21" name="Shape 21"/>
            <p:cNvPicPr preferRelativeResize="0"/>
            <p:nvPr/>
          </p:nvPicPr>
          <p:blipFill rotWithShape="1">
            <a:blip r:embed="rId3">
              <a:alphaModFix/>
            </a:blip>
            <a:srcRect/>
            <a:stretch/>
          </p:blipFill>
          <p:spPr>
            <a:xfrm>
              <a:off x="9736202" y="3147608"/>
              <a:ext cx="2478024" cy="612648"/>
            </a:xfrm>
            <a:prstGeom prst="rect">
              <a:avLst/>
            </a:prstGeom>
            <a:noFill/>
            <a:ln>
              <a:noFill/>
            </a:ln>
          </p:spPr>
        </p:pic>
      </p:grpSp>
      <p:sp>
        <p:nvSpPr>
          <p:cNvPr id="22" name="Shape 22"/>
          <p:cNvSpPr txBox="1">
            <a:spLocks noGrp="1"/>
          </p:cNvSpPr>
          <p:nvPr>
            <p:ph type="ctrTitle"/>
          </p:nvPr>
        </p:nvSpPr>
        <p:spPr>
          <a:xfrm>
            <a:off x="2692398" y="1871131"/>
            <a:ext cx="6815669" cy="1515533"/>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5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3" name="Shape 23"/>
          <p:cNvSpPr txBox="1">
            <a:spLocks noGrp="1"/>
          </p:cNvSpPr>
          <p:nvPr>
            <p:ph type="subTitle" idx="1"/>
          </p:nvPr>
        </p:nvSpPr>
        <p:spPr>
          <a:xfrm>
            <a:off x="2692398" y="3657596"/>
            <a:ext cx="6815669" cy="1320801"/>
          </a:xfrm>
          <a:prstGeom prst="rect">
            <a:avLst/>
          </a:prstGeom>
          <a:noFill/>
          <a:ln>
            <a:noFill/>
          </a:ln>
        </p:spPr>
        <p:txBody>
          <a:bodyPr lIns="91425" tIns="91425" rIns="91425" bIns="91425" anchor="t" anchorCtr="0"/>
          <a:lstStyle>
            <a:lvl1pPr marL="0" marR="0" lvl="0" indent="0" algn="ctr" rtl="0">
              <a:spcBef>
                <a:spcPts val="420"/>
              </a:spcBef>
              <a:spcAft>
                <a:spcPts val="600"/>
              </a:spcAft>
              <a:buClr>
                <a:schemeClr val="accent1"/>
              </a:buClr>
              <a:buFont typeface="Arial"/>
              <a:buNone/>
              <a:defRPr sz="2100" b="0" i="0" u="none" strike="noStrike" cap="none">
                <a:solidFill>
                  <a:schemeClr val="dk1"/>
                </a:solidFill>
                <a:latin typeface="Garamond"/>
                <a:ea typeface="Garamond"/>
                <a:cs typeface="Garamond"/>
                <a:sym typeface="Garamond"/>
              </a:defRPr>
            </a:lvl1pPr>
            <a:lvl2pPr marL="457200" marR="0" lvl="1" indent="0" algn="ctr" rtl="0">
              <a:spcBef>
                <a:spcPts val="400"/>
              </a:spcBef>
              <a:spcAft>
                <a:spcPts val="600"/>
              </a:spcAft>
              <a:buClr>
                <a:schemeClr val="accent1"/>
              </a:buClr>
              <a:buFont typeface="Arial"/>
              <a:buNone/>
              <a:defRPr sz="2000" b="0" i="0" u="none" strike="noStrike" cap="none">
                <a:solidFill>
                  <a:srgbClr val="888888"/>
                </a:solidFill>
                <a:latin typeface="Garamond"/>
                <a:ea typeface="Garamond"/>
                <a:cs typeface="Garamond"/>
                <a:sym typeface="Garamond"/>
              </a:defRPr>
            </a:lvl2pPr>
            <a:lvl3pPr marL="914400" marR="0" lvl="2" indent="0" algn="ctr"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3pPr>
            <a:lvl4pPr marL="1371600" marR="0" lvl="3" indent="0" algn="ctr"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4pPr>
            <a:lvl5pPr marL="1828800" marR="0" lvl="4"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24" name="Shape 24"/>
          <p:cNvSpPr txBox="1">
            <a:spLocks noGrp="1"/>
          </p:cNvSpPr>
          <p:nvPr>
            <p:ph type="dt" idx="10"/>
          </p:nvPr>
        </p:nvSpPr>
        <p:spPr>
          <a:xfrm>
            <a:off x="7983232" y="5037662"/>
            <a:ext cx="897466"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Shape 25"/>
          <p:cNvSpPr txBox="1">
            <a:spLocks noGrp="1"/>
          </p:cNvSpPr>
          <p:nvPr>
            <p:ph type="ftr" idx="11"/>
          </p:nvPr>
        </p:nvSpPr>
        <p:spPr>
          <a:xfrm>
            <a:off x="2692397" y="5037662"/>
            <a:ext cx="5214634"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8956900" y="5037662"/>
            <a:ext cx="55116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27" name="Shape 27"/>
          <p:cNvCxnSpPr/>
          <p:nvPr/>
        </p:nvCxnSpPr>
        <p:spPr>
          <a:xfrm>
            <a:off x="2692399" y="3522130"/>
            <a:ext cx="681566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295400" y="4815414"/>
            <a:ext cx="9609666" cy="566737"/>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7" name="Shape 87"/>
          <p:cNvSpPr>
            <a:spLocks noGrp="1"/>
          </p:cNvSpPr>
          <p:nvPr>
            <p:ph type="pic" idx="2"/>
          </p:nvPr>
        </p:nvSpPr>
        <p:spPr>
          <a:xfrm>
            <a:off x="1041426" y="1041399"/>
            <a:ext cx="10105972" cy="3335869"/>
          </a:xfrm>
          <a:prstGeom prst="roundRect">
            <a:avLst>
              <a:gd name="adj" fmla="val 0"/>
            </a:avLst>
          </a:prstGeom>
          <a:noFill/>
          <a:ln w="57150" cap="flat" cmpd="thickThin">
            <a:solidFill>
              <a:srgbClr val="7F7F7F"/>
            </a:solidFill>
            <a:prstDash val="solid"/>
            <a:miter/>
            <a:headEnd type="none" w="med" len="med"/>
            <a:tailEnd type="none" w="med" len="med"/>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Shape 88"/>
          <p:cNvSpPr txBox="1">
            <a:spLocks noGrp="1"/>
          </p:cNvSpPr>
          <p:nvPr>
            <p:ph type="body" idx="1"/>
          </p:nvPr>
        </p:nvSpPr>
        <p:spPr>
          <a:xfrm>
            <a:off x="1295400" y="5382153"/>
            <a:ext cx="9609666" cy="493711"/>
          </a:xfrm>
          <a:prstGeom prst="rect">
            <a:avLst/>
          </a:prstGeom>
          <a:noFill/>
          <a:ln>
            <a:noFill/>
          </a:ln>
        </p:spPr>
        <p:txBody>
          <a:bodyPr lIns="91425" tIns="91425" rIns="91425" bIns="91425" anchor="t" anchorCtr="0"/>
          <a:lstStyle>
            <a:lvl1pPr marL="0" marR="0" lvl="0" indent="0" algn="ctr" rtl="0">
              <a:spcBef>
                <a:spcPts val="280"/>
              </a:spcBef>
              <a:spcAft>
                <a:spcPts val="600"/>
              </a:spcAft>
              <a:buClr>
                <a:schemeClr val="accent1"/>
              </a:buClr>
              <a:buFont typeface="Arial"/>
              <a:buNone/>
              <a:defRPr sz="14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9" name="Shape 89"/>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0" name="Shape 90"/>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303867" y="982132"/>
            <a:ext cx="9592731" cy="2954868"/>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1303867" y="4343398"/>
            <a:ext cx="9592731" cy="1532467"/>
          </a:xfrm>
          <a:prstGeom prst="rect">
            <a:avLst/>
          </a:prstGeom>
          <a:noFill/>
          <a:ln>
            <a:noFill/>
          </a:ln>
        </p:spPr>
        <p:txBody>
          <a:bodyPr lIns="91425" tIns="91425" rIns="91425" bIns="91425" anchor="ctr" anchorCtr="0"/>
          <a:lstStyle>
            <a:lvl1pPr marL="0" marR="0" lvl="0" indent="0" algn="ctr"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95" name="Shape 95"/>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Shape 96"/>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7" name="Shape 97"/>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98" name="Shape 98"/>
          <p:cNvCxnSpPr/>
          <p:nvPr/>
        </p:nvCxnSpPr>
        <p:spPr>
          <a:xfrm>
            <a:off x="1396169" y="4140198"/>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446212" y="982132"/>
            <a:ext cx="9296397" cy="237066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1" name="Shape 101"/>
          <p:cNvSpPr txBox="1">
            <a:spLocks noGrp="1"/>
          </p:cNvSpPr>
          <p:nvPr>
            <p:ph type="body" idx="1"/>
          </p:nvPr>
        </p:nvSpPr>
        <p:spPr>
          <a:xfrm>
            <a:off x="1674811" y="3352800"/>
            <a:ext cx="8839201" cy="584200"/>
          </a:xfrm>
          <a:prstGeom prst="rect">
            <a:avLst/>
          </a:prstGeom>
          <a:noFill/>
          <a:ln>
            <a:noFill/>
          </a:ln>
        </p:spPr>
        <p:txBody>
          <a:bodyPr lIns="91425" tIns="91425" rIns="91425" bIns="91425" anchor="ctr" anchorCtr="0"/>
          <a:lstStyle>
            <a:lvl1pPr marL="0" marR="0" lvl="0" indent="0" algn="r" rtl="0">
              <a:spcBef>
                <a:spcPts val="400"/>
              </a:spcBef>
              <a:spcAft>
                <a:spcPts val="600"/>
              </a:spcAft>
              <a:buClr>
                <a:schemeClr val="accent1"/>
              </a:buClr>
              <a:buFont typeface="Arial"/>
              <a:buNone/>
              <a:defRPr sz="2000" b="0" i="0" u="none" strike="noStrike" cap="none">
                <a:solidFill>
                  <a:srgbClr val="262626"/>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0"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02" name="Shape 102"/>
          <p:cNvSpPr txBox="1">
            <a:spLocks noGrp="1"/>
          </p:cNvSpPr>
          <p:nvPr>
            <p:ph type="body" idx="2"/>
          </p:nvPr>
        </p:nvSpPr>
        <p:spPr>
          <a:xfrm>
            <a:off x="1295400" y="4343398"/>
            <a:ext cx="9609666" cy="1532467"/>
          </a:xfrm>
          <a:prstGeom prst="rect">
            <a:avLst/>
          </a:prstGeom>
          <a:noFill/>
          <a:ln>
            <a:noFill/>
          </a:ln>
        </p:spPr>
        <p:txBody>
          <a:bodyPr lIns="91425" tIns="91425" rIns="91425" bIns="91425" anchor="ctr" anchorCtr="0"/>
          <a:lstStyle>
            <a:lvl1pPr marL="0" marR="0" lvl="0" indent="0" algn="ctr"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03" name="Shape 103"/>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06" name="Shape 106"/>
          <p:cNvSpPr txBox="1"/>
          <p:nvPr/>
        </p:nvSpPr>
        <p:spPr>
          <a:xfrm>
            <a:off x="862012" y="879961"/>
            <a:ext cx="609599"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8000" b="0" i="0" u="none" strike="noStrike" cap="none">
                <a:solidFill>
                  <a:schemeClr val="dk1"/>
                </a:solidFill>
                <a:latin typeface="Arial"/>
                <a:ea typeface="Arial"/>
                <a:cs typeface="Arial"/>
                <a:sym typeface="Arial"/>
              </a:rPr>
              <a:t>“</a:t>
            </a:r>
          </a:p>
        </p:txBody>
      </p:sp>
      <p:sp>
        <p:nvSpPr>
          <p:cNvPr id="107" name="Shape 107"/>
          <p:cNvSpPr txBox="1"/>
          <p:nvPr/>
        </p:nvSpPr>
        <p:spPr>
          <a:xfrm>
            <a:off x="10600267" y="2827869"/>
            <a:ext cx="609599" cy="584776"/>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sz="8000" b="0" i="0" u="none" strike="noStrike" cap="none">
                <a:solidFill>
                  <a:schemeClr val="dk1"/>
                </a:solidFill>
                <a:latin typeface="Arial"/>
                <a:ea typeface="Arial"/>
                <a:cs typeface="Arial"/>
                <a:sym typeface="Arial"/>
              </a:rPr>
              <a:t>”</a:t>
            </a:r>
          </a:p>
        </p:txBody>
      </p:sp>
      <p:cxnSp>
        <p:nvCxnSpPr>
          <p:cNvPr id="108" name="Shape 108"/>
          <p:cNvCxnSpPr/>
          <p:nvPr/>
        </p:nvCxnSpPr>
        <p:spPr>
          <a:xfrm>
            <a:off x="1396169" y="4140198"/>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295401" y="3308580"/>
            <a:ext cx="9609668" cy="14688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a:off x="1295400" y="4777380"/>
            <a:ext cx="9609668" cy="860399"/>
          </a:xfrm>
          <a:prstGeom prst="rect">
            <a:avLst/>
          </a:prstGeom>
          <a:noFill/>
          <a:ln>
            <a:noFill/>
          </a:ln>
        </p:spPr>
        <p:txBody>
          <a:bodyPr lIns="91425" tIns="91425" rIns="91425" bIns="91425" anchor="t" anchorCtr="0"/>
          <a:lstStyle>
            <a:lvl1pPr marL="0" marR="0" lvl="0" indent="0" algn="l"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2" name="Shape 11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446212" y="982132"/>
            <a:ext cx="9296397" cy="224366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1295400" y="3639312"/>
            <a:ext cx="9609668" cy="886967"/>
          </a:xfrm>
          <a:prstGeom prst="rect">
            <a:avLst/>
          </a:prstGeom>
          <a:noFill/>
          <a:ln>
            <a:noFill/>
          </a:ln>
        </p:spPr>
        <p:txBody>
          <a:bodyPr lIns="91425" tIns="91425" rIns="91425" bIns="91425" anchor="b" anchorCtr="0"/>
          <a:lstStyle>
            <a:lvl1pPr marL="0" marR="0" lvl="0" indent="0" algn="l" rtl="0">
              <a:spcBef>
                <a:spcPts val="0"/>
              </a:spcBef>
              <a:spcAft>
                <a:spcPts val="600"/>
              </a:spcAft>
              <a:buClr>
                <a:schemeClr val="accent1"/>
              </a:buClr>
              <a:buFont typeface="Arial"/>
              <a:buNone/>
              <a:defRPr sz="24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8" name="Shape 118"/>
          <p:cNvSpPr txBox="1">
            <a:spLocks noGrp="1"/>
          </p:cNvSpPr>
          <p:nvPr>
            <p:ph type="body" idx="2"/>
          </p:nvPr>
        </p:nvSpPr>
        <p:spPr>
          <a:xfrm>
            <a:off x="1295400" y="4529667"/>
            <a:ext cx="9609668" cy="1346199"/>
          </a:xfrm>
          <a:prstGeom prst="rect">
            <a:avLst/>
          </a:prstGeom>
          <a:noFill/>
          <a:ln>
            <a:noFill/>
          </a:ln>
        </p:spPr>
        <p:txBody>
          <a:bodyPr lIns="91425" tIns="91425" rIns="91425" bIns="91425" anchor="t" anchorCtr="0"/>
          <a:lstStyle>
            <a:lvl1pPr marL="0" marR="0" lvl="0" indent="0" algn="l" rtl="0">
              <a:spcBef>
                <a:spcPts val="360"/>
              </a:spcBef>
              <a:spcAft>
                <a:spcPts val="600"/>
              </a:spcAft>
              <a:buClr>
                <a:schemeClr val="accent1"/>
              </a:buClr>
              <a:buFont typeface="Arial"/>
              <a:buNone/>
              <a:defRPr sz="18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9" name="Shape 119"/>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Shape 120"/>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122" name="Shape 122"/>
          <p:cNvSpPr txBox="1"/>
          <p:nvPr/>
        </p:nvSpPr>
        <p:spPr>
          <a:xfrm>
            <a:off x="862012" y="879961"/>
            <a:ext cx="609599" cy="5847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8000" b="0" i="0" u="none" strike="noStrike" cap="none">
                <a:solidFill>
                  <a:schemeClr val="dk1"/>
                </a:solidFill>
                <a:latin typeface="Arial"/>
                <a:ea typeface="Arial"/>
                <a:cs typeface="Arial"/>
                <a:sym typeface="Arial"/>
              </a:rPr>
              <a:t>“</a:t>
            </a:r>
          </a:p>
        </p:txBody>
      </p:sp>
      <p:sp>
        <p:nvSpPr>
          <p:cNvPr id="123" name="Shape 123"/>
          <p:cNvSpPr txBox="1"/>
          <p:nvPr/>
        </p:nvSpPr>
        <p:spPr>
          <a:xfrm>
            <a:off x="10600267" y="2599260"/>
            <a:ext cx="609599" cy="584776"/>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r>
              <a:rPr lang="en-US" sz="8000" b="0" i="0" u="none" strike="noStrike" cap="none">
                <a:solidFill>
                  <a:schemeClr val="dk1"/>
                </a:solidFill>
                <a:latin typeface="Arial"/>
                <a:ea typeface="Arial"/>
                <a:cs typeface="Arial"/>
                <a:sym typeface="Arial"/>
              </a:rPr>
              <a:t>”</a:t>
            </a:r>
          </a:p>
        </p:txBody>
      </p:sp>
      <p:cxnSp>
        <p:nvCxnSpPr>
          <p:cNvPr id="124" name="Shape 124"/>
          <p:cNvCxnSpPr/>
          <p:nvPr/>
        </p:nvCxnSpPr>
        <p:spPr>
          <a:xfrm>
            <a:off x="1396169" y="3429000"/>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295400" y="982132"/>
            <a:ext cx="9609666" cy="2243668"/>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1295400" y="3630167"/>
            <a:ext cx="9609668" cy="841248"/>
          </a:xfrm>
          <a:prstGeom prst="rect">
            <a:avLst/>
          </a:prstGeom>
          <a:noFill/>
          <a:ln>
            <a:noFill/>
          </a:ln>
        </p:spPr>
        <p:txBody>
          <a:bodyPr lIns="91425" tIns="91425" rIns="91425" bIns="91425" anchor="b" anchorCtr="0"/>
          <a:lstStyle>
            <a:lvl1pPr marL="0" marR="0" lvl="0" indent="0" algn="l" rtl="0">
              <a:spcBef>
                <a:spcPts val="0"/>
              </a:spcBef>
              <a:spcAft>
                <a:spcPts val="600"/>
              </a:spcAft>
              <a:buClr>
                <a:schemeClr val="accent1"/>
              </a:buClr>
              <a:buFont typeface="Arial"/>
              <a:buNone/>
              <a:defRPr sz="28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8" name="Shape 128"/>
          <p:cNvSpPr txBox="1">
            <a:spLocks noGrp="1"/>
          </p:cNvSpPr>
          <p:nvPr>
            <p:ph type="body" idx="2"/>
          </p:nvPr>
        </p:nvSpPr>
        <p:spPr>
          <a:xfrm>
            <a:off x="1295400" y="4470398"/>
            <a:ext cx="9609669" cy="1405466"/>
          </a:xfrm>
          <a:prstGeom prst="rect">
            <a:avLst/>
          </a:prstGeom>
          <a:noFill/>
          <a:ln>
            <a:noFill/>
          </a:ln>
        </p:spPr>
        <p:txBody>
          <a:bodyPr lIns="91425" tIns="91425" rIns="91425" bIns="91425" anchor="t" anchorCtr="0"/>
          <a:lstStyle>
            <a:lvl1pPr marL="0" marR="0" lvl="0" indent="0" algn="l" rtl="0">
              <a:spcBef>
                <a:spcPts val="360"/>
              </a:spcBef>
              <a:spcAft>
                <a:spcPts val="600"/>
              </a:spcAft>
              <a:buClr>
                <a:schemeClr val="accent1"/>
              </a:buClr>
              <a:buFont typeface="Arial"/>
              <a:buNone/>
              <a:defRPr sz="18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9" name="Shape 129"/>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132" name="Shape 132"/>
          <p:cNvCxnSpPr/>
          <p:nvPr/>
        </p:nvCxnSpPr>
        <p:spPr>
          <a:xfrm>
            <a:off x="1396169" y="3429000"/>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5" name="Shape 135"/>
          <p:cNvSpPr txBox="1">
            <a:spLocks noGrp="1"/>
          </p:cNvSpPr>
          <p:nvPr>
            <p:ph type="body" idx="1"/>
          </p:nvPr>
        </p:nvSpPr>
        <p:spPr>
          <a:xfrm rot="5400000">
            <a:off x="4436530" y="-584197"/>
            <a:ext cx="3318936" cy="9601196"/>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6" name="Shape 136"/>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139" name="Shape 13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rot="5400000">
            <a:off x="7497935" y="2483551"/>
            <a:ext cx="4893735" cy="1890894"/>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2" name="Shape 142"/>
          <p:cNvSpPr txBox="1">
            <a:spLocks noGrp="1"/>
          </p:cNvSpPr>
          <p:nvPr>
            <p:ph type="body" idx="1"/>
          </p:nvPr>
        </p:nvSpPr>
        <p:spPr>
          <a:xfrm rot="5400000">
            <a:off x="2565043" y="-287513"/>
            <a:ext cx="4893733" cy="7433024"/>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43" name="Shape 143"/>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Shape 144"/>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146" name="Shape 146"/>
          <p:cNvCxnSpPr/>
          <p:nvPr/>
        </p:nvCxnSpPr>
        <p:spPr>
          <a:xfrm>
            <a:off x="8863889" y="990600"/>
            <a:ext cx="0" cy="4876799"/>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cxnSp>
        <p:nvCxnSpPr>
          <p:cNvPr id="29" name="Shape 2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
        <p:nvSpPr>
          <p:cNvPr id="30" name="Shape 30"/>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1" name="Shape 31"/>
          <p:cNvSpPr txBox="1">
            <a:spLocks noGrp="1"/>
          </p:cNvSpPr>
          <p:nvPr>
            <p:ph type="body" idx="1"/>
          </p:nvPr>
        </p:nvSpPr>
        <p:spPr>
          <a:xfrm>
            <a:off x="1295400" y="2556932"/>
            <a:ext cx="9601196" cy="3318936"/>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2" name="Shape 3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2015068" y="1752606"/>
            <a:ext cx="8158688" cy="1822513"/>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7" name="Shape 37"/>
          <p:cNvSpPr txBox="1">
            <a:spLocks noGrp="1"/>
          </p:cNvSpPr>
          <p:nvPr>
            <p:ph type="body" idx="1"/>
          </p:nvPr>
        </p:nvSpPr>
        <p:spPr>
          <a:xfrm>
            <a:off x="2015066" y="3846051"/>
            <a:ext cx="8158689" cy="954546"/>
          </a:xfrm>
          <a:prstGeom prst="rect">
            <a:avLst/>
          </a:prstGeom>
          <a:noFill/>
          <a:ln>
            <a:noFill/>
          </a:ln>
        </p:spPr>
        <p:txBody>
          <a:bodyPr lIns="91425" tIns="91425" rIns="91425" bIns="91425" anchor="t" anchorCtr="0"/>
          <a:lstStyle>
            <a:lvl1pPr marL="0" marR="0" lvl="0" indent="0" algn="ctr" rtl="0">
              <a:spcBef>
                <a:spcPts val="480"/>
              </a:spcBef>
              <a:spcAft>
                <a:spcPts val="600"/>
              </a:spcAft>
              <a:buClr>
                <a:schemeClr val="accent1"/>
              </a:buClr>
              <a:buFont typeface="Arial"/>
              <a:buNone/>
              <a:defRPr sz="24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38" name="Shape 38"/>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41" name="Shape 41"/>
          <p:cNvCxnSpPr/>
          <p:nvPr/>
        </p:nvCxnSpPr>
        <p:spPr>
          <a:xfrm>
            <a:off x="2012723" y="3710585"/>
            <a:ext cx="8163379"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cxnSp>
        <p:nvCxnSpPr>
          <p:cNvPr id="43" name="Shape 43"/>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
        <p:nvSpPr>
          <p:cNvPr id="44" name="Shape 44"/>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5" name="Shape 45"/>
          <p:cNvSpPr txBox="1">
            <a:spLocks noGrp="1"/>
          </p:cNvSpPr>
          <p:nvPr>
            <p:ph type="body" idx="1"/>
          </p:nvPr>
        </p:nvSpPr>
        <p:spPr>
          <a:xfrm>
            <a:off x="1298448" y="2560319"/>
            <a:ext cx="4718303" cy="3310128"/>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6" name="Shape 46"/>
          <p:cNvSpPr txBox="1">
            <a:spLocks noGrp="1"/>
          </p:cNvSpPr>
          <p:nvPr>
            <p:ph type="body" idx="2"/>
          </p:nvPr>
        </p:nvSpPr>
        <p:spPr>
          <a:xfrm>
            <a:off x="6181344" y="2560319"/>
            <a:ext cx="4718303" cy="3310128"/>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7" name="Shape 47"/>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2" name="Shape 52"/>
          <p:cNvSpPr txBox="1">
            <a:spLocks noGrp="1"/>
          </p:cNvSpPr>
          <p:nvPr>
            <p:ph type="body" idx="1"/>
          </p:nvPr>
        </p:nvSpPr>
        <p:spPr>
          <a:xfrm>
            <a:off x="1295400" y="2658533"/>
            <a:ext cx="4718303" cy="576262"/>
          </a:xfrm>
          <a:prstGeom prst="rect">
            <a:avLst/>
          </a:prstGeom>
          <a:noFill/>
          <a:ln>
            <a:noFill/>
          </a:ln>
        </p:spPr>
        <p:txBody>
          <a:bodyPr lIns="91425" tIns="91425" rIns="91425" bIns="91425" anchor="b" anchorCtr="0"/>
          <a:lstStyle>
            <a:lvl1pPr marL="0" marR="0" lvl="0" indent="0" algn="l" rtl="0">
              <a:spcBef>
                <a:spcPts val="672"/>
              </a:spcBef>
              <a:spcAft>
                <a:spcPts val="600"/>
              </a:spcAft>
              <a:buClr>
                <a:schemeClr val="accent1"/>
              </a:buClr>
              <a:buFont typeface="Arial"/>
              <a:buNone/>
              <a:defRPr sz="2800" b="0" i="0" u="none" strike="noStrike" cap="none">
                <a:solidFill>
                  <a:schemeClr val="accent1"/>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1"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1"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3" name="Shape 53"/>
          <p:cNvSpPr txBox="1">
            <a:spLocks noGrp="1"/>
          </p:cNvSpPr>
          <p:nvPr>
            <p:ph type="body" idx="2"/>
          </p:nvPr>
        </p:nvSpPr>
        <p:spPr>
          <a:xfrm>
            <a:off x="1295400" y="3243261"/>
            <a:ext cx="4718303" cy="2632604"/>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4" name="Shape 54"/>
          <p:cNvSpPr txBox="1">
            <a:spLocks noGrp="1"/>
          </p:cNvSpPr>
          <p:nvPr>
            <p:ph type="body" idx="3"/>
          </p:nvPr>
        </p:nvSpPr>
        <p:spPr>
          <a:xfrm>
            <a:off x="6180669" y="2658533"/>
            <a:ext cx="4718303" cy="576262"/>
          </a:xfrm>
          <a:prstGeom prst="rect">
            <a:avLst/>
          </a:prstGeom>
          <a:noFill/>
          <a:ln>
            <a:noFill/>
          </a:ln>
        </p:spPr>
        <p:txBody>
          <a:bodyPr lIns="91425" tIns="91425" rIns="91425" bIns="91425" anchor="b" anchorCtr="0"/>
          <a:lstStyle>
            <a:lvl1pPr marL="0" marR="0" lvl="0" indent="0" algn="l" rtl="0">
              <a:spcBef>
                <a:spcPts val="672"/>
              </a:spcBef>
              <a:spcAft>
                <a:spcPts val="600"/>
              </a:spcAft>
              <a:buClr>
                <a:schemeClr val="accent1"/>
              </a:buClr>
              <a:buFont typeface="Arial"/>
              <a:buNone/>
              <a:defRPr sz="2800" b="0" i="0" u="none" strike="noStrike" cap="none">
                <a:solidFill>
                  <a:schemeClr val="accent1"/>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1"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1"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5" name="Shape 55"/>
          <p:cNvSpPr txBox="1">
            <a:spLocks noGrp="1"/>
          </p:cNvSpPr>
          <p:nvPr>
            <p:ph type="body" idx="4"/>
          </p:nvPr>
        </p:nvSpPr>
        <p:spPr>
          <a:xfrm>
            <a:off x="6180669" y="3243261"/>
            <a:ext cx="4718303" cy="2632604"/>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6" name="Shape 56"/>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Shape 57"/>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59" name="Shape 5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2" name="Shape 6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65" name="Shape 65"/>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Shape 68"/>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293811" y="1388533"/>
            <a:ext cx="3718455" cy="1371599"/>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2" name="Shape 72"/>
          <p:cNvSpPr txBox="1">
            <a:spLocks noGrp="1"/>
          </p:cNvSpPr>
          <p:nvPr>
            <p:ph type="body" idx="1"/>
          </p:nvPr>
        </p:nvSpPr>
        <p:spPr>
          <a:xfrm>
            <a:off x="5418667" y="982130"/>
            <a:ext cx="5469465" cy="4893735"/>
          </a:xfrm>
          <a:prstGeom prst="rect">
            <a:avLst/>
          </a:prstGeom>
          <a:noFill/>
          <a:ln>
            <a:noFill/>
          </a:ln>
        </p:spPr>
        <p:txBody>
          <a:bodyPr lIns="91425" tIns="91425" rIns="91425" bIns="91425" anchor="ctr"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73" name="Shape 73"/>
          <p:cNvSpPr txBox="1">
            <a:spLocks noGrp="1"/>
          </p:cNvSpPr>
          <p:nvPr>
            <p:ph type="body" idx="2"/>
          </p:nvPr>
        </p:nvSpPr>
        <p:spPr>
          <a:xfrm>
            <a:off x="1293811" y="3031065"/>
            <a:ext cx="3718455" cy="2438404"/>
          </a:xfrm>
          <a:prstGeom prst="rect">
            <a:avLst/>
          </a:prstGeom>
          <a:noFill/>
          <a:ln>
            <a:noFill/>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74" name="Shape 74"/>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Shape 75"/>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cxnSp>
        <p:nvCxnSpPr>
          <p:cNvPr id="77" name="Shape 77"/>
          <p:cNvCxnSpPr/>
          <p:nvPr/>
        </p:nvCxnSpPr>
        <p:spPr>
          <a:xfrm>
            <a:off x="1396169" y="2912533"/>
            <a:ext cx="35144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295399" y="1883832"/>
            <a:ext cx="6241815" cy="1371599"/>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8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0" name="Shape 80"/>
          <p:cNvSpPr>
            <a:spLocks noGrp="1"/>
          </p:cNvSpPr>
          <p:nvPr>
            <p:ph type="pic" idx="2"/>
          </p:nvPr>
        </p:nvSpPr>
        <p:spPr>
          <a:xfrm>
            <a:off x="8094831" y="1041400"/>
            <a:ext cx="3063346" cy="4775200"/>
          </a:xfrm>
          <a:prstGeom prst="roundRect">
            <a:avLst>
              <a:gd name="adj" fmla="val 0"/>
            </a:avLst>
          </a:prstGeom>
          <a:noFill/>
          <a:ln w="57150" cap="flat" cmpd="thickThin">
            <a:solidFill>
              <a:srgbClr val="7F7F7F"/>
            </a:solidFill>
            <a:prstDash val="solid"/>
            <a:miter/>
            <a:headEnd type="none" w="med" len="med"/>
            <a:tailEnd type="none" w="med" len="med"/>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Shape 81"/>
          <p:cNvSpPr txBox="1">
            <a:spLocks noGrp="1"/>
          </p:cNvSpPr>
          <p:nvPr>
            <p:ph type="body" idx="1"/>
          </p:nvPr>
        </p:nvSpPr>
        <p:spPr>
          <a:xfrm>
            <a:off x="1295399" y="3255432"/>
            <a:ext cx="6241815" cy="1828800"/>
          </a:xfrm>
          <a:prstGeom prst="rect">
            <a:avLst/>
          </a:prstGeom>
          <a:noFill/>
          <a:ln>
            <a:noFill/>
          </a:ln>
        </p:spPr>
        <p:txBody>
          <a:bodyPr lIns="91425" tIns="91425" rIns="91425" bIns="91425" anchor="t" anchorCtr="0"/>
          <a:lstStyle>
            <a:lvl1pPr marL="0" marR="0" lvl="0" indent="0" algn="ctr" rtl="0">
              <a:spcBef>
                <a:spcPts val="360"/>
              </a:spcBef>
              <a:spcAft>
                <a:spcPts val="600"/>
              </a:spcAft>
              <a:buClr>
                <a:schemeClr val="accent1"/>
              </a:buClr>
              <a:buFont typeface="Arial"/>
              <a:buNone/>
              <a:defRPr sz="18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2" name="Shape 8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mt="55000"/>
          </a:blip>
          <a:stretch>
            <a:fillRect l="-5999" r="-5998"/>
          </a:stretch>
        </a:blipFill>
        <a:effectLst/>
      </p:bgPr>
    </p:bg>
    <p:spTree>
      <p:nvGrpSpPr>
        <p:cNvPr id="1" name="Shape 5"/>
        <p:cNvGrpSpPr/>
        <p:nvPr/>
      </p:nvGrpSpPr>
      <p:grpSpPr>
        <a:xfrm>
          <a:off x="0" y="0"/>
          <a:ext cx="0" cy="0"/>
          <a:chOff x="0" y="0"/>
          <a:chExt cx="0" cy="0"/>
        </a:xfrm>
      </p:grpSpPr>
      <p:grpSp>
        <p:nvGrpSpPr>
          <p:cNvPr id="6" name="Shape 6"/>
          <p:cNvGrpSpPr/>
          <p:nvPr/>
        </p:nvGrpSpPr>
        <p:grpSpPr>
          <a:xfrm>
            <a:off x="-15736" y="0"/>
            <a:ext cx="12229961" cy="6856214"/>
            <a:chOff x="-15736" y="0"/>
            <a:chExt cx="12229961" cy="6856214"/>
          </a:xfrm>
        </p:grpSpPr>
        <p:pic>
          <p:nvPicPr>
            <p:cNvPr id="7" name="Shape 7"/>
            <p:cNvPicPr preferRelativeResize="0"/>
            <p:nvPr/>
          </p:nvPicPr>
          <p:blipFill rotWithShape="1">
            <a:blip r:embed="rId20">
              <a:alphaModFix/>
            </a:blip>
            <a:srcRect/>
            <a:stretch/>
          </p:blipFill>
          <p:spPr>
            <a:xfrm>
              <a:off x="0" y="0"/>
              <a:ext cx="12188824" cy="6856214"/>
            </a:xfrm>
            <a:prstGeom prst="rect">
              <a:avLst/>
            </a:prstGeom>
            <a:noFill/>
            <a:ln>
              <a:noFill/>
            </a:ln>
          </p:spPr>
        </p:pic>
        <p:sp>
          <p:nvSpPr>
            <p:cNvPr id="8" name="Shape 8"/>
            <p:cNvSpPr/>
            <p:nvPr/>
          </p:nvSpPr>
          <p:spPr>
            <a:xfrm>
              <a:off x="608012" y="609600"/>
              <a:ext cx="10972799" cy="5638800"/>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9" name="Shape 9"/>
            <p:cNvPicPr preferRelativeResize="0"/>
            <p:nvPr/>
          </p:nvPicPr>
          <p:blipFill rotWithShape="1">
            <a:blip r:embed="rId21">
              <a:alphaModFix/>
            </a:blip>
            <a:srcRect/>
            <a:stretch/>
          </p:blipFill>
          <p:spPr>
            <a:xfrm>
              <a:off x="-15736" y="3153832"/>
              <a:ext cx="777239" cy="606425"/>
            </a:xfrm>
            <a:prstGeom prst="rect">
              <a:avLst/>
            </a:prstGeom>
            <a:noFill/>
            <a:ln>
              <a:noFill/>
            </a:ln>
          </p:spPr>
        </p:pic>
        <p:pic>
          <p:nvPicPr>
            <p:cNvPr id="10" name="Shape 10"/>
            <p:cNvPicPr preferRelativeResize="0"/>
            <p:nvPr/>
          </p:nvPicPr>
          <p:blipFill rotWithShape="1">
            <a:blip r:embed="rId21">
              <a:alphaModFix/>
            </a:blip>
            <a:srcRect/>
            <a:stretch/>
          </p:blipFill>
          <p:spPr>
            <a:xfrm>
              <a:off x="11436985" y="3153832"/>
              <a:ext cx="777239" cy="606425"/>
            </a:xfrm>
            <a:prstGeom prst="rect">
              <a:avLst/>
            </a:prstGeom>
            <a:noFill/>
            <a:ln>
              <a:noFill/>
            </a:ln>
          </p:spPr>
        </p:pic>
      </p:grpSp>
      <p:sp>
        <p:nvSpPr>
          <p:cNvPr id="11" name="Shape 11"/>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 name="Shape 12"/>
          <p:cNvSpPr txBox="1">
            <a:spLocks noGrp="1"/>
          </p:cNvSpPr>
          <p:nvPr>
            <p:ph type="body" idx="1"/>
          </p:nvPr>
        </p:nvSpPr>
        <p:spPr>
          <a:xfrm>
            <a:off x="1295400" y="2556932"/>
            <a:ext cx="9601196" cy="3318936"/>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Shape 13"/>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Garamond"/>
              <a:buNone/>
              <a:defRPr sz="1000" b="0" i="0" u="none" strike="noStrike" cap="none">
                <a:solidFill>
                  <a:schemeClr val="dk1"/>
                </a:solidFill>
                <a:latin typeface="Garamond"/>
                <a:ea typeface="Garamond"/>
                <a:cs typeface="Garamond"/>
                <a:sym typeface="Garamond"/>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Shape 15"/>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5999" r="-5998"/>
          </a:stretch>
        </a:blipFill>
        <a:effectLst/>
      </p:bgPr>
    </p:bg>
    <p:spTree>
      <p:nvGrpSpPr>
        <p:cNvPr id="1" name="Shape 150"/>
        <p:cNvGrpSpPr/>
        <p:nvPr/>
      </p:nvGrpSpPr>
      <p:grpSpPr>
        <a:xfrm>
          <a:off x="0" y="0"/>
          <a:ext cx="0" cy="0"/>
          <a:chOff x="0" y="0"/>
          <a:chExt cx="0" cy="0"/>
        </a:xfrm>
      </p:grpSpPr>
      <p:sp>
        <p:nvSpPr>
          <p:cNvPr id="151" name="Shape 151"/>
          <p:cNvSpPr txBox="1">
            <a:spLocks noGrp="1"/>
          </p:cNvSpPr>
          <p:nvPr>
            <p:ph type="ctrTitle"/>
          </p:nvPr>
        </p:nvSpPr>
        <p:spPr>
          <a:xfrm>
            <a:off x="1524000" y="1941882"/>
            <a:ext cx="9144000" cy="1227135"/>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000" b="0" i="0" u="none" strike="noStrike" cap="none">
                <a:solidFill>
                  <a:srgbClr val="262626"/>
                </a:solidFill>
                <a:latin typeface="Garamond"/>
                <a:ea typeface="Garamond"/>
                <a:cs typeface="Garamond"/>
                <a:sym typeface="Garamond"/>
              </a:rPr>
              <a:t>Professional Development Series</a:t>
            </a:r>
          </a:p>
          <a:p>
            <a:pPr marL="0" marR="0" lvl="0" indent="0" algn="ctr" rtl="0">
              <a:lnSpc>
                <a:spcPct val="90000"/>
              </a:lnSpc>
              <a:spcBef>
                <a:spcPts val="0"/>
              </a:spcBef>
              <a:buClr>
                <a:schemeClr val="dk1"/>
              </a:buClr>
              <a:buSzPct val="25000"/>
              <a:buFont typeface="Calibri"/>
              <a:buNone/>
            </a:pPr>
            <a:r>
              <a:rPr lang="en-US" sz="4000" b="0" i="0" u="none" strike="noStrike" cap="none">
                <a:solidFill>
                  <a:srgbClr val="262626"/>
                </a:solidFill>
                <a:latin typeface="Garamond"/>
                <a:ea typeface="Garamond"/>
                <a:cs typeface="Garamond"/>
                <a:sym typeface="Garamond"/>
              </a:rPr>
              <a:t>Part 1: Transgender Issues</a:t>
            </a:r>
          </a:p>
        </p:txBody>
      </p:sp>
      <p:pic>
        <p:nvPicPr>
          <p:cNvPr id="152" name="Shape 152"/>
          <p:cNvPicPr preferRelativeResize="0"/>
          <p:nvPr/>
        </p:nvPicPr>
        <p:blipFill rotWithShape="1">
          <a:blip r:embed="rId4">
            <a:alphaModFix amt="58999"/>
          </a:blip>
          <a:srcRect/>
          <a:stretch/>
        </p:blipFill>
        <p:spPr>
          <a:xfrm>
            <a:off x="10459907" y="5098171"/>
            <a:ext cx="1089667" cy="1095477"/>
          </a:xfrm>
          <a:prstGeom prst="rect">
            <a:avLst/>
          </a:prstGeom>
          <a:noFill/>
          <a:ln>
            <a:noFill/>
          </a:ln>
        </p:spPr>
      </p:pic>
      <p:pic>
        <p:nvPicPr>
          <p:cNvPr id="153" name="Shape 153"/>
          <p:cNvPicPr preferRelativeResize="0"/>
          <p:nvPr/>
        </p:nvPicPr>
        <p:blipFill rotWithShape="1">
          <a:blip r:embed="rId5">
            <a:alphaModFix amt="73000"/>
          </a:blip>
          <a:srcRect/>
          <a:stretch/>
        </p:blipFill>
        <p:spPr>
          <a:xfrm>
            <a:off x="648354" y="614620"/>
            <a:ext cx="1067905" cy="968879"/>
          </a:xfrm>
          <a:prstGeom prst="rect">
            <a:avLst/>
          </a:prstGeom>
          <a:noFill/>
          <a:ln>
            <a:noFill/>
          </a:ln>
        </p:spPr>
      </p:pic>
      <p:sp>
        <p:nvSpPr>
          <p:cNvPr id="154" name="Shape 154"/>
          <p:cNvSpPr txBox="1"/>
          <p:nvPr/>
        </p:nvSpPr>
        <p:spPr>
          <a:xfrm>
            <a:off x="2643450" y="3771587"/>
            <a:ext cx="6905100" cy="721800"/>
          </a:xfrm>
          <a:prstGeom prst="rect">
            <a:avLst/>
          </a:prstGeom>
          <a:noFill/>
          <a:ln>
            <a:noFill/>
          </a:ln>
        </p:spPr>
        <p:txBody>
          <a:bodyPr lIns="91425" tIns="91425" rIns="91425" bIns="91425" anchor="t" anchorCtr="0">
            <a:noAutofit/>
          </a:bodyPr>
          <a:lstStyle/>
          <a:p>
            <a:pPr marL="0" marR="0" lvl="0" indent="0" algn="ctr" rtl="0">
              <a:lnSpc>
                <a:spcPct val="80000"/>
              </a:lnSpc>
              <a:spcBef>
                <a:spcPts val="0"/>
              </a:spcBef>
              <a:spcAft>
                <a:spcPts val="0"/>
              </a:spcAft>
              <a:buClr>
                <a:schemeClr val="dk1"/>
              </a:buClr>
              <a:buSzPct val="25000"/>
              <a:buFont typeface="Garamond"/>
              <a:buNone/>
            </a:pPr>
            <a:r>
              <a:rPr lang="en-US" sz="2400" b="0" i="0" u="none" strike="noStrike" cap="none">
                <a:solidFill>
                  <a:srgbClr val="000000"/>
                </a:solidFill>
                <a:latin typeface="Garamond"/>
                <a:ea typeface="Garamond"/>
                <a:cs typeface="Garamond"/>
                <a:sym typeface="Garamond"/>
              </a:rPr>
              <a:t>Stephen F. Austin State University</a:t>
            </a:r>
            <a:r>
              <a:rPr lang="en-US" sz="2400" b="0" i="0" u="none" strike="noStrike" cap="none">
                <a:solidFill>
                  <a:schemeClr val="dk1"/>
                </a:solidFill>
                <a:latin typeface="Garamond"/>
                <a:ea typeface="Garamond"/>
                <a:cs typeface="Garamond"/>
                <a:sym typeface="Garamond"/>
              </a:rPr>
              <a:t/>
            </a:r>
            <a:br>
              <a:rPr lang="en-US" sz="2400" b="0" i="0" u="none" strike="noStrike" cap="none">
                <a:solidFill>
                  <a:schemeClr val="dk1"/>
                </a:solidFill>
                <a:latin typeface="Garamond"/>
                <a:ea typeface="Garamond"/>
                <a:cs typeface="Garamond"/>
                <a:sym typeface="Garamond"/>
              </a:rPr>
            </a:br>
            <a:r>
              <a:rPr lang="en-US" sz="2400" b="0" i="0" u="none" strike="noStrike" cap="none">
                <a:solidFill>
                  <a:schemeClr val="dk1"/>
                </a:solidFill>
                <a:latin typeface="Garamond"/>
                <a:ea typeface="Garamond"/>
                <a:cs typeface="Garamond"/>
                <a:sym typeface="Garamond"/>
              </a:rPr>
              <a:t>Submitted </a:t>
            </a:r>
            <a:r>
              <a:rPr lang="en-US" sz="2400">
                <a:solidFill>
                  <a:schemeClr val="dk1"/>
                </a:solidFill>
                <a:latin typeface="Garamond"/>
                <a:ea typeface="Garamond"/>
                <a:cs typeface="Garamond"/>
                <a:sym typeface="Garamond"/>
              </a:rPr>
              <a:t>by: </a:t>
            </a:r>
            <a:r>
              <a:rPr lang="en-US" sz="2400" b="0" i="0" u="none" strike="noStrike" cap="none">
                <a:solidFill>
                  <a:schemeClr val="dk1"/>
                </a:solidFill>
                <a:latin typeface="Garamond"/>
                <a:ea typeface="Garamond"/>
                <a:cs typeface="Garamond"/>
                <a:sym typeface="Garamond"/>
              </a:rPr>
              <a:t>Christal Dover - Jeron Humphrey - </a:t>
            </a:r>
            <a:r>
              <a:rPr lang="en-US" sz="2400">
                <a:solidFill>
                  <a:schemeClr val="dk1"/>
                </a:solidFill>
                <a:latin typeface="Garamond"/>
                <a:ea typeface="Garamond"/>
                <a:cs typeface="Garamond"/>
                <a:sym typeface="Garamond"/>
              </a:rPr>
              <a:t>Kelly Morgan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1295400" y="939929"/>
            <a:ext cx="9601196" cy="130386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rgbClr val="262626"/>
                </a:solidFill>
                <a:latin typeface="Garamond"/>
                <a:ea typeface="Garamond"/>
                <a:cs typeface="Garamond"/>
                <a:sym typeface="Garamond"/>
              </a:rPr>
              <a:t>Updating restroom and </a:t>
            </a:r>
            <a:r>
              <a:rPr lang="en-US"/>
              <a:t>locker room</a:t>
            </a:r>
            <a:r>
              <a:rPr lang="en-US" sz="4400" b="0" i="0" u="none" strike="noStrike" cap="none">
                <a:solidFill>
                  <a:srgbClr val="262626"/>
                </a:solidFill>
                <a:latin typeface="Garamond"/>
                <a:ea typeface="Garamond"/>
                <a:cs typeface="Garamond"/>
                <a:sym typeface="Garamond"/>
              </a:rPr>
              <a:t> facilities to be gender neutral</a:t>
            </a:r>
          </a:p>
        </p:txBody>
      </p:sp>
      <p:sp>
        <p:nvSpPr>
          <p:cNvPr id="218" name="Shape 218"/>
          <p:cNvSpPr txBox="1">
            <a:spLocks noGrp="1"/>
          </p:cNvSpPr>
          <p:nvPr>
            <p:ph type="body" idx="1"/>
          </p:nvPr>
        </p:nvSpPr>
        <p:spPr>
          <a:xfrm>
            <a:off x="838200" y="1778990"/>
            <a:ext cx="10515599" cy="4690799"/>
          </a:xfrm>
          <a:prstGeom prst="rect">
            <a:avLst/>
          </a:prstGeom>
          <a:noFill/>
          <a:ln>
            <a:noFill/>
          </a:ln>
        </p:spPr>
        <p:txBody>
          <a:bodyPr lIns="91425" tIns="45700" rIns="91425" bIns="45700" anchor="t" anchorCtr="0">
            <a:noAutofit/>
          </a:bodyPr>
          <a:lstStyle/>
          <a:p>
            <a:pPr marL="228600" marR="0" lvl="0" indent="-203200" algn="l" rtl="0">
              <a:lnSpc>
                <a:spcPct val="90000"/>
              </a:lnSpc>
              <a:spcBef>
                <a:spcPts val="0"/>
              </a:spcBef>
              <a:spcAft>
                <a:spcPts val="0"/>
              </a:spcAft>
              <a:buClr>
                <a:schemeClr val="dk1"/>
              </a:buClr>
              <a:buSzPct val="100000"/>
              <a:buFont typeface="Arial"/>
              <a:buNone/>
            </a:pPr>
            <a:endParaRPr sz="2400" b="0" i="0" u="none" strike="noStrike" cap="none" dirty="0">
              <a:solidFill>
                <a:srgbClr val="262626"/>
              </a:solidFill>
              <a:latin typeface="Garamond"/>
              <a:ea typeface="Garamond"/>
              <a:cs typeface="Garamond"/>
              <a:sym typeface="Garamond"/>
            </a:endParaRPr>
          </a:p>
          <a:p>
            <a:pPr marL="228600" marR="0" lvl="0" indent="-203200" algn="l" rtl="0">
              <a:lnSpc>
                <a:spcPct val="90000"/>
              </a:lnSpc>
              <a:spcBef>
                <a:spcPts val="0"/>
              </a:spcBef>
              <a:spcAft>
                <a:spcPts val="0"/>
              </a:spcAft>
              <a:buClr>
                <a:schemeClr val="dk1"/>
              </a:buClr>
              <a:buSzPct val="100000"/>
              <a:buFont typeface="Arial"/>
              <a:buNone/>
            </a:pPr>
            <a:endParaRPr sz="2400" b="0" i="0" u="none" strike="noStrike" cap="none" dirty="0">
              <a:solidFill>
                <a:srgbClr val="262626"/>
              </a:solidFill>
              <a:latin typeface="Garamond"/>
              <a:ea typeface="Garamond"/>
              <a:cs typeface="Garamond"/>
              <a:sym typeface="Garamond"/>
            </a:endParaRPr>
          </a:p>
          <a:p>
            <a:pPr marL="228600" marR="0" lvl="0" indent="-196850" algn="l" rtl="0">
              <a:lnSpc>
                <a:spcPct val="90000"/>
              </a:lnSpc>
              <a:spcBef>
                <a:spcPts val="0"/>
              </a:spcBef>
              <a:spcAft>
                <a:spcPts val="0"/>
              </a:spcAft>
              <a:buClr>
                <a:schemeClr val="dk1"/>
              </a:buClr>
              <a:buSzPct val="100000"/>
              <a:buFont typeface="Arial"/>
              <a:buChar char="•"/>
            </a:pPr>
            <a:r>
              <a:rPr lang="en-US" sz="2100" b="0" i="0" u="none" strike="noStrike" cap="none" dirty="0">
                <a:solidFill>
                  <a:srgbClr val="262626"/>
                </a:solidFill>
                <a:latin typeface="Garamond"/>
                <a:ea typeface="Garamond"/>
                <a:cs typeface="Garamond"/>
                <a:sym typeface="Garamond"/>
              </a:rPr>
              <a:t>In the past, there have been many issues with transgender members utilizing the restroom of which they currently identi</a:t>
            </a:r>
            <a:r>
              <a:rPr lang="en-US" sz="2100" dirty="0"/>
              <a:t>fy</a:t>
            </a:r>
            <a:r>
              <a:rPr lang="en-US" sz="2100" b="0" i="0" u="none" strike="noStrike" cap="none" dirty="0">
                <a:solidFill>
                  <a:srgbClr val="262626"/>
                </a:solidFill>
                <a:latin typeface="Garamond"/>
                <a:ea typeface="Garamond"/>
                <a:cs typeface="Garamond"/>
                <a:sym typeface="Garamond"/>
              </a:rPr>
              <a:t>. Many individuals feel uncomfortable. However, gender neutral restrooms and lo</a:t>
            </a:r>
            <a:r>
              <a:rPr lang="en-US" sz="2100" dirty="0"/>
              <a:t>cker rooms</a:t>
            </a:r>
            <a:r>
              <a:rPr lang="en-US" sz="2100" b="0" i="0" u="none" strike="noStrike" cap="none" dirty="0">
                <a:solidFill>
                  <a:srgbClr val="262626"/>
                </a:solidFill>
                <a:latin typeface="Garamond"/>
                <a:ea typeface="Garamond"/>
                <a:cs typeface="Garamond"/>
                <a:sym typeface="Garamond"/>
              </a:rPr>
              <a:t> help to alleviate a lot of questions. It additionally makes transgender faculty, staff and students feel more comfortable at </a:t>
            </a:r>
            <a:r>
              <a:rPr lang="en-US" sz="2100" dirty="0"/>
              <a:t>school.</a:t>
            </a:r>
          </a:p>
          <a:p>
            <a:pPr marL="228600" marR="0" lvl="0" indent="-196850" algn="l" rtl="0">
              <a:lnSpc>
                <a:spcPct val="90000"/>
              </a:lnSpc>
              <a:spcBef>
                <a:spcPts val="0"/>
              </a:spcBef>
              <a:spcAft>
                <a:spcPts val="0"/>
              </a:spcAft>
              <a:buClr>
                <a:schemeClr val="dk1"/>
              </a:buClr>
              <a:buSzPct val="100000"/>
              <a:buFont typeface="Arial"/>
              <a:buChar char="•"/>
            </a:pPr>
            <a:r>
              <a:rPr lang="en-US" sz="2100" b="0" i="0" u="none" strike="noStrike" cap="none" dirty="0">
                <a:solidFill>
                  <a:srgbClr val="262626"/>
                </a:solidFill>
                <a:latin typeface="Garamond"/>
                <a:ea typeface="Garamond"/>
                <a:cs typeface="Garamond"/>
                <a:sym typeface="Garamond"/>
              </a:rPr>
              <a:t>Issues/Concerns</a:t>
            </a:r>
          </a:p>
          <a:p>
            <a:pPr marL="742950" marR="0" lvl="1" indent="-258444" algn="l" rtl="0">
              <a:spcBef>
                <a:spcPts val="1000"/>
              </a:spcBef>
              <a:spcAft>
                <a:spcPts val="0"/>
              </a:spcAft>
              <a:buClr>
                <a:srgbClr val="000000"/>
              </a:buClr>
              <a:buSzPct val="100000"/>
              <a:buFont typeface="Arial"/>
              <a:buChar char="•"/>
            </a:pPr>
            <a:r>
              <a:rPr lang="en-US" sz="2100" b="0" i="0" u="none" strike="noStrike" cap="none" dirty="0">
                <a:solidFill>
                  <a:srgbClr val="262626"/>
                </a:solidFill>
                <a:latin typeface="Garamond"/>
                <a:ea typeface="Garamond"/>
                <a:cs typeface="Garamond"/>
                <a:sym typeface="Garamond"/>
              </a:rPr>
              <a:t>Comfortability</a:t>
            </a:r>
          </a:p>
          <a:p>
            <a:pPr marL="228600" marR="0" lvl="0" indent="-196850" algn="l" rtl="0">
              <a:lnSpc>
                <a:spcPct val="90000"/>
              </a:lnSpc>
              <a:spcBef>
                <a:spcPts val="600"/>
              </a:spcBef>
              <a:spcAft>
                <a:spcPts val="0"/>
              </a:spcAft>
              <a:buClr>
                <a:schemeClr val="dk1"/>
              </a:buClr>
              <a:buSzPct val="100000"/>
              <a:buFont typeface="Arial"/>
              <a:buChar char="•"/>
            </a:pPr>
            <a:r>
              <a:rPr lang="en-US" sz="2100" b="0" i="0" u="none" strike="noStrike" cap="none" dirty="0">
                <a:solidFill>
                  <a:srgbClr val="262626"/>
                </a:solidFill>
                <a:latin typeface="Garamond"/>
                <a:ea typeface="Garamond"/>
                <a:cs typeface="Garamond"/>
                <a:sym typeface="Garamond"/>
              </a:rPr>
              <a:t>Suggestion: To better accommodate members of the transgender community, gender neutral restrooms and lo</a:t>
            </a:r>
            <a:r>
              <a:rPr lang="en-US" sz="2100" dirty="0"/>
              <a:t>cker rooms</a:t>
            </a:r>
            <a:r>
              <a:rPr lang="en-US" sz="2100" b="0" i="0" u="none" strike="noStrike" cap="none" dirty="0">
                <a:solidFill>
                  <a:srgbClr val="262626"/>
                </a:solidFill>
                <a:latin typeface="Garamond"/>
                <a:ea typeface="Garamond"/>
                <a:cs typeface="Garamond"/>
                <a:sym typeface="Garamond"/>
              </a:rPr>
              <a:t> should be implemented at </a:t>
            </a:r>
            <a:r>
              <a:rPr lang="en-US" sz="2100" dirty="0"/>
              <a:t>our institution</a:t>
            </a:r>
            <a:r>
              <a:rPr lang="en-US" sz="2100" b="0" i="0" u="none" strike="noStrike" cap="none" dirty="0">
                <a:solidFill>
                  <a:srgbClr val="262626"/>
                </a:solidFill>
                <a:latin typeface="Garamond"/>
                <a:ea typeface="Garamond"/>
                <a:cs typeface="Garamond"/>
                <a:sym typeface="Garamond"/>
              </a:rPr>
              <a:t>. In the interest of saving money, we would li</a:t>
            </a:r>
            <a:r>
              <a:rPr lang="en-US" sz="2100" dirty="0"/>
              <a:t>ke to renovate restrooms that we already have and plan for gender neutral restrooms to be built in future buildings.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295400" y="939929"/>
            <a:ext cx="9601200" cy="13037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rgbClr val="262626"/>
                </a:solidFill>
                <a:latin typeface="Garamond"/>
                <a:ea typeface="Garamond"/>
                <a:cs typeface="Garamond"/>
                <a:sym typeface="Garamond"/>
              </a:rPr>
              <a:t>Updating restroom and </a:t>
            </a:r>
            <a:r>
              <a:rPr lang="en-US"/>
              <a:t>locker room</a:t>
            </a:r>
            <a:r>
              <a:rPr lang="en-US" sz="4400" b="0" i="0" u="none" strike="noStrike" cap="none">
                <a:solidFill>
                  <a:srgbClr val="262626"/>
                </a:solidFill>
                <a:latin typeface="Garamond"/>
                <a:ea typeface="Garamond"/>
                <a:cs typeface="Garamond"/>
                <a:sym typeface="Garamond"/>
              </a:rPr>
              <a:t> facilities to be gender neutral cont</a:t>
            </a:r>
            <a:r>
              <a:rPr lang="en-US"/>
              <a:t>’d...</a:t>
            </a:r>
          </a:p>
        </p:txBody>
      </p:sp>
      <p:sp>
        <p:nvSpPr>
          <p:cNvPr id="224" name="Shape 224"/>
          <p:cNvSpPr txBox="1">
            <a:spLocks noGrp="1"/>
          </p:cNvSpPr>
          <p:nvPr>
            <p:ph type="body" idx="1"/>
          </p:nvPr>
        </p:nvSpPr>
        <p:spPr>
          <a:xfrm>
            <a:off x="838199" y="1832806"/>
            <a:ext cx="10515599" cy="4093799"/>
          </a:xfrm>
          <a:prstGeom prst="rect">
            <a:avLst/>
          </a:prstGeom>
          <a:noFill/>
          <a:ln>
            <a:noFill/>
          </a:ln>
        </p:spPr>
        <p:txBody>
          <a:bodyPr lIns="91425" tIns="45700" rIns="91425" bIns="45700" anchor="t" anchorCtr="0">
            <a:noAutofit/>
          </a:bodyPr>
          <a:lstStyle/>
          <a:p>
            <a:pPr marL="228600" marR="0" lvl="0" indent="-203200" algn="l" rtl="0">
              <a:lnSpc>
                <a:spcPct val="90000"/>
              </a:lnSpc>
              <a:spcBef>
                <a:spcPts val="0"/>
              </a:spcBef>
              <a:spcAft>
                <a:spcPts val="0"/>
              </a:spcAft>
              <a:buClr>
                <a:schemeClr val="dk1"/>
              </a:buClr>
              <a:buSzPct val="100000"/>
              <a:buFont typeface="Arial"/>
              <a:buNone/>
            </a:pPr>
            <a:endParaRPr sz="2400" b="0" i="0" u="none" strike="noStrike" cap="none" dirty="0">
              <a:solidFill>
                <a:srgbClr val="262626"/>
              </a:solidFill>
              <a:latin typeface="Garamond"/>
              <a:ea typeface="Garamond"/>
              <a:cs typeface="Garamond"/>
              <a:sym typeface="Garamond"/>
            </a:endParaRPr>
          </a:p>
          <a:p>
            <a:pPr marL="0" marR="0" lvl="0" indent="0" algn="l" rtl="0">
              <a:lnSpc>
                <a:spcPct val="90000"/>
              </a:lnSpc>
              <a:spcBef>
                <a:spcPts val="0"/>
              </a:spcBef>
              <a:spcAft>
                <a:spcPts val="0"/>
              </a:spcAft>
              <a:buNone/>
            </a:pPr>
            <a:endParaRPr sz="2100" dirty="0"/>
          </a:p>
          <a:p>
            <a:pPr marL="228600" marR="0" lvl="0" indent="-196850" algn="l" rtl="0">
              <a:lnSpc>
                <a:spcPct val="90000"/>
              </a:lnSpc>
              <a:spcBef>
                <a:spcPts val="0"/>
              </a:spcBef>
              <a:spcAft>
                <a:spcPts val="0"/>
              </a:spcAft>
              <a:buClr>
                <a:schemeClr val="dk1"/>
              </a:buClr>
              <a:buSzPct val="100000"/>
              <a:buFont typeface="Arial"/>
              <a:buChar char="•"/>
            </a:pPr>
            <a:r>
              <a:rPr lang="en-US" sz="2100" dirty="0"/>
              <a:t>Policy: Since there is no policy in effect, we should add to our policies. An example of a possible policy could look like this:</a:t>
            </a:r>
          </a:p>
          <a:p>
            <a:pPr marL="0" marR="0" lvl="0" indent="0" algn="l" rtl="0">
              <a:lnSpc>
                <a:spcPct val="90000"/>
              </a:lnSpc>
              <a:spcBef>
                <a:spcPts val="0"/>
              </a:spcBef>
              <a:spcAft>
                <a:spcPts val="0"/>
              </a:spcAft>
              <a:buNone/>
            </a:pPr>
            <a:endParaRPr sz="2100" dirty="0"/>
          </a:p>
          <a:p>
            <a:pPr lvl="1" indent="503555" rtl="0">
              <a:lnSpc>
                <a:spcPct val="130000"/>
              </a:lnSpc>
              <a:spcBef>
                <a:spcPts val="0"/>
              </a:spcBef>
              <a:spcAft>
                <a:spcPts val="0"/>
              </a:spcAft>
              <a:buClr>
                <a:srgbClr val="000000"/>
              </a:buClr>
              <a:buSzPct val="100000"/>
              <a:buFont typeface="Garamond"/>
              <a:buChar char="•"/>
            </a:pPr>
            <a:r>
              <a:rPr lang="en-US" sz="1800" dirty="0">
                <a:solidFill>
                  <a:schemeClr val="dk1"/>
                </a:solidFill>
              </a:rPr>
              <a:t>Centrist College is committed to providing equal opportunities in higher education to academically qualified students who demonstrate a reasonable expectation of college success. Transgendered students attending this University will be integrated as completely as possible into the University community. The University shares responsibility with the student for modifying campus facilities and programs to meet individual needs. Transgendered students at our university will have access to tools and resources that will assist them in managing the day-to-day activities of college life.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Garamond"/>
                <a:ea typeface="Garamond"/>
                <a:cs typeface="Garamond"/>
                <a:sym typeface="Garamond"/>
              </a:rPr>
              <a:t>Residence Halls</a:t>
            </a:r>
          </a:p>
        </p:txBody>
      </p:sp>
      <p:sp>
        <p:nvSpPr>
          <p:cNvPr id="230" name="Shape 230"/>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28600" marR="0" lvl="0" indent="-203200" algn="l" rtl="0">
              <a:lnSpc>
                <a:spcPct val="90000"/>
              </a:lnSpc>
              <a:spcBef>
                <a:spcPts val="0"/>
              </a:spcBef>
              <a:spcAft>
                <a:spcPts val="0"/>
              </a:spcAft>
              <a:buClr>
                <a:schemeClr val="dk1"/>
              </a:buClr>
              <a:buSzPct val="100000"/>
              <a:buFont typeface="Arial"/>
              <a:buChar char="•"/>
            </a:pPr>
            <a:r>
              <a:rPr lang="en-US" sz="2400" b="0" i="0" u="none" strike="noStrike" cap="none">
                <a:solidFill>
                  <a:srgbClr val="262626"/>
                </a:solidFill>
                <a:latin typeface="Garamond"/>
                <a:ea typeface="Garamond"/>
                <a:cs typeface="Garamond"/>
                <a:sym typeface="Garamond"/>
              </a:rPr>
              <a:t>Residence halls can play a major role throughout the transgender community when it comes to the overall experience at school. The lack of a well developed plan within residence halls can cause not only transgender students, but other students as well to feel very uncomfortable with their living arrangements. </a:t>
            </a:r>
          </a:p>
          <a:p>
            <a:pPr marL="228600" marR="0" lvl="0" indent="-215900" algn="l" rtl="0">
              <a:lnSpc>
                <a:spcPct val="90000"/>
              </a:lnSpc>
              <a:spcBef>
                <a:spcPts val="1000"/>
              </a:spcBef>
              <a:spcAft>
                <a:spcPts val="0"/>
              </a:spcAft>
              <a:buClr>
                <a:srgbClr val="262626"/>
              </a:buClr>
              <a:buSzPct val="100000"/>
              <a:buFont typeface="Garamond"/>
              <a:buChar char="•"/>
            </a:pPr>
            <a:r>
              <a:rPr lang="en-US" sz="2600" b="0" i="0" u="none" strike="noStrike" cap="none">
                <a:solidFill>
                  <a:srgbClr val="262626"/>
                </a:solidFill>
                <a:latin typeface="Garamond"/>
                <a:ea typeface="Garamond"/>
                <a:cs typeface="Garamond"/>
                <a:sym typeface="Garamond"/>
              </a:rPr>
              <a:t>Issues/Concerns:</a:t>
            </a:r>
          </a:p>
          <a:p>
            <a:pPr marL="742950" marR="0" lvl="1" indent="-285750" algn="l" rtl="0">
              <a:lnSpc>
                <a:spcPct val="100000"/>
              </a:lnSpc>
              <a:spcBef>
                <a:spcPts val="1600"/>
              </a:spcBef>
              <a:spcAft>
                <a:spcPts val="0"/>
              </a:spcAft>
              <a:buClr>
                <a:schemeClr val="dk1"/>
              </a:buClr>
              <a:buSzPct val="100000"/>
              <a:buFont typeface="Arial"/>
              <a:buChar char="•"/>
            </a:pPr>
            <a:r>
              <a:rPr lang="en-US" sz="2000" b="0" i="0" u="none" strike="noStrike" cap="none">
                <a:solidFill>
                  <a:srgbClr val="262626"/>
                </a:solidFill>
                <a:latin typeface="Garamond"/>
                <a:ea typeface="Garamond"/>
                <a:cs typeface="Garamond"/>
                <a:sym typeface="Garamond"/>
              </a:rPr>
              <a:t>Comfortability</a:t>
            </a:r>
          </a:p>
          <a:p>
            <a:pPr marL="742950" marR="0" lvl="1" indent="-285750" algn="l" rtl="0">
              <a:lnSpc>
                <a:spcPct val="100000"/>
              </a:lnSpc>
              <a:spcBef>
                <a:spcPts val="1600"/>
              </a:spcBef>
              <a:spcAft>
                <a:spcPts val="0"/>
              </a:spcAft>
              <a:buClr>
                <a:schemeClr val="dk1"/>
              </a:buClr>
              <a:buSzPct val="100000"/>
              <a:buFont typeface="Arial"/>
              <a:buChar char="•"/>
            </a:pPr>
            <a:r>
              <a:rPr lang="en-US"/>
              <a:t>Roommate Tension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Residence Halls cont’</a:t>
            </a:r>
            <a:r>
              <a:rPr lang="en-US"/>
              <a:t>d...</a:t>
            </a:r>
          </a:p>
        </p:txBody>
      </p:sp>
      <p:sp>
        <p:nvSpPr>
          <p:cNvPr id="236" name="Shape 236"/>
          <p:cNvSpPr txBox="1">
            <a:spLocks noGrp="1"/>
          </p:cNvSpPr>
          <p:nvPr>
            <p:ph type="body" idx="1"/>
          </p:nvPr>
        </p:nvSpPr>
        <p:spPr>
          <a:xfrm>
            <a:off x="1295401" y="2396839"/>
            <a:ext cx="9601196" cy="3318936"/>
          </a:xfrm>
          <a:prstGeom prst="rect">
            <a:avLst/>
          </a:prstGeom>
          <a:noFill/>
          <a:ln>
            <a:noFill/>
          </a:ln>
        </p:spPr>
        <p:txBody>
          <a:bodyPr lIns="91425" tIns="91425" rIns="91425" bIns="91425" anchor="t" anchorCtr="0">
            <a:noAutofit/>
          </a:bodyPr>
          <a:lstStyle/>
          <a:p>
            <a:pPr marL="457200" marR="0" lvl="0" indent="-381000" algn="l" rtl="0">
              <a:spcBef>
                <a:spcPts val="0"/>
              </a:spcBef>
              <a:spcAft>
                <a:spcPts val="0"/>
              </a:spcAft>
              <a:buClr>
                <a:srgbClr val="000000"/>
              </a:buClr>
              <a:buSzPct val="100000"/>
              <a:buFont typeface="Garamond"/>
            </a:pPr>
            <a:r>
              <a:rPr lang="en-US" sz="2400" b="0" i="0" u="none" strike="noStrike" cap="none" dirty="0">
                <a:solidFill>
                  <a:srgbClr val="262626"/>
                </a:solidFill>
                <a:latin typeface="Garamond"/>
                <a:ea typeface="Garamond"/>
                <a:cs typeface="Garamond"/>
                <a:sym typeface="Garamond"/>
              </a:rPr>
              <a:t>Policy: At </a:t>
            </a:r>
            <a:r>
              <a:rPr lang="en-US" dirty="0"/>
              <a:t>Centrist College</a:t>
            </a:r>
            <a:r>
              <a:rPr lang="en-US" sz="2400" b="0" i="0" u="none" strike="noStrike" cap="none" dirty="0">
                <a:solidFill>
                  <a:srgbClr val="262626"/>
                </a:solidFill>
                <a:latin typeface="Garamond"/>
                <a:ea typeface="Garamond"/>
                <a:cs typeface="Garamond"/>
                <a:sym typeface="Garamond"/>
              </a:rPr>
              <a:t>, there is no specific policy for transgender students other than the brief note within the anti-discrimination policy noted in slide 10. This policy states that you can not discriminate against a student just because they </a:t>
            </a:r>
            <a:r>
              <a:rPr lang="en-US" dirty="0"/>
              <a:t>are</a:t>
            </a:r>
            <a:r>
              <a:rPr lang="en-US" sz="2400" b="0" i="0" u="none" strike="noStrike" cap="none" dirty="0">
                <a:solidFill>
                  <a:srgbClr val="262626"/>
                </a:solidFill>
                <a:latin typeface="Garamond"/>
                <a:ea typeface="Garamond"/>
                <a:cs typeface="Garamond"/>
                <a:sym typeface="Garamond"/>
              </a:rPr>
              <a:t> transgender.</a:t>
            </a:r>
          </a:p>
          <a:p>
            <a:pPr marL="457200" marR="0" lvl="0" indent="-381000" algn="l" rtl="0">
              <a:spcBef>
                <a:spcPts val="0"/>
              </a:spcBef>
              <a:spcAft>
                <a:spcPts val="0"/>
              </a:spcAft>
              <a:buClr>
                <a:srgbClr val="000000"/>
              </a:buClr>
              <a:buSzPct val="100000"/>
              <a:buFont typeface="Garamond"/>
            </a:pPr>
            <a:r>
              <a:rPr lang="en-US" sz="2400" b="0" i="0" u="none" strike="noStrike" cap="none" dirty="0">
                <a:solidFill>
                  <a:srgbClr val="262626"/>
                </a:solidFill>
                <a:latin typeface="Garamond"/>
                <a:ea typeface="Garamond"/>
                <a:cs typeface="Garamond"/>
                <a:sym typeface="Garamond"/>
              </a:rPr>
              <a:t>Suggestions:</a:t>
            </a:r>
          </a:p>
          <a:p>
            <a:pPr marL="914400" marR="0" lvl="1" indent="-228600" algn="l" rtl="0">
              <a:spcBef>
                <a:spcPts val="600"/>
              </a:spcBef>
              <a:spcAft>
                <a:spcPts val="0"/>
              </a:spcAft>
              <a:buClr>
                <a:srgbClr val="000000"/>
              </a:buClr>
              <a:buSzPct val="115000"/>
              <a:buFont typeface="Arial"/>
              <a:buChar char="•"/>
            </a:pPr>
            <a:r>
              <a:rPr lang="en-US" sz="2000" b="0" i="0" u="none" strike="noStrike" cap="none" dirty="0">
                <a:solidFill>
                  <a:srgbClr val="262626"/>
                </a:solidFill>
                <a:latin typeface="Garamond"/>
                <a:ea typeface="Garamond"/>
                <a:cs typeface="Garamond"/>
                <a:sym typeface="Garamond"/>
              </a:rPr>
              <a:t>Provide Support</a:t>
            </a:r>
          </a:p>
          <a:p>
            <a:pPr marL="914400" marR="0" lvl="1" indent="-228600" algn="l" rtl="0">
              <a:spcBef>
                <a:spcPts val="600"/>
              </a:spcBef>
              <a:spcAft>
                <a:spcPts val="0"/>
              </a:spcAft>
              <a:buClr>
                <a:srgbClr val="000000"/>
              </a:buClr>
              <a:buSzPct val="115000"/>
              <a:buFont typeface="Arial"/>
              <a:buChar char="•"/>
            </a:pPr>
            <a:r>
              <a:rPr lang="en-US" sz="2000" b="0" i="0" u="none" strike="noStrike" cap="none" dirty="0">
                <a:solidFill>
                  <a:srgbClr val="262626"/>
                </a:solidFill>
                <a:latin typeface="Garamond"/>
                <a:ea typeface="Garamond"/>
                <a:cs typeface="Garamond"/>
                <a:sym typeface="Garamond"/>
              </a:rPr>
              <a:t>Training sessions</a:t>
            </a:r>
          </a:p>
          <a:p>
            <a:pPr marL="914400" marR="0" lvl="1" indent="-228600" algn="l" rtl="0">
              <a:spcBef>
                <a:spcPts val="600"/>
              </a:spcBef>
              <a:spcAft>
                <a:spcPts val="0"/>
              </a:spcAft>
              <a:buClr>
                <a:srgbClr val="000000"/>
              </a:buClr>
              <a:buSzPct val="115000"/>
              <a:buFont typeface="Arial"/>
              <a:buChar char="•"/>
            </a:pPr>
            <a:r>
              <a:rPr lang="en-US" sz="2000" b="0" i="0" u="none" strike="noStrike" cap="none" dirty="0">
                <a:solidFill>
                  <a:srgbClr val="262626"/>
                </a:solidFill>
                <a:latin typeface="Garamond"/>
                <a:ea typeface="Garamond"/>
                <a:cs typeface="Garamond"/>
                <a:sym typeface="Garamond"/>
              </a:rPr>
              <a:t>Housing policy</a:t>
            </a:r>
          </a:p>
          <a:p>
            <a:pPr marL="914400" marR="0" lvl="1" indent="-228600" algn="l" rtl="0">
              <a:spcBef>
                <a:spcPts val="600"/>
              </a:spcBef>
              <a:spcAft>
                <a:spcPts val="0"/>
              </a:spcAft>
              <a:buClr>
                <a:srgbClr val="000000"/>
              </a:buClr>
              <a:buSzPct val="115000"/>
              <a:buFont typeface="Arial"/>
              <a:buChar char="•"/>
            </a:pPr>
            <a:r>
              <a:rPr lang="en-US" sz="2000" b="0" i="0" u="none" strike="noStrike" cap="none" dirty="0">
                <a:solidFill>
                  <a:srgbClr val="262626"/>
                </a:solidFill>
                <a:latin typeface="Garamond"/>
                <a:ea typeface="Garamond"/>
                <a:cs typeface="Garamond"/>
                <a:sym typeface="Garamond"/>
              </a:rPr>
              <a:t>Bathrooms/Showers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Residence Halls </a:t>
            </a:r>
            <a:r>
              <a:rPr lang="en-US"/>
              <a:t>c</a:t>
            </a:r>
            <a:r>
              <a:rPr lang="en-US" sz="4400" b="0" i="0" u="none" strike="noStrike" cap="none">
                <a:solidFill>
                  <a:srgbClr val="262626"/>
                </a:solidFill>
                <a:latin typeface="Garamond"/>
                <a:ea typeface="Garamond"/>
                <a:cs typeface="Garamond"/>
                <a:sym typeface="Garamond"/>
              </a:rPr>
              <a:t>ont’d</a:t>
            </a:r>
            <a:r>
              <a:rPr lang="en-US"/>
              <a:t>...</a:t>
            </a:r>
          </a:p>
        </p:txBody>
      </p:sp>
      <p:sp>
        <p:nvSpPr>
          <p:cNvPr id="242" name="Shape 242"/>
          <p:cNvSpPr txBox="1">
            <a:spLocks noGrp="1"/>
          </p:cNvSpPr>
          <p:nvPr>
            <p:ph type="body" idx="1"/>
          </p:nvPr>
        </p:nvSpPr>
        <p:spPr>
          <a:xfrm>
            <a:off x="1295400" y="2444827"/>
            <a:ext cx="9601200" cy="3318899"/>
          </a:xfrm>
          <a:prstGeom prst="rect">
            <a:avLst/>
          </a:prstGeom>
          <a:noFill/>
          <a:ln>
            <a:noFill/>
          </a:ln>
        </p:spPr>
        <p:txBody>
          <a:bodyPr lIns="91425" tIns="91425" rIns="91425" bIns="91425" anchor="t" anchorCtr="0">
            <a:noAutofit/>
          </a:bodyPr>
          <a:lstStyle/>
          <a:p>
            <a:pPr marL="457200" marR="0" lvl="0" indent="-330200" algn="l" rtl="0">
              <a:spcBef>
                <a:spcPts val="0"/>
              </a:spcBef>
              <a:spcAft>
                <a:spcPts val="0"/>
              </a:spcAft>
              <a:buClr>
                <a:srgbClr val="000000"/>
              </a:buClr>
              <a:buSzPct val="100000"/>
              <a:buFont typeface="Arial"/>
              <a:buChar char="•"/>
            </a:pPr>
            <a:r>
              <a:rPr lang="en-US" sz="1600" b="0" i="0" u="none" strike="noStrike" cap="none">
                <a:solidFill>
                  <a:srgbClr val="262626"/>
                </a:solidFill>
                <a:latin typeface="Garamond"/>
                <a:ea typeface="Garamond"/>
                <a:cs typeface="Garamond"/>
                <a:sym typeface="Garamond"/>
              </a:rPr>
              <a:t>Provide Support </a:t>
            </a:r>
          </a:p>
          <a:p>
            <a:pPr marL="914400" marR="0" lvl="1" indent="-330200" algn="l" rtl="0">
              <a:spcBef>
                <a:spcPts val="600"/>
              </a:spcBef>
              <a:spcAft>
                <a:spcPts val="0"/>
              </a:spcAft>
              <a:buClr>
                <a:srgbClr val="000000"/>
              </a:buClr>
              <a:buSzPct val="100000"/>
              <a:buFont typeface="Arial"/>
              <a:buChar char="•"/>
            </a:pPr>
            <a:r>
              <a:rPr lang="en-US" sz="1600" b="0" i="0" u="none" strike="noStrike" cap="none">
                <a:solidFill>
                  <a:srgbClr val="262626"/>
                </a:solidFill>
                <a:latin typeface="Garamond"/>
                <a:ea typeface="Garamond"/>
                <a:cs typeface="Garamond"/>
                <a:sym typeface="Garamond"/>
              </a:rPr>
              <a:t>Identify and </a:t>
            </a:r>
            <a:r>
              <a:rPr lang="en-US" sz="1600"/>
              <a:t>consult with </a:t>
            </a:r>
            <a:r>
              <a:rPr lang="en-US" sz="1600" b="0" i="0" u="none" strike="noStrike" cap="none">
                <a:solidFill>
                  <a:srgbClr val="262626"/>
                </a:solidFill>
                <a:latin typeface="Garamond"/>
                <a:ea typeface="Garamond"/>
                <a:cs typeface="Garamond"/>
                <a:sym typeface="Garamond"/>
              </a:rPr>
              <a:t>those </a:t>
            </a:r>
            <a:r>
              <a:rPr lang="en-US" sz="1600"/>
              <a:t>in </a:t>
            </a:r>
            <a:r>
              <a:rPr lang="en-US" sz="1600" b="0" i="0" u="none" strike="noStrike" cap="none">
                <a:solidFill>
                  <a:srgbClr val="262626"/>
                </a:solidFill>
                <a:latin typeface="Garamond"/>
                <a:ea typeface="Garamond"/>
                <a:cs typeface="Garamond"/>
                <a:sym typeface="Garamond"/>
              </a:rPr>
              <a:t>residence life who are knowledgeable about transgender concerns and can provide support to </a:t>
            </a:r>
            <a:r>
              <a:rPr lang="en-US" sz="1600"/>
              <a:t>transgender students</a:t>
            </a:r>
          </a:p>
          <a:p>
            <a:pPr marL="457200" marR="0" lvl="0" indent="-330200" algn="l" rtl="0">
              <a:spcBef>
                <a:spcPts val="600"/>
              </a:spcBef>
              <a:spcAft>
                <a:spcPts val="0"/>
              </a:spcAft>
              <a:buClr>
                <a:srgbClr val="000000"/>
              </a:buClr>
              <a:buSzPct val="100000"/>
              <a:buFont typeface="Arial"/>
              <a:buChar char="•"/>
            </a:pPr>
            <a:r>
              <a:rPr lang="en-US" sz="1600" b="0" i="0" u="none" strike="noStrike" cap="none">
                <a:solidFill>
                  <a:srgbClr val="262626"/>
                </a:solidFill>
                <a:latin typeface="Garamond"/>
                <a:ea typeface="Garamond"/>
                <a:cs typeface="Garamond"/>
                <a:sym typeface="Garamond"/>
              </a:rPr>
              <a:t>Training Sessions</a:t>
            </a:r>
          </a:p>
          <a:p>
            <a:pPr marL="914400" marR="0" lvl="1" indent="-330200" algn="l" rtl="0">
              <a:spcBef>
                <a:spcPts val="600"/>
              </a:spcBef>
              <a:spcAft>
                <a:spcPts val="0"/>
              </a:spcAft>
              <a:buClr>
                <a:srgbClr val="000000"/>
              </a:buClr>
              <a:buSzPct val="100000"/>
              <a:buFont typeface="Arial"/>
              <a:buChar char="•"/>
            </a:pPr>
            <a:r>
              <a:rPr lang="en-US" sz="1600" b="0" i="0" u="none" strike="noStrike" cap="none">
                <a:solidFill>
                  <a:srgbClr val="262626"/>
                </a:solidFill>
                <a:latin typeface="Garamond"/>
                <a:ea typeface="Garamond"/>
                <a:cs typeface="Garamond"/>
                <a:sym typeface="Garamond"/>
              </a:rPr>
              <a:t>Require all residence life staff to attend a training session on transgender issues</a:t>
            </a:r>
          </a:p>
          <a:p>
            <a:pPr marL="914400" marR="0" lvl="1" indent="-330200" algn="l" rtl="0">
              <a:spcBef>
                <a:spcPts val="600"/>
              </a:spcBef>
              <a:spcAft>
                <a:spcPts val="0"/>
              </a:spcAft>
              <a:buClr>
                <a:srgbClr val="000000"/>
              </a:buClr>
              <a:buSzPct val="100000"/>
              <a:buFont typeface="Arial"/>
              <a:buChar char="•"/>
            </a:pPr>
            <a:r>
              <a:rPr lang="en-US" sz="1600"/>
              <a:t>Also having residence life staff create their own training sessions for current and future Community Assistants or Resident Assistants</a:t>
            </a:r>
          </a:p>
          <a:p>
            <a:pPr marL="457200" marR="0" lvl="0" indent="-330200" algn="l" rtl="0">
              <a:spcBef>
                <a:spcPts val="600"/>
              </a:spcBef>
              <a:spcAft>
                <a:spcPts val="0"/>
              </a:spcAft>
              <a:buClr>
                <a:srgbClr val="000000"/>
              </a:buClr>
              <a:buSzPct val="100000"/>
              <a:buFont typeface="Arial"/>
              <a:buChar char="•"/>
            </a:pPr>
            <a:r>
              <a:rPr lang="en-US" sz="1600" b="0" i="0" u="none" strike="noStrike" cap="none">
                <a:solidFill>
                  <a:srgbClr val="262626"/>
                </a:solidFill>
                <a:latin typeface="Garamond"/>
                <a:ea typeface="Garamond"/>
                <a:cs typeface="Garamond"/>
                <a:sym typeface="Garamond"/>
              </a:rPr>
              <a:t>Housing Policy</a:t>
            </a:r>
          </a:p>
          <a:p>
            <a:pPr marL="914400" marR="0" lvl="1" indent="-330200" algn="l" rtl="0">
              <a:spcBef>
                <a:spcPts val="600"/>
              </a:spcBef>
              <a:spcAft>
                <a:spcPts val="0"/>
              </a:spcAft>
              <a:buClr>
                <a:srgbClr val="000000"/>
              </a:buClr>
              <a:buSzPct val="100000"/>
              <a:buFont typeface="Arial"/>
              <a:buChar char="•"/>
            </a:pPr>
            <a:r>
              <a:rPr lang="en-US" sz="1600" b="0" i="0" u="none" strike="noStrike" cap="none">
                <a:solidFill>
                  <a:srgbClr val="262626"/>
                </a:solidFill>
                <a:latin typeface="Garamond"/>
                <a:ea typeface="Garamond"/>
                <a:cs typeface="Garamond"/>
                <a:sym typeface="Garamond"/>
              </a:rPr>
              <a:t>Provide policy that allows transgender students to be housed with their gender identity/expression and, if desired, to have a single room</a:t>
            </a:r>
          </a:p>
          <a:p>
            <a:pPr marL="457200" marR="0" lvl="0" indent="-330200" algn="l" rtl="0">
              <a:spcBef>
                <a:spcPts val="600"/>
              </a:spcBef>
              <a:spcAft>
                <a:spcPts val="0"/>
              </a:spcAft>
              <a:buClr>
                <a:srgbClr val="000000"/>
              </a:buClr>
              <a:buSzPct val="100000"/>
              <a:buFont typeface="Arial"/>
              <a:buChar char="•"/>
            </a:pPr>
            <a:r>
              <a:rPr lang="en-US" sz="1600" b="0" i="0" u="none" strike="noStrike" cap="none">
                <a:solidFill>
                  <a:srgbClr val="262626"/>
                </a:solidFill>
                <a:latin typeface="Garamond"/>
                <a:ea typeface="Garamond"/>
                <a:cs typeface="Garamond"/>
                <a:sym typeface="Garamond"/>
              </a:rPr>
              <a:t>Bathrooms/Showers</a:t>
            </a:r>
          </a:p>
          <a:p>
            <a:pPr marL="914400" marR="0" lvl="1" indent="-330200" algn="l" rtl="0">
              <a:spcBef>
                <a:spcPts val="600"/>
              </a:spcBef>
              <a:spcAft>
                <a:spcPts val="0"/>
              </a:spcAft>
              <a:buClr>
                <a:srgbClr val="000000"/>
              </a:buClr>
              <a:buSzPct val="100000"/>
              <a:buFont typeface="Arial"/>
              <a:buChar char="•"/>
            </a:pPr>
            <a:r>
              <a:rPr lang="en-US" sz="1600" b="0" i="0" u="none" strike="noStrike" cap="none">
                <a:solidFill>
                  <a:srgbClr val="262626"/>
                </a:solidFill>
                <a:latin typeface="Garamond"/>
                <a:ea typeface="Garamond"/>
                <a:cs typeface="Garamond"/>
                <a:sym typeface="Garamond"/>
              </a:rPr>
              <a:t>Create gender-neutral bathrooms and private showers in existing and newly constructed residence halls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a:solidFill>
                  <a:schemeClr val="dk1"/>
                </a:solidFill>
              </a:rPr>
              <a:t>Change of Name</a:t>
            </a:r>
          </a:p>
        </p:txBody>
      </p:sp>
      <p:sp>
        <p:nvSpPr>
          <p:cNvPr id="248" name="Shape 248"/>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400" b="0" i="0" u="none" strike="noStrike" cap="none">
                <a:solidFill>
                  <a:srgbClr val="262626"/>
                </a:solidFill>
                <a:latin typeface="Garamond"/>
                <a:ea typeface="Garamond"/>
                <a:cs typeface="Garamond"/>
                <a:sym typeface="Garamond"/>
              </a:rPr>
              <a:t>Changing of the name to match the individual’s identity is an integral part of transitioning for any transgender person. It is essential to who they are and who others see them as.</a:t>
            </a:r>
          </a:p>
          <a:p>
            <a:pPr marL="0" marR="0" lvl="0" indent="0" algn="l" rtl="0">
              <a:lnSpc>
                <a:spcPct val="90000"/>
              </a:lnSpc>
              <a:spcBef>
                <a:spcPts val="1600"/>
              </a:spcBef>
              <a:spcAft>
                <a:spcPts val="0"/>
              </a:spcAft>
              <a:buClr>
                <a:schemeClr val="dk1"/>
              </a:buClr>
              <a:buSzPct val="25000"/>
              <a:buFont typeface="Arial"/>
              <a:buNone/>
            </a:pPr>
            <a:r>
              <a:rPr lang="en-US"/>
              <a:t>Policy: At Centrist College, the topic of name change for transgender students has never presented itself as an issue. Therefore, we have no set name change policy specifically for this population.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noAutofit/>
          </a:bodyPr>
          <a:lstStyle/>
          <a:p>
            <a:pPr marL="0" marR="0" lvl="0" indent="0"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Change of Name cont</a:t>
            </a:r>
            <a:r>
              <a:rPr lang="en-US"/>
              <a:t>’d...</a:t>
            </a:r>
          </a:p>
        </p:txBody>
      </p:sp>
      <p:sp>
        <p:nvSpPr>
          <p:cNvPr id="254" name="Shape 254"/>
          <p:cNvSpPr txBox="1">
            <a:spLocks noGrp="1"/>
          </p:cNvSpPr>
          <p:nvPr>
            <p:ph type="body" idx="1"/>
          </p:nvPr>
        </p:nvSpPr>
        <p:spPr>
          <a:xfrm>
            <a:off x="1295400" y="2556932"/>
            <a:ext cx="9601196" cy="3318936"/>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accent1"/>
              </a:buClr>
              <a:buSzPct val="25000"/>
              <a:buFont typeface="Arial"/>
              <a:buNone/>
            </a:pPr>
            <a:r>
              <a:rPr lang="en-US" sz="2400" b="0" i="0" u="none" strike="noStrike" cap="none">
                <a:solidFill>
                  <a:srgbClr val="262626"/>
                </a:solidFill>
                <a:latin typeface="Garamond"/>
                <a:ea typeface="Garamond"/>
                <a:cs typeface="Garamond"/>
                <a:sym typeface="Garamond"/>
              </a:rPr>
              <a:t>Suggestion</a:t>
            </a:r>
            <a:r>
              <a:rPr lang="en-US"/>
              <a:t>s: We suggest proactively creating an inclusive policy to encompass all students, including transgender students, to prevent any future confusion.</a:t>
            </a:r>
          </a:p>
          <a:p>
            <a:pPr marL="0" marR="0" lvl="0" indent="0" algn="l" rtl="0">
              <a:spcBef>
                <a:spcPts val="0"/>
              </a:spcBef>
              <a:spcAft>
                <a:spcPts val="0"/>
              </a:spcAft>
              <a:buClr>
                <a:schemeClr val="accent1"/>
              </a:buClr>
              <a:buSzPct val="25000"/>
              <a:buFont typeface="Arial"/>
              <a:buNone/>
            </a:pPr>
            <a:endParaRPr/>
          </a:p>
          <a:p>
            <a:pPr marL="0" marR="0" lvl="0" indent="0" algn="l" rtl="0">
              <a:spcBef>
                <a:spcPts val="0"/>
              </a:spcBef>
              <a:spcAft>
                <a:spcPts val="0"/>
              </a:spcAft>
              <a:buClr>
                <a:schemeClr val="accent1"/>
              </a:buClr>
              <a:buSzPct val="25000"/>
              <a:buFont typeface="Arial"/>
              <a:buNone/>
            </a:pPr>
            <a:r>
              <a:rPr lang="en-US"/>
              <a:t>An inclusive name change policy might look something like: “All students regardless of race, color, religion, national origin, sex, age, disability, genetic information, citizenship, and veteran status may request a name change by completing a name change form and providing proper documentation of legal name change.”</a:t>
            </a:r>
          </a:p>
          <a:p>
            <a:pPr marL="0" marR="0" lvl="0" indent="0" algn="l" rtl="0">
              <a:spcBef>
                <a:spcPts val="0"/>
              </a:spcBef>
              <a:spcAft>
                <a:spcPts val="0"/>
              </a:spcAft>
              <a:buClr>
                <a:schemeClr val="accent1"/>
              </a:buClr>
              <a:buSzPct val="25000"/>
              <a:buFont typeface="Arial"/>
              <a:buNone/>
            </a:pP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1295401" y="982132"/>
            <a:ext cx="9601200" cy="1303799"/>
          </a:xfrm>
          <a:prstGeom prst="rect">
            <a:avLst/>
          </a:prstGeom>
        </p:spPr>
        <p:txBody>
          <a:bodyPr lIns="91425" tIns="91425" rIns="91425" bIns="91425" anchor="ctr" anchorCtr="0">
            <a:noAutofit/>
          </a:bodyPr>
          <a:lstStyle/>
          <a:p>
            <a:pPr lvl="0">
              <a:spcBef>
                <a:spcPts val="0"/>
              </a:spcBef>
              <a:buNone/>
            </a:pPr>
            <a:r>
              <a:rPr lang="en-US"/>
              <a:t>Campus Index</a:t>
            </a:r>
          </a:p>
        </p:txBody>
      </p:sp>
      <p:sp>
        <p:nvSpPr>
          <p:cNvPr id="260" name="Shape 260"/>
          <p:cNvSpPr txBox="1">
            <a:spLocks noGrp="1"/>
          </p:cNvSpPr>
          <p:nvPr>
            <p:ph type="body" idx="1"/>
          </p:nvPr>
        </p:nvSpPr>
        <p:spPr>
          <a:xfrm>
            <a:off x="1295400" y="2556932"/>
            <a:ext cx="9601200" cy="3318899"/>
          </a:xfrm>
          <a:prstGeom prst="rect">
            <a:avLst/>
          </a:prstGeom>
        </p:spPr>
        <p:txBody>
          <a:bodyPr lIns="91425" tIns="91425" rIns="91425" bIns="91425" anchor="t" anchorCtr="0">
            <a:noAutofit/>
          </a:bodyPr>
          <a:lstStyle/>
          <a:p>
            <a:pPr marL="0" lvl="0" indent="0" rtl="0">
              <a:spcBef>
                <a:spcPts val="0"/>
              </a:spcBef>
              <a:buNone/>
            </a:pPr>
            <a:r>
              <a:rPr lang="en-US">
                <a:solidFill>
                  <a:srgbClr val="000000"/>
                </a:solidFill>
              </a:rPr>
              <a:t>We hope to further look at the campus pride index to help us make our institution a more transgender friendly campus. The way we can better our campus is by focusing on the areas previously mentioned as well as:</a:t>
            </a:r>
          </a:p>
          <a:p>
            <a:pPr marL="457200" lvl="0" indent="-336550" rtl="0">
              <a:spcBef>
                <a:spcPts val="0"/>
              </a:spcBef>
              <a:buClr>
                <a:srgbClr val="000000"/>
              </a:buClr>
              <a:buSzPct val="70833"/>
            </a:pPr>
            <a:r>
              <a:rPr lang="en-US">
                <a:solidFill>
                  <a:srgbClr val="000000"/>
                </a:solidFill>
              </a:rPr>
              <a:t>Academic Life</a:t>
            </a:r>
          </a:p>
          <a:p>
            <a:pPr marL="457200" lvl="0" indent="-336550" rtl="0">
              <a:spcBef>
                <a:spcPts val="0"/>
              </a:spcBef>
              <a:buClr>
                <a:srgbClr val="000000"/>
              </a:buClr>
              <a:buSzPct val="70833"/>
            </a:pPr>
            <a:r>
              <a:rPr lang="en-US">
                <a:solidFill>
                  <a:srgbClr val="000000"/>
                </a:solidFill>
              </a:rPr>
              <a:t>Student Life</a:t>
            </a:r>
          </a:p>
          <a:p>
            <a:pPr marL="457200" lvl="0" indent="-336550" rtl="0">
              <a:spcBef>
                <a:spcPts val="0"/>
              </a:spcBef>
              <a:buClr>
                <a:srgbClr val="000000"/>
              </a:buClr>
              <a:buSzPct val="70833"/>
            </a:pPr>
            <a:r>
              <a:rPr lang="en-US">
                <a:solidFill>
                  <a:srgbClr val="000000"/>
                </a:solidFill>
              </a:rPr>
              <a:t>Campus Safety</a:t>
            </a:r>
          </a:p>
          <a:p>
            <a:pPr marL="457200" lvl="0" indent="-336550">
              <a:spcBef>
                <a:spcPts val="0"/>
              </a:spcBef>
              <a:buClr>
                <a:srgbClr val="000000"/>
              </a:buClr>
              <a:buSzPct val="70833"/>
            </a:pPr>
            <a:r>
              <a:rPr lang="en-US">
                <a:solidFill>
                  <a:srgbClr val="000000"/>
                </a:solidFill>
              </a:rPr>
              <a:t>Counseling and Health</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TRANS-formation </a:t>
            </a:r>
            <a:r>
              <a:rPr lang="en-US"/>
              <a:t>to</a:t>
            </a:r>
            <a:r>
              <a:rPr lang="en-US" sz="4400" b="0" i="0" u="none" strike="noStrike" cap="none">
                <a:solidFill>
                  <a:srgbClr val="262626"/>
                </a:solidFill>
                <a:latin typeface="Garamond"/>
                <a:ea typeface="Garamond"/>
                <a:cs typeface="Garamond"/>
                <a:sym typeface="Garamond"/>
              </a:rPr>
              <a:t> EQUALITY</a:t>
            </a:r>
          </a:p>
        </p:txBody>
      </p:sp>
      <p:pic>
        <p:nvPicPr>
          <p:cNvPr id="266" name="Shape 266"/>
          <p:cNvPicPr preferRelativeResize="0"/>
          <p:nvPr/>
        </p:nvPicPr>
        <p:blipFill rotWithShape="1">
          <a:blip r:embed="rId3">
            <a:alphaModFix/>
          </a:blip>
          <a:srcRect/>
          <a:stretch/>
        </p:blipFill>
        <p:spPr>
          <a:xfrm>
            <a:off x="886150" y="2537122"/>
            <a:ext cx="3664924" cy="3664924"/>
          </a:xfrm>
          <a:prstGeom prst="rect">
            <a:avLst/>
          </a:prstGeom>
          <a:noFill/>
          <a:ln>
            <a:noFill/>
          </a:ln>
        </p:spPr>
      </p:pic>
      <p:pic>
        <p:nvPicPr>
          <p:cNvPr id="267" name="Shape 267"/>
          <p:cNvPicPr preferRelativeResize="0"/>
          <p:nvPr/>
        </p:nvPicPr>
        <p:blipFill rotWithShape="1">
          <a:blip r:embed="rId4">
            <a:alphaModFix/>
          </a:blip>
          <a:srcRect/>
          <a:stretch/>
        </p:blipFill>
        <p:spPr>
          <a:xfrm>
            <a:off x="7700875" y="2562468"/>
            <a:ext cx="3464601" cy="3639578"/>
          </a:xfrm>
          <a:prstGeom prst="rect">
            <a:avLst/>
          </a:prstGeom>
          <a:noFill/>
          <a:ln>
            <a:noFill/>
          </a:ln>
        </p:spPr>
      </p:pic>
      <p:sp>
        <p:nvSpPr>
          <p:cNvPr id="268" name="Shape 268"/>
          <p:cNvSpPr/>
          <p:nvPr/>
        </p:nvSpPr>
        <p:spPr>
          <a:xfrm>
            <a:off x="5395137" y="4102733"/>
            <a:ext cx="1675199" cy="533700"/>
          </a:xfrm>
          <a:prstGeom prst="rightArrow">
            <a:avLst>
              <a:gd name="adj1" fmla="val 50000"/>
              <a:gd name="adj2" fmla="val 50000"/>
            </a:avLst>
          </a:prstGeom>
          <a:solidFill>
            <a:srgbClr val="00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295401" y="982132"/>
            <a:ext cx="9601200" cy="13037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chemeClr val="dk1"/>
                </a:solidFill>
                <a:latin typeface="Garamond"/>
                <a:ea typeface="Garamond"/>
                <a:cs typeface="Garamond"/>
                <a:sym typeface="Garamond"/>
              </a:rPr>
              <a:t>Future improvement</a:t>
            </a:r>
            <a:r>
              <a:rPr lang="en-US" sz="4400" b="0" i="0" u="none" strike="noStrike" cap="none">
                <a:solidFill>
                  <a:srgbClr val="262626"/>
                </a:solidFill>
                <a:latin typeface="Garamond"/>
                <a:ea typeface="Garamond"/>
                <a:cs typeface="Garamond"/>
                <a:sym typeface="Garamond"/>
              </a:rPr>
              <a:t>s</a:t>
            </a:r>
          </a:p>
        </p:txBody>
      </p:sp>
      <p:sp>
        <p:nvSpPr>
          <p:cNvPr id="274" name="Shape 274"/>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a:solidFill>
                  <a:schemeClr val="dk1"/>
                </a:solidFill>
              </a:rPr>
              <a:t>In order for the series to be engaging, informative and diverse, the following topics will be discussed in subsequent installments of the series:</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Garamond"/>
                <a:ea typeface="Garamond"/>
                <a:cs typeface="Garamond"/>
                <a:sym typeface="Garamond"/>
              </a:rPr>
              <a:t>Religious Intolerance</a:t>
            </a:r>
          </a:p>
          <a:p>
            <a:pPr marL="685800" marR="0" lvl="1" indent="-254000" algn="l" rtl="0">
              <a:lnSpc>
                <a:spcPct val="90000"/>
              </a:lnSpc>
              <a:spcBef>
                <a:spcPts val="1100"/>
              </a:spcBef>
              <a:spcAft>
                <a:spcPts val="0"/>
              </a:spcAft>
              <a:buClr>
                <a:schemeClr val="dk1"/>
              </a:buClr>
              <a:buSzPct val="100000"/>
              <a:buFont typeface="Arial"/>
              <a:buChar char="•"/>
            </a:pPr>
            <a:r>
              <a:rPr lang="en-US" sz="2400" b="0" i="0" u="none" strike="noStrike" cap="none">
                <a:solidFill>
                  <a:srgbClr val="262626"/>
                </a:solidFill>
                <a:latin typeface="Garamond"/>
                <a:ea typeface="Garamond"/>
                <a:cs typeface="Garamond"/>
                <a:sym typeface="Garamond"/>
              </a:rPr>
              <a:t>Escalating Racial Tensions</a:t>
            </a:r>
          </a:p>
          <a:p>
            <a:pPr marL="685800" marR="0" lvl="1" indent="-254000" algn="l" rtl="0">
              <a:lnSpc>
                <a:spcPct val="90000"/>
              </a:lnSpc>
              <a:spcBef>
                <a:spcPts val="1100"/>
              </a:spcBef>
              <a:spcAft>
                <a:spcPts val="0"/>
              </a:spcAft>
              <a:buClr>
                <a:schemeClr val="dk1"/>
              </a:buClr>
              <a:buSzPct val="100000"/>
              <a:buFont typeface="Arial"/>
              <a:buChar char="•"/>
            </a:pPr>
            <a:r>
              <a:rPr lang="en-US" sz="2400"/>
              <a:t>Incorporation of Student’s Voices</a:t>
            </a:r>
          </a:p>
          <a:p>
            <a:pPr marL="685800" marR="0" lvl="1" indent="-228600" algn="l" rtl="0">
              <a:lnSpc>
                <a:spcPct val="90000"/>
              </a:lnSpc>
              <a:spcBef>
                <a:spcPts val="1100"/>
              </a:spcBef>
              <a:spcAft>
                <a:spcPts val="0"/>
              </a:spcAft>
              <a:buClr>
                <a:schemeClr val="dk1"/>
              </a:buClr>
              <a:buSzPct val="100000"/>
              <a:buFont typeface="Arial"/>
              <a:buNone/>
            </a:pPr>
            <a:endParaRPr sz="2000" b="0" i="0" u="none" strike="noStrike" cap="none">
              <a:solidFill>
                <a:srgbClr val="262626"/>
              </a:solidFill>
              <a:latin typeface="Garamond"/>
              <a:ea typeface="Garamond"/>
              <a:cs typeface="Garamond"/>
              <a:sym typeface="Garamond"/>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rgbClr val="262626"/>
                </a:solidFill>
                <a:latin typeface="Garamond"/>
                <a:ea typeface="Garamond"/>
                <a:cs typeface="Garamond"/>
                <a:sym typeface="Garamond"/>
              </a:rPr>
              <a:t>Important Things to Know...</a:t>
            </a:r>
          </a:p>
        </p:txBody>
      </p:sp>
      <p:sp>
        <p:nvSpPr>
          <p:cNvPr id="160" name="Shape 160"/>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rgbClr val="262626"/>
                </a:solidFill>
                <a:latin typeface="Garamond"/>
                <a:ea typeface="Garamond"/>
                <a:cs typeface="Garamond"/>
                <a:sym typeface="Garamond"/>
              </a:rPr>
              <a:t>•The term transgender serves as an umbrella term for individuals whose self-identified gender does not match their assigned sex at birth, representing individuals who may identify as transsexual, transgender, genderqueer, among several other self-identities.</a:t>
            </a:r>
          </a:p>
          <a:p>
            <a:pPr marL="0" marR="0" lvl="0" indent="0" algn="l" rtl="0">
              <a:spcBef>
                <a:spcPts val="600"/>
              </a:spcBef>
              <a:spcAft>
                <a:spcPts val="0"/>
              </a:spcAft>
              <a:buClr>
                <a:schemeClr val="dk1"/>
              </a:buClr>
              <a:buSzPct val="25000"/>
              <a:buFont typeface="Arial"/>
              <a:buNone/>
            </a:pPr>
            <a:r>
              <a:rPr lang="en-US" sz="2400" b="0" i="0" u="none" strike="noStrike" cap="none">
                <a:solidFill>
                  <a:srgbClr val="262626"/>
                </a:solidFill>
                <a:latin typeface="Garamond"/>
                <a:ea typeface="Garamond"/>
                <a:cs typeface="Garamond"/>
                <a:sym typeface="Garamond"/>
              </a:rPr>
              <a:t>•Gender and sex are often used hand in hand, but they are not the same.  Sex is biological while gender is cultural.</a:t>
            </a:r>
          </a:p>
          <a:p>
            <a:pPr marL="0" marR="0" lvl="0" indent="0" algn="l" rtl="0">
              <a:spcBef>
                <a:spcPts val="600"/>
              </a:spcBef>
              <a:spcAft>
                <a:spcPts val="0"/>
              </a:spcAft>
              <a:buClr>
                <a:schemeClr val="dk1"/>
              </a:buClr>
              <a:buSzPct val="25000"/>
              <a:buFont typeface="Arial"/>
              <a:buNone/>
            </a:pPr>
            <a:r>
              <a:rPr lang="en-US" sz="2400" b="0" i="0" u="none" strike="noStrike" cap="none">
                <a:solidFill>
                  <a:srgbClr val="262626"/>
                </a:solidFill>
                <a:latin typeface="Garamond"/>
                <a:ea typeface="Garamond"/>
                <a:cs typeface="Garamond"/>
                <a:sym typeface="Garamond"/>
              </a:rPr>
              <a:t>•Transgender is not the same as gay, lesbian, or homosexual.</a:t>
            </a:r>
          </a:p>
          <a:p>
            <a:pPr marL="0" marR="0" lvl="0" indent="0" algn="l" rtl="0">
              <a:lnSpc>
                <a:spcPct val="90000"/>
              </a:lnSpc>
              <a:spcBef>
                <a:spcPts val="600"/>
              </a:spcBef>
              <a:spcAft>
                <a:spcPts val="0"/>
              </a:spcAft>
              <a:buClr>
                <a:schemeClr val="accent1"/>
              </a:buClr>
              <a:buSzPct val="25000"/>
              <a:buFont typeface="Arial"/>
              <a:buNone/>
            </a:pPr>
            <a:endParaRPr sz="2400" b="0" i="0" u="none" strike="noStrike" cap="none">
              <a:solidFill>
                <a:srgbClr val="262626"/>
              </a:solidFill>
              <a:latin typeface="Garamond"/>
              <a:ea typeface="Garamond"/>
              <a:cs typeface="Garamond"/>
              <a:sym typeface="Garamond"/>
            </a:endParaRPr>
          </a:p>
          <a:p>
            <a:pPr marL="0" marR="0" lvl="0" indent="0" algn="l" rtl="0">
              <a:lnSpc>
                <a:spcPct val="90000"/>
              </a:lnSpc>
              <a:spcBef>
                <a:spcPts val="1000"/>
              </a:spcBef>
              <a:spcAft>
                <a:spcPts val="0"/>
              </a:spcAft>
              <a:buClr>
                <a:schemeClr val="accent1"/>
              </a:buClr>
              <a:buSzPct val="25000"/>
              <a:buFont typeface="Arial"/>
              <a:buNone/>
            </a:pPr>
            <a:endParaRPr sz="2400" b="0" i="0" u="none" strike="noStrike" cap="none">
              <a:solidFill>
                <a:srgbClr val="262626"/>
              </a:solidFill>
              <a:latin typeface="Garamond"/>
              <a:ea typeface="Garamond"/>
              <a:cs typeface="Garamond"/>
              <a:sym typeface="Garamond"/>
            </a:endParaRPr>
          </a:p>
          <a:p>
            <a:pPr marL="0" marR="0" lvl="0" indent="0" algn="l" rtl="0">
              <a:lnSpc>
                <a:spcPct val="90000"/>
              </a:lnSpc>
              <a:spcBef>
                <a:spcPts val="500"/>
              </a:spcBef>
              <a:spcAft>
                <a:spcPts val="0"/>
              </a:spcAft>
              <a:buClr>
                <a:schemeClr val="accent1"/>
              </a:buClr>
              <a:buSzPct val="25000"/>
              <a:buFont typeface="Arial"/>
              <a:buNone/>
            </a:pPr>
            <a:endParaRPr sz="2400" b="0" i="0" u="none" strike="noStrike" cap="none">
              <a:solidFill>
                <a:srgbClr val="262626"/>
              </a:solidFill>
              <a:latin typeface="Garamond"/>
              <a:ea typeface="Garamond"/>
              <a:cs typeface="Garamond"/>
              <a:sym typeface="Garamond"/>
            </a:endParaRPr>
          </a:p>
          <a:p>
            <a:pPr marL="0" marR="0" lvl="0" indent="0" algn="l" rtl="0">
              <a:lnSpc>
                <a:spcPct val="90000"/>
              </a:lnSpc>
              <a:spcBef>
                <a:spcPts val="1000"/>
              </a:spcBef>
              <a:spcAft>
                <a:spcPts val="0"/>
              </a:spcAft>
              <a:buClr>
                <a:schemeClr val="accent1"/>
              </a:buClr>
              <a:buSzPct val="25000"/>
              <a:buFont typeface="Arial"/>
              <a:buNone/>
            </a:pPr>
            <a:r>
              <a:rPr lang="en-US" sz="2800" b="0" i="0" u="none" strike="noStrike" cap="none">
                <a:solidFill>
                  <a:schemeClr val="dk1"/>
                </a:solidFill>
                <a:latin typeface="Calibri"/>
                <a:ea typeface="Calibri"/>
                <a:cs typeface="Calibri"/>
                <a:sym typeface="Calibri"/>
              </a:rPr>
              <a:t>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40801" y="1053400"/>
            <a:ext cx="3110400" cy="1303799"/>
          </a:xfrm>
          <a:prstGeom prst="rect">
            <a:avLst/>
          </a:prstGeom>
          <a:noFill/>
          <a:ln>
            <a:noFill/>
          </a:ln>
        </p:spPr>
        <p:txBody>
          <a:bodyPr lIns="91425" tIns="45700" rIns="91425" bIns="45700" anchor="ctr" anchorCtr="0">
            <a:noAutofit/>
          </a:bodyPr>
          <a:lstStyle/>
          <a:p>
            <a:pPr marL="0" marR="0" lvl="0" indent="0" rtl="0">
              <a:lnSpc>
                <a:spcPct val="90000"/>
              </a:lnSpc>
              <a:spcBef>
                <a:spcPts val="0"/>
              </a:spcBef>
              <a:buClr>
                <a:schemeClr val="dk1"/>
              </a:buClr>
              <a:buSzPct val="25000"/>
              <a:buFont typeface="Calibri"/>
              <a:buNone/>
            </a:pPr>
            <a:r>
              <a:rPr lang="en-US" sz="4400" b="0" i="0" u="none" strike="noStrike" cap="none">
                <a:solidFill>
                  <a:schemeClr val="dk1"/>
                </a:solidFill>
              </a:rPr>
              <a:t>Conclusion</a:t>
            </a:r>
          </a:p>
        </p:txBody>
      </p:sp>
      <p:sp>
        <p:nvSpPr>
          <p:cNvPr id="280" name="Shape 280"/>
          <p:cNvSpPr txBox="1">
            <a:spLocks noGrp="1"/>
          </p:cNvSpPr>
          <p:nvPr>
            <p:ph type="body" idx="1"/>
          </p:nvPr>
        </p:nvSpPr>
        <p:spPr>
          <a:xfrm>
            <a:off x="5166425" y="2694100"/>
            <a:ext cx="5829599" cy="3009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endParaRPr sz="2400" b="0" i="0" u="none" strike="noStrike" cap="none">
              <a:solidFill>
                <a:srgbClr val="262626"/>
              </a:solidFill>
              <a:latin typeface="Garamond"/>
              <a:ea typeface="Garamond"/>
              <a:cs typeface="Garamond"/>
              <a:sym typeface="Garamond"/>
            </a:endParaRPr>
          </a:p>
          <a:p>
            <a:pPr marL="0" marR="0" lvl="0" indent="0" algn="ctr" rtl="0">
              <a:lnSpc>
                <a:spcPct val="90000"/>
              </a:lnSpc>
              <a:spcBef>
                <a:spcPts val="600"/>
              </a:spcBef>
              <a:spcAft>
                <a:spcPts val="0"/>
              </a:spcAft>
              <a:buClr>
                <a:schemeClr val="dk1"/>
              </a:buClr>
              <a:buSzPct val="25000"/>
              <a:buFont typeface="Arial"/>
              <a:buNone/>
            </a:pPr>
            <a:r>
              <a:rPr lang="en-US" sz="2400" b="0" i="0" u="none" strike="noStrike" cap="none">
                <a:solidFill>
                  <a:srgbClr val="262626"/>
                </a:solidFill>
                <a:latin typeface="Garamond"/>
                <a:ea typeface="Garamond"/>
                <a:cs typeface="Garamond"/>
                <a:sym typeface="Garamond"/>
              </a:rPr>
              <a:t>Transgender students deserve the rights of every other student in</a:t>
            </a:r>
            <a:r>
              <a:rPr lang="en-US"/>
              <a:t>cluding a welcoming and friendly environment, proper changing and hygiene facilities, living quarters, along with the freedom to be who they are by name, gender, or both.</a:t>
            </a:r>
          </a:p>
        </p:txBody>
      </p:sp>
      <p:pic>
        <p:nvPicPr>
          <p:cNvPr id="281" name="Shape 281"/>
          <p:cNvPicPr preferRelativeResize="0"/>
          <p:nvPr/>
        </p:nvPicPr>
        <p:blipFill rotWithShape="1">
          <a:blip r:embed="rId3">
            <a:alphaModFix/>
          </a:blip>
          <a:srcRect/>
          <a:stretch/>
        </p:blipFill>
        <p:spPr>
          <a:xfrm>
            <a:off x="1075409" y="3203666"/>
            <a:ext cx="2143199" cy="2143199"/>
          </a:xfrm>
          <a:prstGeom prst="rect">
            <a:avLst/>
          </a:prstGeom>
          <a:noFill/>
          <a:ln>
            <a:noFill/>
          </a:ln>
        </p:spPr>
      </p:pic>
      <p:cxnSp>
        <p:nvCxnSpPr>
          <p:cNvPr id="282" name="Shape 282"/>
          <p:cNvCxnSpPr/>
          <p:nvPr/>
        </p:nvCxnSpPr>
        <p:spPr>
          <a:xfrm rot="10800000" flipH="1">
            <a:off x="3277948" y="2681877"/>
            <a:ext cx="564899" cy="580499"/>
          </a:xfrm>
          <a:prstGeom prst="straightConnector1">
            <a:avLst/>
          </a:prstGeom>
          <a:noFill/>
          <a:ln w="9525" cap="flat" cmpd="sng">
            <a:solidFill>
              <a:srgbClr val="000000"/>
            </a:solidFill>
            <a:prstDash val="solid"/>
            <a:round/>
            <a:headEnd type="none" w="med" len="med"/>
            <a:tailEnd type="none" w="med" len="med"/>
          </a:ln>
        </p:spPr>
      </p:cxnSp>
      <p:cxnSp>
        <p:nvCxnSpPr>
          <p:cNvPr id="283" name="Shape 283"/>
          <p:cNvCxnSpPr/>
          <p:nvPr/>
        </p:nvCxnSpPr>
        <p:spPr>
          <a:xfrm>
            <a:off x="3267749" y="4198608"/>
            <a:ext cx="690599" cy="0"/>
          </a:xfrm>
          <a:prstGeom prst="straightConnector1">
            <a:avLst/>
          </a:prstGeom>
          <a:noFill/>
          <a:ln w="9525" cap="flat" cmpd="sng">
            <a:solidFill>
              <a:srgbClr val="000000"/>
            </a:solidFill>
            <a:prstDash val="solid"/>
            <a:round/>
            <a:headEnd type="none" w="med" len="med"/>
            <a:tailEnd type="none" w="med" len="med"/>
          </a:ln>
        </p:spPr>
      </p:cxnSp>
      <p:cxnSp>
        <p:nvCxnSpPr>
          <p:cNvPr id="284" name="Shape 284"/>
          <p:cNvCxnSpPr/>
          <p:nvPr/>
        </p:nvCxnSpPr>
        <p:spPr>
          <a:xfrm>
            <a:off x="3267749" y="5262550"/>
            <a:ext cx="517800" cy="439500"/>
          </a:xfrm>
          <a:prstGeom prst="straightConnector1">
            <a:avLst/>
          </a:prstGeom>
          <a:noFill/>
          <a:ln w="9525" cap="flat" cmpd="sng">
            <a:solidFill>
              <a:srgbClr val="000000"/>
            </a:solidFill>
            <a:prstDash val="solid"/>
            <a:round/>
            <a:headEnd type="none" w="med" len="med"/>
            <a:tailEnd type="none" w="med" len="med"/>
          </a:ln>
        </p:spPr>
      </p:cxnSp>
      <p:sp>
        <p:nvSpPr>
          <p:cNvPr id="285" name="Shape 285"/>
          <p:cNvSpPr txBox="1"/>
          <p:nvPr/>
        </p:nvSpPr>
        <p:spPr>
          <a:xfrm>
            <a:off x="3833260" y="2462128"/>
            <a:ext cx="988800" cy="439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PEACE</a:t>
            </a:r>
          </a:p>
        </p:txBody>
      </p:sp>
      <p:sp>
        <p:nvSpPr>
          <p:cNvPr id="286" name="Shape 286"/>
          <p:cNvSpPr txBox="1"/>
          <p:nvPr/>
        </p:nvSpPr>
        <p:spPr>
          <a:xfrm>
            <a:off x="4050612" y="3978858"/>
            <a:ext cx="690599" cy="439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LOVE</a:t>
            </a:r>
          </a:p>
        </p:txBody>
      </p:sp>
      <p:sp>
        <p:nvSpPr>
          <p:cNvPr id="287" name="Shape 287"/>
          <p:cNvSpPr txBox="1"/>
          <p:nvPr/>
        </p:nvSpPr>
        <p:spPr>
          <a:xfrm>
            <a:off x="3799360" y="5578855"/>
            <a:ext cx="1098899" cy="439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EQUALITY</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295401" y="982132"/>
            <a:ext cx="9601200" cy="1303799"/>
          </a:xfrm>
          <a:prstGeom prst="rect">
            <a:avLst/>
          </a:prstGeom>
        </p:spPr>
        <p:txBody>
          <a:bodyPr lIns="91425" tIns="91425" rIns="91425" bIns="91425" anchor="ctr" anchorCtr="0">
            <a:noAutofit/>
          </a:bodyPr>
          <a:lstStyle/>
          <a:p>
            <a:pPr lvl="0">
              <a:spcBef>
                <a:spcPts val="0"/>
              </a:spcBef>
              <a:buNone/>
            </a:pPr>
            <a:r>
              <a:rPr lang="en-US" dirty="0" smtClean="0"/>
              <a:t>References</a:t>
            </a:r>
            <a:endParaRPr lang="en-US" dirty="0"/>
          </a:p>
        </p:txBody>
      </p:sp>
      <p:sp>
        <p:nvSpPr>
          <p:cNvPr id="293" name="Shape 293"/>
          <p:cNvSpPr txBox="1">
            <a:spLocks noGrp="1"/>
          </p:cNvSpPr>
          <p:nvPr>
            <p:ph type="body" idx="1"/>
          </p:nvPr>
        </p:nvSpPr>
        <p:spPr>
          <a:xfrm>
            <a:off x="1295400" y="2556932"/>
            <a:ext cx="9601200" cy="3318899"/>
          </a:xfrm>
          <a:prstGeom prst="rect">
            <a:avLst/>
          </a:prstGeom>
        </p:spPr>
        <p:txBody>
          <a:bodyPr lIns="91425" tIns="91425" rIns="91425" bIns="91425" anchor="t" anchorCtr="0">
            <a:noAutofit/>
          </a:bodyPr>
          <a:lstStyle/>
          <a:p>
            <a:pPr lvl="0" rtl="0">
              <a:spcBef>
                <a:spcPts val="0"/>
              </a:spcBef>
              <a:buNone/>
            </a:pPr>
            <a:r>
              <a:rPr lang="en-US" dirty="0" err="1" smtClean="0"/>
              <a:t>Seelman</a:t>
            </a:r>
            <a:r>
              <a:rPr lang="en-US" dirty="0"/>
              <a:t>, K.L. (2014). Recommendations of transgender students, staff, and		faculty in the USA for improving college campuses. </a:t>
            </a:r>
            <a:r>
              <a:rPr lang="en-US" i="1" dirty="0"/>
              <a:t>Gender and Education, 		26, </a:t>
            </a:r>
            <a:r>
              <a:rPr lang="en-US" dirty="0"/>
              <a:t>618-635.</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606557" y="693374"/>
            <a:ext cx="6878999" cy="10589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1" i="0" u="none" strike="noStrike" cap="none">
                <a:solidFill>
                  <a:srgbClr val="262626"/>
                </a:solidFill>
                <a:latin typeface="Garamond"/>
                <a:ea typeface="Garamond"/>
                <a:cs typeface="Garamond"/>
                <a:sym typeface="Garamond"/>
              </a:rPr>
              <a:t>Equality</a:t>
            </a:r>
          </a:p>
        </p:txBody>
      </p:sp>
      <p:pic>
        <p:nvPicPr>
          <p:cNvPr id="166" name="Shape 166"/>
          <p:cNvPicPr preferRelativeResize="0"/>
          <p:nvPr/>
        </p:nvPicPr>
        <p:blipFill rotWithShape="1">
          <a:blip r:embed="rId3">
            <a:alphaModFix/>
          </a:blip>
          <a:srcRect/>
          <a:stretch/>
        </p:blipFill>
        <p:spPr>
          <a:xfrm>
            <a:off x="795425" y="693375"/>
            <a:ext cx="1174499" cy="1174499"/>
          </a:xfrm>
          <a:prstGeom prst="rect">
            <a:avLst/>
          </a:prstGeom>
          <a:noFill/>
          <a:ln>
            <a:noFill/>
          </a:ln>
        </p:spPr>
      </p:pic>
      <p:pic>
        <p:nvPicPr>
          <p:cNvPr id="167" name="Shape 167"/>
          <p:cNvPicPr preferRelativeResize="0"/>
          <p:nvPr/>
        </p:nvPicPr>
        <p:blipFill rotWithShape="1">
          <a:blip r:embed="rId4">
            <a:alphaModFix/>
          </a:blip>
          <a:srcRect/>
          <a:stretch/>
        </p:blipFill>
        <p:spPr>
          <a:xfrm>
            <a:off x="3242200" y="693375"/>
            <a:ext cx="1174499" cy="1174499"/>
          </a:xfrm>
          <a:prstGeom prst="rect">
            <a:avLst/>
          </a:prstGeom>
          <a:noFill/>
          <a:ln>
            <a:noFill/>
          </a:ln>
        </p:spPr>
      </p:pic>
      <p:sp>
        <p:nvSpPr>
          <p:cNvPr id="168" name="Shape 168"/>
          <p:cNvSpPr/>
          <p:nvPr/>
        </p:nvSpPr>
        <p:spPr>
          <a:xfrm>
            <a:off x="2018812" y="1210275"/>
            <a:ext cx="1174499" cy="140700"/>
          </a:xfrm>
          <a:prstGeom prs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9" name="Shape 169"/>
          <p:cNvSpPr/>
          <p:nvPr/>
        </p:nvSpPr>
        <p:spPr>
          <a:xfrm>
            <a:off x="4606550" y="983800"/>
            <a:ext cx="865799" cy="4605299"/>
          </a:xfrm>
          <a:prstGeom prst="rightBrace">
            <a:avLst>
              <a:gd name="adj1" fmla="val 8333"/>
              <a:gd name="adj2" fmla="val 50000"/>
            </a:avLst>
          </a:prstGeom>
          <a:noFill/>
          <a:ln w="762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0" name="Shape 170"/>
          <p:cNvSpPr txBox="1"/>
          <p:nvPr/>
        </p:nvSpPr>
        <p:spPr>
          <a:xfrm>
            <a:off x="6761900" y="2816050"/>
            <a:ext cx="2568300" cy="940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Garamond"/>
              <a:buNone/>
            </a:pPr>
            <a:r>
              <a:rPr lang="en-US" sz="4400" b="1" i="0" u="none" strike="noStrike" cap="none">
                <a:solidFill>
                  <a:srgbClr val="000000"/>
                </a:solidFill>
                <a:latin typeface="Garamond"/>
                <a:ea typeface="Garamond"/>
                <a:cs typeface="Garamond"/>
                <a:sym typeface="Garamond"/>
              </a:rPr>
              <a:t>HUMAN</a:t>
            </a:r>
          </a:p>
        </p:txBody>
      </p:sp>
      <p:sp>
        <p:nvSpPr>
          <p:cNvPr id="171" name="Shape 171"/>
          <p:cNvSpPr txBox="1"/>
          <p:nvPr/>
        </p:nvSpPr>
        <p:spPr>
          <a:xfrm>
            <a:off x="5510000" y="3858600"/>
            <a:ext cx="5072100" cy="1618499"/>
          </a:xfrm>
          <a:prstGeom prst="rect">
            <a:avLst/>
          </a:prstGeom>
          <a:noFill/>
          <a:ln>
            <a:noFill/>
          </a:ln>
        </p:spPr>
        <p:txBody>
          <a:bodyPr lIns="91425" tIns="91425" rIns="91425" bIns="91425" anchor="t" anchorCtr="0">
            <a:noAutofit/>
          </a:bodyPr>
          <a:lstStyle/>
          <a:p>
            <a:pPr lvl="0" algn="ctr" rtl="0">
              <a:spcBef>
                <a:spcPts val="0"/>
              </a:spcBef>
              <a:buNone/>
            </a:pPr>
            <a:r>
              <a:rPr lang="en-US"/>
              <a:t>No matter how a person identifies themselves…</a:t>
            </a:r>
          </a:p>
          <a:p>
            <a:pPr lvl="0" algn="ctr" rtl="0">
              <a:spcBef>
                <a:spcPts val="0"/>
              </a:spcBef>
              <a:buNone/>
            </a:pPr>
            <a:r>
              <a:rPr lang="en-US"/>
              <a:t>No matter how a person dresses…</a:t>
            </a:r>
          </a:p>
          <a:p>
            <a:pPr lvl="0" algn="ctr" rtl="0">
              <a:spcBef>
                <a:spcPts val="0"/>
              </a:spcBef>
              <a:buNone/>
            </a:pPr>
            <a:r>
              <a:rPr lang="en-US"/>
              <a:t>No matter how a person looks…</a:t>
            </a:r>
          </a:p>
          <a:p>
            <a:pPr lvl="0" rtl="0">
              <a:spcBef>
                <a:spcPts val="0"/>
              </a:spcBef>
              <a:buNone/>
            </a:pPr>
            <a:endParaRPr/>
          </a:p>
          <a:p>
            <a:pPr lvl="0" algn="ctr">
              <a:spcBef>
                <a:spcPts val="0"/>
              </a:spcBef>
              <a:buNone/>
            </a:pPr>
            <a:r>
              <a:rPr lang="en-US"/>
              <a:t>At the end of the day, we are ALL Equal and we are all Human.</a:t>
            </a:r>
          </a:p>
        </p:txBody>
      </p:sp>
      <p:pic>
        <p:nvPicPr>
          <p:cNvPr id="172" name="Shape 172"/>
          <p:cNvPicPr preferRelativeResize="0"/>
          <p:nvPr/>
        </p:nvPicPr>
        <p:blipFill rotWithShape="1">
          <a:blip r:embed="rId3">
            <a:alphaModFix/>
          </a:blip>
          <a:srcRect/>
          <a:stretch/>
        </p:blipFill>
        <p:spPr>
          <a:xfrm>
            <a:off x="3242200" y="2143250"/>
            <a:ext cx="1174499" cy="1174499"/>
          </a:xfrm>
          <a:prstGeom prst="rect">
            <a:avLst/>
          </a:prstGeom>
          <a:noFill/>
          <a:ln>
            <a:noFill/>
          </a:ln>
        </p:spPr>
      </p:pic>
      <p:pic>
        <p:nvPicPr>
          <p:cNvPr id="173" name="Shape 173"/>
          <p:cNvPicPr preferRelativeResize="0"/>
          <p:nvPr/>
        </p:nvPicPr>
        <p:blipFill rotWithShape="1">
          <a:blip r:embed="rId4">
            <a:alphaModFix/>
          </a:blip>
          <a:srcRect/>
          <a:stretch/>
        </p:blipFill>
        <p:spPr>
          <a:xfrm>
            <a:off x="795425" y="2143250"/>
            <a:ext cx="1174499" cy="1174499"/>
          </a:xfrm>
          <a:prstGeom prst="rect">
            <a:avLst/>
          </a:prstGeom>
          <a:noFill/>
          <a:ln>
            <a:noFill/>
          </a:ln>
        </p:spPr>
      </p:pic>
      <p:pic>
        <p:nvPicPr>
          <p:cNvPr id="174" name="Shape 174"/>
          <p:cNvPicPr preferRelativeResize="0"/>
          <p:nvPr/>
        </p:nvPicPr>
        <p:blipFill rotWithShape="1">
          <a:blip r:embed="rId4">
            <a:alphaModFix/>
          </a:blip>
          <a:srcRect/>
          <a:stretch/>
        </p:blipFill>
        <p:spPr>
          <a:xfrm>
            <a:off x="2018825" y="3468250"/>
            <a:ext cx="1174499" cy="1174499"/>
          </a:xfrm>
          <a:prstGeom prst="rect">
            <a:avLst/>
          </a:prstGeom>
          <a:noFill/>
          <a:ln>
            <a:noFill/>
          </a:ln>
        </p:spPr>
      </p:pic>
      <p:pic>
        <p:nvPicPr>
          <p:cNvPr id="175" name="Shape 175"/>
          <p:cNvPicPr preferRelativeResize="0"/>
          <p:nvPr/>
        </p:nvPicPr>
        <p:blipFill rotWithShape="1">
          <a:blip r:embed="rId3">
            <a:alphaModFix/>
          </a:blip>
          <a:srcRect/>
          <a:stretch/>
        </p:blipFill>
        <p:spPr>
          <a:xfrm>
            <a:off x="2018825" y="4793950"/>
            <a:ext cx="1174499" cy="1174499"/>
          </a:xfrm>
          <a:prstGeom prst="rect">
            <a:avLst/>
          </a:prstGeom>
          <a:noFill/>
          <a:ln>
            <a:noFill/>
          </a:ln>
        </p:spPr>
      </p:pic>
      <p:sp>
        <p:nvSpPr>
          <p:cNvPr id="176" name="Shape 176"/>
          <p:cNvSpPr/>
          <p:nvPr/>
        </p:nvSpPr>
        <p:spPr>
          <a:xfrm>
            <a:off x="2018812" y="2660150"/>
            <a:ext cx="1174499" cy="140700"/>
          </a:xfrm>
          <a:prstGeom prst="rightArrow">
            <a:avLst>
              <a:gd name="adj1" fmla="val 50000"/>
              <a:gd name="adj2" fmla="val 50000"/>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295401" y="982132"/>
            <a:ext cx="9601200" cy="1303799"/>
          </a:xfrm>
          <a:prstGeom prst="rect">
            <a:avLst/>
          </a:prstGeom>
        </p:spPr>
        <p:txBody>
          <a:bodyPr lIns="91425" tIns="91425" rIns="91425" bIns="91425" anchor="ctr" anchorCtr="0">
            <a:noAutofit/>
          </a:bodyPr>
          <a:lstStyle/>
          <a:p>
            <a:pPr lvl="0">
              <a:spcBef>
                <a:spcPts val="0"/>
              </a:spcBef>
              <a:buNone/>
            </a:pPr>
            <a:r>
              <a:rPr lang="en-US"/>
              <a:t>Topics of Discussion</a:t>
            </a:r>
          </a:p>
        </p:txBody>
      </p:sp>
      <p:sp>
        <p:nvSpPr>
          <p:cNvPr id="182" name="Shape 182"/>
          <p:cNvSpPr txBox="1">
            <a:spLocks noGrp="1"/>
          </p:cNvSpPr>
          <p:nvPr>
            <p:ph type="body" idx="1"/>
          </p:nvPr>
        </p:nvSpPr>
        <p:spPr>
          <a:xfrm>
            <a:off x="1295400" y="2556924"/>
            <a:ext cx="9601200" cy="3516899"/>
          </a:xfrm>
          <a:prstGeom prst="rect">
            <a:avLst/>
          </a:prstGeom>
        </p:spPr>
        <p:txBody>
          <a:bodyPr lIns="91425" tIns="91425" rIns="91425" bIns="91425" anchor="t" anchorCtr="0">
            <a:noAutofit/>
          </a:bodyPr>
          <a:lstStyle/>
          <a:p>
            <a:pPr marL="457200" lvl="0" indent="-457200" rtl="0">
              <a:spcBef>
                <a:spcPts val="0"/>
              </a:spcBef>
              <a:buClr>
                <a:srgbClr val="000000"/>
              </a:buClr>
              <a:buSzPct val="100000"/>
            </a:pPr>
            <a:r>
              <a:rPr lang="en-US" sz="3600"/>
              <a:t>Creating an Inclusive Campus</a:t>
            </a:r>
          </a:p>
          <a:p>
            <a:pPr marL="457200" lvl="0" indent="-457200" rtl="0">
              <a:spcBef>
                <a:spcPts val="0"/>
              </a:spcBef>
              <a:buClr>
                <a:srgbClr val="000000"/>
              </a:buClr>
              <a:buSzPct val="100000"/>
            </a:pPr>
            <a:r>
              <a:rPr lang="en-US" sz="3600"/>
              <a:t>Updating Restroom and Locker Room Facilities</a:t>
            </a:r>
          </a:p>
          <a:p>
            <a:pPr marL="457200" lvl="0" indent="-457200" rtl="0">
              <a:spcBef>
                <a:spcPts val="0"/>
              </a:spcBef>
              <a:buClr>
                <a:srgbClr val="000000"/>
              </a:buClr>
              <a:buSzPct val="100000"/>
            </a:pPr>
            <a:r>
              <a:rPr lang="en-US" sz="3600"/>
              <a:t>Accessibility to Residence Halls</a:t>
            </a:r>
          </a:p>
          <a:p>
            <a:pPr marL="457200" lvl="0" indent="-457200" rtl="0">
              <a:spcBef>
                <a:spcPts val="0"/>
              </a:spcBef>
              <a:buClr>
                <a:srgbClr val="000000"/>
              </a:buClr>
              <a:buSzPct val="100000"/>
            </a:pPr>
            <a:r>
              <a:rPr lang="en-US" sz="3600"/>
              <a:t>Accommodating for Name Change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4400" b="0" i="0" u="none" strike="noStrike" cap="none">
                <a:solidFill>
                  <a:srgbClr val="262626"/>
                </a:solidFill>
                <a:latin typeface="Garamond"/>
                <a:ea typeface="Garamond"/>
                <a:cs typeface="Garamond"/>
                <a:sym typeface="Garamond"/>
              </a:rPr>
              <a:t>Creating an Inclusive Campus for Transgender Students</a:t>
            </a:r>
          </a:p>
        </p:txBody>
      </p:sp>
      <p:sp>
        <p:nvSpPr>
          <p:cNvPr id="188" name="Shape 188"/>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a:solidFill>
                  <a:srgbClr val="262626"/>
                </a:solidFill>
                <a:latin typeface="Garamond"/>
                <a:ea typeface="Garamond"/>
                <a:cs typeface="Garamond"/>
                <a:sym typeface="Garamond"/>
              </a:rPr>
              <a:t>It is important to create a supportive and inclusive campus environment for transgender students. A non-inclusive campus sends the message to transgender students that they are not welcome or valued.  According to a transgender college student:</a:t>
            </a:r>
          </a:p>
          <a:p>
            <a:pPr marL="0" marR="0" lvl="0" indent="0" algn="l" rtl="0">
              <a:spcBef>
                <a:spcPts val="600"/>
              </a:spcBef>
              <a:spcAft>
                <a:spcPts val="0"/>
              </a:spcAft>
              <a:buClr>
                <a:schemeClr val="dk1"/>
              </a:buClr>
              <a:buSzPct val="25000"/>
              <a:buFont typeface="Arial"/>
              <a:buNone/>
            </a:pPr>
            <a:r>
              <a:rPr lang="en-US" sz="2400" b="0" i="0" u="none" strike="noStrike" cap="none">
                <a:solidFill>
                  <a:srgbClr val="262626"/>
                </a:solidFill>
                <a:latin typeface="Garamond"/>
                <a:ea typeface="Garamond"/>
                <a:cs typeface="Garamond"/>
                <a:sym typeface="Garamond"/>
              </a:rPr>
              <a:t>  “I really wish that…in all schools, that issues for genderqueer or trans folks were just brought more to the forefront.  It almost seems like it gets pushed aside or put in with gay people…it is a different set of issues and experiences</a:t>
            </a:r>
            <a:r>
              <a:rPr lang="en-US"/>
              <a:t>… </a:t>
            </a:r>
            <a:r>
              <a:rPr lang="en-US" sz="2400" b="0" i="0" u="none" strike="noStrike" cap="none">
                <a:solidFill>
                  <a:srgbClr val="262626"/>
                </a:solidFill>
                <a:latin typeface="Garamond"/>
                <a:ea typeface="Garamond"/>
                <a:cs typeface="Garamond"/>
                <a:sym typeface="Garamond"/>
              </a:rPr>
              <a:t>but I wish it was more a regular part of diversity training here on campus</a:t>
            </a:r>
            <a:r>
              <a:rPr lang="en-US"/>
              <a:t> (Seelman, 2014).”</a:t>
            </a:r>
          </a:p>
          <a:p>
            <a:pPr marL="0" marR="0" lvl="0" indent="0" algn="l" rtl="0">
              <a:spcBef>
                <a:spcPts val="1100"/>
              </a:spcBef>
              <a:spcAft>
                <a:spcPts val="0"/>
              </a:spcAft>
              <a:buClr>
                <a:schemeClr val="dk1"/>
              </a:buClr>
              <a:buSzPct val="25000"/>
              <a:buFont typeface="Arial"/>
              <a:buNone/>
            </a:pPr>
            <a:endParaRPr sz="2000" b="0" i="0" u="none" strike="noStrike" cap="none">
              <a:solidFill>
                <a:srgbClr val="262626"/>
              </a:solidFill>
              <a:latin typeface="Garamond"/>
              <a:ea typeface="Garamond"/>
              <a:cs typeface="Garamond"/>
              <a:sym typeface="Garamond"/>
            </a:endParaRPr>
          </a:p>
          <a:p>
            <a:pPr marL="0" marR="0" lvl="0" indent="0" algn="l" rtl="0">
              <a:lnSpc>
                <a:spcPct val="90000"/>
              </a:lnSpc>
              <a:spcBef>
                <a:spcPts val="600"/>
              </a:spcBef>
              <a:spcAft>
                <a:spcPts val="0"/>
              </a:spcAft>
              <a:buClr>
                <a:schemeClr val="accent1"/>
              </a:buClr>
              <a:buSzPct val="25000"/>
              <a:buFont typeface="Arial"/>
              <a:buNone/>
            </a:pPr>
            <a:endParaRPr sz="2400" b="0" i="0" u="none" strike="noStrike" cap="none">
              <a:solidFill>
                <a:srgbClr val="262626"/>
              </a:solidFill>
              <a:latin typeface="Garamond"/>
              <a:ea typeface="Garamond"/>
              <a:cs typeface="Garamond"/>
              <a:sym typeface="Garamond"/>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rgbClr val="262626"/>
                </a:solidFill>
                <a:latin typeface="Garamond"/>
                <a:ea typeface="Garamond"/>
                <a:cs typeface="Garamond"/>
                <a:sym typeface="Garamond"/>
              </a:rPr>
              <a:t>Creating an Inclusive Campus for Transgender Students cont’d...</a:t>
            </a:r>
          </a:p>
        </p:txBody>
      </p:sp>
      <p:sp>
        <p:nvSpPr>
          <p:cNvPr id="194" name="Shape 194"/>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b="0" i="0" u="none" strike="noStrike" cap="none">
                <a:solidFill>
                  <a:srgbClr val="262626"/>
                </a:solidFill>
                <a:latin typeface="Garamond"/>
                <a:ea typeface="Garamond"/>
                <a:cs typeface="Garamond"/>
                <a:sym typeface="Garamond"/>
              </a:rPr>
              <a:t>The following are suggestions </a:t>
            </a:r>
            <a:r>
              <a:rPr lang="en-US"/>
              <a:t>for Centrist College to</a:t>
            </a:r>
            <a:r>
              <a:rPr lang="en-US" b="0" i="0" u="none" strike="noStrike" cap="none">
                <a:solidFill>
                  <a:srgbClr val="262626"/>
                </a:solidFill>
                <a:latin typeface="Garamond"/>
                <a:ea typeface="Garamond"/>
                <a:cs typeface="Garamond"/>
                <a:sym typeface="Garamond"/>
              </a:rPr>
              <a:t> create a more transgender inclusive campus:</a:t>
            </a:r>
          </a:p>
          <a:p>
            <a:pPr marL="0" marR="0" lvl="0" indent="0" algn="l" rtl="0">
              <a:spcBef>
                <a:spcPts val="1100"/>
              </a:spcBef>
              <a:spcAft>
                <a:spcPts val="0"/>
              </a:spcAft>
              <a:buClr>
                <a:schemeClr val="dk1"/>
              </a:buClr>
              <a:buSzPct val="25000"/>
              <a:buFont typeface="Arial"/>
              <a:buNone/>
            </a:pPr>
            <a:r>
              <a:rPr lang="en-US" b="0" i="0" u="none" strike="noStrike" cap="none">
                <a:solidFill>
                  <a:srgbClr val="262626"/>
                </a:solidFill>
                <a:latin typeface="Garamond"/>
                <a:ea typeface="Garamond"/>
                <a:cs typeface="Garamond"/>
                <a:sym typeface="Garamond"/>
              </a:rPr>
              <a:t>•Educate faculty/staff as well as students on terminology and issues related to transgender students</a:t>
            </a:r>
          </a:p>
          <a:p>
            <a:pPr marL="0" marR="0" lvl="0" indent="0" algn="l" rtl="0">
              <a:spcBef>
                <a:spcPts val="1100"/>
              </a:spcBef>
              <a:spcAft>
                <a:spcPts val="0"/>
              </a:spcAft>
              <a:buClr>
                <a:schemeClr val="dk1"/>
              </a:buClr>
              <a:buSzPct val="25000"/>
              <a:buFont typeface="Arial"/>
              <a:buNone/>
            </a:pPr>
            <a:r>
              <a:rPr lang="en-US" b="0" i="0" u="none" strike="noStrike" cap="none">
                <a:solidFill>
                  <a:srgbClr val="262626"/>
                </a:solidFill>
                <a:latin typeface="Garamond"/>
                <a:ea typeface="Garamond"/>
                <a:cs typeface="Garamond"/>
                <a:sym typeface="Garamond"/>
              </a:rPr>
              <a:t>•Create activities on campus that are trans-inclusive and promote awareness</a:t>
            </a:r>
          </a:p>
          <a:p>
            <a:pPr marL="0" marR="0" lvl="0" indent="0" algn="l" rtl="0">
              <a:spcBef>
                <a:spcPts val="1100"/>
              </a:spcBef>
              <a:spcAft>
                <a:spcPts val="0"/>
              </a:spcAft>
              <a:buClr>
                <a:schemeClr val="dk1"/>
              </a:buClr>
              <a:buSzPct val="25000"/>
              <a:buFont typeface="Arial"/>
              <a:buNone/>
            </a:pPr>
            <a:r>
              <a:rPr lang="en-US" b="0" i="0" u="none" strike="noStrike" cap="none">
                <a:solidFill>
                  <a:srgbClr val="262626"/>
                </a:solidFill>
                <a:latin typeface="Garamond"/>
                <a:ea typeface="Garamond"/>
                <a:cs typeface="Garamond"/>
                <a:sym typeface="Garamond"/>
              </a:rPr>
              <a:t>• </a:t>
            </a:r>
            <a:r>
              <a:rPr lang="en-US"/>
              <a:t>Update campus non-discrimination policies to include “gender identity and expression”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rgbClr val="262626"/>
                </a:solidFill>
                <a:latin typeface="Garamond"/>
                <a:ea typeface="Garamond"/>
                <a:cs typeface="Garamond"/>
                <a:sym typeface="Garamond"/>
              </a:rPr>
              <a:t>Creating an Inclusive Campus for Transgender Students cont’d...</a:t>
            </a:r>
          </a:p>
        </p:txBody>
      </p:sp>
      <p:sp>
        <p:nvSpPr>
          <p:cNvPr id="200" name="Shape 200"/>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b="0" i="0" u="none" strike="noStrike" cap="none">
                <a:solidFill>
                  <a:srgbClr val="262626"/>
                </a:solidFill>
                <a:latin typeface="Garamond"/>
                <a:ea typeface="Garamond"/>
                <a:cs typeface="Garamond"/>
                <a:sym typeface="Garamond"/>
              </a:rPr>
              <a:t>Educating faculty, staff, and students:</a:t>
            </a:r>
          </a:p>
          <a:p>
            <a:pPr marL="0" marR="0" lvl="0" indent="0" algn="l" rtl="0">
              <a:spcBef>
                <a:spcPts val="600"/>
              </a:spcBef>
              <a:spcAft>
                <a:spcPts val="0"/>
              </a:spcAft>
              <a:buClr>
                <a:schemeClr val="dk1"/>
              </a:buClr>
              <a:buSzPct val="25000"/>
              <a:buFont typeface="Arial"/>
              <a:buNone/>
            </a:pPr>
            <a:r>
              <a:rPr lang="en-US" b="0" i="0" u="none" strike="noStrike" cap="none">
                <a:solidFill>
                  <a:srgbClr val="262626"/>
                </a:solidFill>
                <a:latin typeface="Garamond"/>
                <a:ea typeface="Garamond"/>
                <a:cs typeface="Garamond"/>
                <a:sym typeface="Garamond"/>
              </a:rPr>
              <a:t>•Training sessions should raise awareness and increase the knowledge of individuals on campus who frequently interact with students.  This includes but is not limited to: faculty, academic advisors, staff from the registrar’s office, admissions, financial aid, residence life, on campus health centers, counseling centers, police officers, as well as senior staff.</a:t>
            </a:r>
          </a:p>
          <a:p>
            <a:pPr marL="228600" marR="0" lvl="0" indent="-228600" algn="l" rtl="0">
              <a:lnSpc>
                <a:spcPct val="70000"/>
              </a:lnSpc>
              <a:spcBef>
                <a:spcPts val="1600"/>
              </a:spcBef>
              <a:spcAft>
                <a:spcPts val="0"/>
              </a:spcAft>
              <a:buClr>
                <a:schemeClr val="dk1"/>
              </a:buClr>
              <a:buSzPct val="25000"/>
              <a:buFont typeface="Arial"/>
              <a:buNone/>
            </a:pPr>
            <a:endParaRPr b="0" i="0" u="none" strike="noStrike" cap="none">
              <a:solidFill>
                <a:srgbClr val="262626"/>
              </a:solidFill>
              <a:latin typeface="Garamond"/>
              <a:ea typeface="Garamond"/>
              <a:cs typeface="Garamond"/>
              <a:sym typeface="Garamond"/>
            </a:endParaRPr>
          </a:p>
          <a:p>
            <a:pPr marL="228600" marR="0" lvl="0" indent="-228600" algn="l" rtl="0">
              <a:lnSpc>
                <a:spcPct val="70000"/>
              </a:lnSpc>
              <a:spcBef>
                <a:spcPts val="1000"/>
              </a:spcBef>
              <a:spcAft>
                <a:spcPts val="0"/>
              </a:spcAft>
              <a:buClr>
                <a:schemeClr val="dk1"/>
              </a:buClr>
              <a:buSzPct val="25000"/>
              <a:buFont typeface="Arial"/>
              <a:buNone/>
            </a:pPr>
            <a:endParaRPr sz="238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rgbClr val="262626"/>
                </a:solidFill>
                <a:latin typeface="Garamond"/>
                <a:ea typeface="Garamond"/>
                <a:cs typeface="Garamond"/>
                <a:sym typeface="Garamond"/>
              </a:rPr>
              <a:t>Creating an Inclusive Campus for Transgender Students cont’d...</a:t>
            </a:r>
          </a:p>
        </p:txBody>
      </p:sp>
      <p:sp>
        <p:nvSpPr>
          <p:cNvPr id="206" name="Shape 206"/>
          <p:cNvSpPr txBox="1">
            <a:spLocks noGrp="1"/>
          </p:cNvSpPr>
          <p:nvPr>
            <p:ph type="body" idx="1"/>
          </p:nvPr>
        </p:nvSpPr>
        <p:spPr>
          <a:xfrm>
            <a:off x="1295400" y="2556924"/>
            <a:ext cx="9601200" cy="34407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b="0" i="0" u="none" strike="noStrike" cap="none">
                <a:solidFill>
                  <a:srgbClr val="262626"/>
                </a:solidFill>
                <a:latin typeface="Garamond"/>
                <a:ea typeface="Garamond"/>
                <a:cs typeface="Garamond"/>
                <a:sym typeface="Garamond"/>
              </a:rPr>
              <a:t>Create campus activities that improve awareness and education:</a:t>
            </a:r>
          </a:p>
          <a:p>
            <a:pPr marL="0" marR="0" lvl="0" indent="0" algn="l" rtl="0">
              <a:spcBef>
                <a:spcPts val="1100"/>
              </a:spcBef>
              <a:spcAft>
                <a:spcPts val="0"/>
              </a:spcAft>
              <a:buClr>
                <a:schemeClr val="dk1"/>
              </a:buClr>
              <a:buSzPct val="25000"/>
              <a:buFont typeface="Arial"/>
              <a:buNone/>
            </a:pPr>
            <a:r>
              <a:rPr lang="en-US" b="0" i="0" u="none" strike="noStrike" cap="none">
                <a:solidFill>
                  <a:srgbClr val="262626"/>
                </a:solidFill>
                <a:latin typeface="Garamond"/>
                <a:ea typeface="Garamond"/>
                <a:cs typeface="Garamond"/>
                <a:sym typeface="Garamond"/>
              </a:rPr>
              <a:t>•Observe Transgender Day of Remembrance (November 20</a:t>
            </a:r>
            <a:r>
              <a:rPr lang="en-US" b="0" i="0" u="none" strike="noStrike" cap="none" baseline="30000">
                <a:solidFill>
                  <a:srgbClr val="262626"/>
                </a:solidFill>
                <a:latin typeface="Garamond"/>
                <a:ea typeface="Garamond"/>
                <a:cs typeface="Garamond"/>
                <a:sym typeface="Garamond"/>
              </a:rPr>
              <a:t>th</a:t>
            </a:r>
            <a:r>
              <a:rPr lang="en-US" b="0" i="0" u="none" strike="noStrike" cap="none">
                <a:solidFill>
                  <a:srgbClr val="262626"/>
                </a:solidFill>
                <a:latin typeface="Garamond"/>
                <a:ea typeface="Garamond"/>
                <a:cs typeface="Garamond"/>
                <a:sym typeface="Garamond"/>
              </a:rPr>
              <a:t>)</a:t>
            </a:r>
          </a:p>
          <a:p>
            <a:pPr marL="0" marR="0" lvl="0" indent="0" algn="l" rtl="0">
              <a:spcBef>
                <a:spcPts val="1100"/>
              </a:spcBef>
              <a:spcAft>
                <a:spcPts val="0"/>
              </a:spcAft>
              <a:buClr>
                <a:schemeClr val="dk1"/>
              </a:buClr>
              <a:buSzPct val="25000"/>
              <a:buFont typeface="Arial"/>
              <a:buNone/>
            </a:pPr>
            <a:r>
              <a:rPr lang="en-US" b="0" i="0" u="none" strike="noStrike" cap="none">
                <a:solidFill>
                  <a:srgbClr val="262626"/>
                </a:solidFill>
                <a:latin typeface="Garamond"/>
                <a:ea typeface="Garamond"/>
                <a:cs typeface="Garamond"/>
                <a:sym typeface="Garamond"/>
              </a:rPr>
              <a:t>•Create support and social groups, peer mentoring, classroom education programs, and create safe zones as a way to form positive connections and relationships with peers</a:t>
            </a:r>
          </a:p>
          <a:p>
            <a:pPr marL="0" marR="0" lvl="0" indent="0" algn="l" rtl="0">
              <a:spcBef>
                <a:spcPts val="1100"/>
              </a:spcBef>
              <a:spcAft>
                <a:spcPts val="0"/>
              </a:spcAft>
              <a:buClr>
                <a:schemeClr val="dk1"/>
              </a:buClr>
              <a:buSzPct val="25000"/>
              <a:buFont typeface="Arial"/>
              <a:buNone/>
            </a:pPr>
            <a:r>
              <a:rPr lang="en-US" b="0" i="0" u="none" strike="noStrike" cap="none">
                <a:solidFill>
                  <a:srgbClr val="262626"/>
                </a:solidFill>
                <a:latin typeface="Garamond"/>
                <a:ea typeface="Garamond"/>
                <a:cs typeface="Garamond"/>
                <a:sym typeface="Garamond"/>
              </a:rPr>
              <a:t>•Educate campus groups that are traditionally organized according to gender (fraternities, sororities, and sports organizations)</a:t>
            </a:r>
          </a:p>
          <a:p>
            <a:pPr marL="0" marR="0" lvl="0" indent="0" algn="l" rtl="0">
              <a:spcBef>
                <a:spcPts val="1100"/>
              </a:spcBef>
              <a:spcAft>
                <a:spcPts val="0"/>
              </a:spcAft>
              <a:buClr>
                <a:schemeClr val="dk1"/>
              </a:buClr>
              <a:buSzPct val="25000"/>
              <a:buFont typeface="Arial"/>
              <a:buNone/>
            </a:pPr>
            <a:endParaRPr/>
          </a:p>
          <a:p>
            <a:pPr marL="285750" marR="0" lvl="0" indent="-285750" algn="l" rtl="0">
              <a:spcBef>
                <a:spcPts val="600"/>
              </a:spcBef>
              <a:spcAft>
                <a:spcPts val="0"/>
              </a:spcAft>
              <a:buClr>
                <a:schemeClr val="accent1"/>
              </a:buClr>
              <a:buSzPct val="25000"/>
              <a:buFont typeface="Arial"/>
              <a:buNone/>
            </a:pPr>
            <a:endParaRPr b="0" i="0" u="none" strike="noStrike" cap="none">
              <a:solidFill>
                <a:srgbClr val="262626"/>
              </a:solidFill>
              <a:latin typeface="Garamond"/>
              <a:ea typeface="Garamond"/>
              <a:cs typeface="Garamond"/>
              <a:sym typeface="Garamond"/>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SzPct val="25000"/>
              <a:buFont typeface="Arial"/>
              <a:buNone/>
            </a:pPr>
            <a:r>
              <a:rPr lang="en-US" sz="4400" b="0" i="0" u="none" strike="noStrike" cap="none">
                <a:solidFill>
                  <a:srgbClr val="262626"/>
                </a:solidFill>
                <a:latin typeface="Garamond"/>
                <a:ea typeface="Garamond"/>
                <a:cs typeface="Garamond"/>
                <a:sym typeface="Garamond"/>
              </a:rPr>
              <a:t>Creating an Inclusive Campus for Transgender Students cont’d...</a:t>
            </a:r>
          </a:p>
        </p:txBody>
      </p:sp>
      <p:sp>
        <p:nvSpPr>
          <p:cNvPr id="212" name="Shape 212"/>
          <p:cNvSpPr txBox="1">
            <a:spLocks noGrp="1"/>
          </p:cNvSpPr>
          <p:nvPr>
            <p:ph type="body" idx="1"/>
          </p:nvPr>
        </p:nvSpPr>
        <p:spPr>
          <a:xfrm>
            <a:off x="1295400" y="2487650"/>
            <a:ext cx="9601200" cy="42525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dirty="0">
                <a:solidFill>
                  <a:srgbClr val="262626"/>
                </a:solidFill>
                <a:latin typeface="Garamond"/>
                <a:ea typeface="Garamond"/>
                <a:cs typeface="Garamond"/>
                <a:sym typeface="Garamond"/>
              </a:rPr>
              <a:t>•</a:t>
            </a:r>
            <a:r>
              <a:rPr lang="en-US" dirty="0"/>
              <a:t>Update campus non-discrimination policies to include “gender identity and expression”</a:t>
            </a:r>
          </a:p>
          <a:p>
            <a:pPr marL="0" marR="0" lvl="0" indent="0" algn="l" rtl="0">
              <a:spcBef>
                <a:spcPts val="0"/>
              </a:spcBef>
              <a:spcAft>
                <a:spcPts val="0"/>
              </a:spcAft>
              <a:buClr>
                <a:schemeClr val="dk1"/>
              </a:buClr>
              <a:buSzPct val="25000"/>
              <a:buFont typeface="Arial"/>
              <a:buNone/>
            </a:pPr>
            <a:r>
              <a:rPr lang="en-US" dirty="0"/>
              <a:t>Centrist College currently has the following inclusive policy in place:</a:t>
            </a:r>
          </a:p>
          <a:p>
            <a:pPr marL="0" marR="0" lvl="0" indent="381000" algn="l" rtl="0">
              <a:spcBef>
                <a:spcPts val="1100"/>
              </a:spcBef>
              <a:spcAft>
                <a:spcPts val="0"/>
              </a:spcAft>
              <a:buClr>
                <a:schemeClr val="dk1"/>
              </a:buClr>
              <a:buSzPct val="25000"/>
              <a:buFont typeface="Arial"/>
              <a:buNone/>
            </a:pPr>
            <a:r>
              <a:rPr lang="en-US" sz="1700" b="0" i="0" u="none" strike="noStrike" cap="none" dirty="0">
                <a:solidFill>
                  <a:srgbClr val="262626"/>
                </a:solidFill>
                <a:latin typeface="Garamond"/>
                <a:ea typeface="Garamond"/>
                <a:cs typeface="Garamond"/>
                <a:sym typeface="Garamond"/>
              </a:rPr>
              <a:t>•</a:t>
            </a:r>
            <a:r>
              <a:rPr lang="en-US" sz="2200" dirty="0"/>
              <a:t>Centrist College</a:t>
            </a:r>
            <a:r>
              <a:rPr lang="en-US" sz="2200" b="0" i="0" u="none" strike="noStrike" cap="none" dirty="0">
                <a:solidFill>
                  <a:srgbClr val="262626"/>
                </a:solidFill>
                <a:latin typeface="Garamond"/>
                <a:ea typeface="Garamond"/>
                <a:cs typeface="Garamond"/>
                <a:sym typeface="Garamond"/>
              </a:rPr>
              <a:t> strives to provide an educational and work environment that affirms the rights and dignity of each individual. It is the policy of the university, in accordance with federal and state law, to prohibit unlawful discrimination on the basis of race, color, religion, national origin, sex, age, disability, genetic information, citizenship, and veteran status.  Additionally, </a:t>
            </a:r>
            <a:r>
              <a:rPr lang="en-US" sz="2200" dirty="0"/>
              <a:t>Centrist College</a:t>
            </a:r>
            <a:r>
              <a:rPr lang="en-US" sz="2200" b="0" i="0" u="none" strike="noStrike" cap="none" dirty="0">
                <a:solidFill>
                  <a:srgbClr val="262626"/>
                </a:solidFill>
                <a:latin typeface="Garamond"/>
                <a:ea typeface="Garamond"/>
                <a:cs typeface="Garamond"/>
                <a:sym typeface="Garamond"/>
              </a:rPr>
              <a:t> prohibits discrimination on the basis of sexual orientation, gender identity, and gender expression.</a:t>
            </a:r>
            <a:r>
              <a:rPr lang="en-US" sz="1700" b="0" i="0" u="none" strike="noStrike" cap="none" dirty="0">
                <a:solidFill>
                  <a:srgbClr val="262626"/>
                </a:solidFill>
                <a:latin typeface="Garamond"/>
                <a:ea typeface="Garamond"/>
                <a:cs typeface="Garamond"/>
                <a:sym typeface="Garamond"/>
              </a:rPr>
              <a:t> </a:t>
            </a:r>
          </a:p>
          <a:p>
            <a:pPr marL="0" marR="0" lvl="0" indent="0" algn="l" rtl="0">
              <a:spcBef>
                <a:spcPts val="1100"/>
              </a:spcBef>
              <a:spcAft>
                <a:spcPts val="0"/>
              </a:spcAft>
              <a:buClr>
                <a:schemeClr val="dk1"/>
              </a:buClr>
              <a:buSzPct val="25000"/>
              <a:buFont typeface="Arial"/>
              <a:buNone/>
            </a:pPr>
            <a:endParaRPr dirty="0"/>
          </a:p>
          <a:p>
            <a:pPr marL="0" marR="0" lvl="0" indent="0" algn="l" rtl="0">
              <a:spcBef>
                <a:spcPts val="1100"/>
              </a:spcBef>
              <a:spcAft>
                <a:spcPts val="0"/>
              </a:spcAft>
              <a:buClr>
                <a:schemeClr val="dk1"/>
              </a:buClr>
              <a:buSzPct val="25000"/>
              <a:buFont typeface="Arial"/>
              <a:buNone/>
            </a:pPr>
            <a:endParaRPr sz="1700" b="0" i="0" u="none" strike="noStrike" cap="none" dirty="0">
              <a:solidFill>
                <a:srgbClr val="262626"/>
              </a:solidFill>
              <a:latin typeface="Garamond"/>
              <a:ea typeface="Garamond"/>
              <a:cs typeface="Garamond"/>
              <a:sym typeface="Garamond"/>
            </a:endParaRPr>
          </a:p>
          <a:p>
            <a:pPr marL="285750" marR="0" lvl="0" indent="-285750" algn="l" rtl="0">
              <a:spcBef>
                <a:spcPts val="600"/>
              </a:spcBef>
              <a:spcAft>
                <a:spcPts val="0"/>
              </a:spcAft>
              <a:buClr>
                <a:schemeClr val="accent1"/>
              </a:buClr>
              <a:buSzPct val="25000"/>
              <a:buFont typeface="Arial"/>
              <a:buNone/>
            </a:pPr>
            <a:endParaRPr sz="2400" b="0" i="0" u="none" strike="noStrike" cap="none" dirty="0">
              <a:solidFill>
                <a:srgbClr val="262626"/>
              </a:solidFill>
              <a:latin typeface="Garamond"/>
              <a:ea typeface="Garamond"/>
              <a:cs typeface="Garamond"/>
              <a:sym typeface="Garamond"/>
            </a:endParaRPr>
          </a:p>
        </p:txBody>
      </p:sp>
    </p:spTree>
  </p:cSld>
  <p:clrMapOvr>
    <a:masterClrMapping/>
  </p:clrMapOvr>
  <p:transition spd="slow">
    <p:cut/>
  </p:transition>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1633</Words>
  <Application>Microsoft Office PowerPoint</Application>
  <PresentationFormat>Widescreen</PresentationFormat>
  <Paragraphs>113</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Garamond</vt:lpstr>
      <vt:lpstr>Arial</vt:lpstr>
      <vt:lpstr>Organic</vt:lpstr>
      <vt:lpstr>Professional Development Series Part 1: Transgender Issues</vt:lpstr>
      <vt:lpstr>Important Things to Know...</vt:lpstr>
      <vt:lpstr>Equality</vt:lpstr>
      <vt:lpstr>Topics of Discussion</vt:lpstr>
      <vt:lpstr>Creating an Inclusive Campus for Transgender Students</vt:lpstr>
      <vt:lpstr>Creating an Inclusive Campus for Transgender Students cont’d...</vt:lpstr>
      <vt:lpstr>Creating an Inclusive Campus for Transgender Students cont’d...</vt:lpstr>
      <vt:lpstr>Creating an Inclusive Campus for Transgender Students cont’d...</vt:lpstr>
      <vt:lpstr>Creating an Inclusive Campus for Transgender Students cont’d...</vt:lpstr>
      <vt:lpstr>Updating restroom and locker room facilities to be gender neutral</vt:lpstr>
      <vt:lpstr>Updating restroom and locker room facilities to be gender neutral cont’d...</vt:lpstr>
      <vt:lpstr>Residence Halls</vt:lpstr>
      <vt:lpstr>Residence Halls cont’d...</vt:lpstr>
      <vt:lpstr>Residence Halls cont’d...</vt:lpstr>
      <vt:lpstr>Change of Name</vt:lpstr>
      <vt:lpstr>Change of Name cont’d...</vt:lpstr>
      <vt:lpstr>Campus Index</vt:lpstr>
      <vt:lpstr>TRANS-formation to EQUALITY</vt:lpstr>
      <vt:lpstr>Future improvements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Series Part 1: Transgender Issues</dc:title>
  <cp:lastModifiedBy>Christal Dover</cp:lastModifiedBy>
  <cp:revision>1</cp:revision>
  <dcterms:modified xsi:type="dcterms:W3CDTF">2016-02-26T17:01:44Z</dcterms:modified>
</cp:coreProperties>
</file>