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8"/>
  </p:notesMasterIdLst>
  <p:sldIdLst>
    <p:sldId id="256" r:id="rId2"/>
    <p:sldId id="257" r:id="rId3"/>
    <p:sldId id="264" r:id="rId4"/>
    <p:sldId id="276" r:id="rId5"/>
    <p:sldId id="258" r:id="rId6"/>
    <p:sldId id="277" r:id="rId7"/>
    <p:sldId id="261" r:id="rId8"/>
    <p:sldId id="270" r:id="rId9"/>
    <p:sldId id="267" r:id="rId10"/>
    <p:sldId id="275" r:id="rId11"/>
    <p:sldId id="274" r:id="rId12"/>
    <p:sldId id="260" r:id="rId13"/>
    <p:sldId id="262" r:id="rId14"/>
    <p:sldId id="278" r:id="rId15"/>
    <p:sldId id="280" r:id="rId16"/>
    <p:sldId id="27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404"/>
  </p:normalViewPr>
  <p:slideViewPr>
    <p:cSldViewPr snapToGrid="0" snapToObjects="1">
      <p:cViewPr varScale="1">
        <p:scale>
          <a:sx n="101" d="100"/>
          <a:sy n="101" d="100"/>
        </p:scale>
        <p:origin x="10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91D91-0D4D-014D-A95E-0804BACC432F}" type="datetimeFigureOut">
              <a:rPr lang="en-US" smtClean="0"/>
              <a:pPr/>
              <a:t>2/26/16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A7675-543F-DD42-8CF2-C854DE432EC2}" type="slidenum">
              <a:rPr lang="en-US" smtClean="0"/>
              <a:pPr/>
              <a:t>‹#›</a:t>
            </a:fld>
            <a:endParaRPr lang="en-US"/>
          </a:p>
        </p:txBody>
      </p:sp>
    </p:spTree>
    <p:extLst>
      <p:ext uri="{BB962C8B-B14F-4D97-AF65-F5344CB8AC3E}">
        <p14:creationId xmlns:p14="http://schemas.microsoft.com/office/powerpoint/2010/main" val="137185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Team Leader: </a:t>
            </a:r>
            <a:r>
              <a:rPr lang="en-US" dirty="0" smtClean="0"/>
              <a:t>Alfredo</a:t>
            </a:r>
            <a:r>
              <a:rPr lang="en-US" baseline="0" dirty="0" smtClean="0"/>
              <a:t> Oliveira</a:t>
            </a:r>
          </a:p>
          <a:p>
            <a:r>
              <a:rPr lang="en-US" b="1" baseline="0" dirty="0" smtClean="0"/>
              <a:t>Team Leader email: </a:t>
            </a:r>
            <a:r>
              <a:rPr lang="en-US" b="0" baseline="0" dirty="0" smtClean="0"/>
              <a:t>olal1101@stcloudstate.edu</a:t>
            </a:r>
          </a:p>
          <a:p>
            <a:r>
              <a:rPr lang="en-US" b="1" baseline="0" dirty="0" smtClean="0"/>
              <a:t>Team Leader phone number:</a:t>
            </a:r>
            <a:r>
              <a:rPr lang="en-US" b="0" baseline="0" dirty="0" smtClean="0"/>
              <a:t> (651)604-7113</a:t>
            </a:r>
          </a:p>
          <a:p>
            <a:r>
              <a:rPr lang="en-US" b="1" baseline="0" dirty="0" smtClean="0"/>
              <a:t>Team Members: </a:t>
            </a:r>
            <a:r>
              <a:rPr lang="en-US" baseline="0" dirty="0" smtClean="0"/>
              <a:t>James Bradley, Amanda Larson, and Kristopher Oliveira</a:t>
            </a:r>
          </a:p>
          <a:p>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1</a:t>
            </a:fld>
            <a:endParaRPr lang="en-US"/>
          </a:p>
        </p:txBody>
      </p:sp>
    </p:spTree>
    <p:extLst>
      <p:ext uri="{BB962C8B-B14F-4D97-AF65-F5344CB8AC3E}">
        <p14:creationId xmlns:p14="http://schemas.microsoft.com/office/powerpoint/2010/main" val="174981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10</a:t>
            </a:fld>
            <a:endParaRPr lang="en-US"/>
          </a:p>
        </p:txBody>
      </p:sp>
    </p:spTree>
    <p:extLst>
      <p:ext uri="{BB962C8B-B14F-4D97-AF65-F5344CB8AC3E}">
        <p14:creationId xmlns:p14="http://schemas.microsoft.com/office/powerpoint/2010/main" val="42319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11</a:t>
            </a:fld>
            <a:endParaRPr lang="en-US"/>
          </a:p>
        </p:txBody>
      </p:sp>
    </p:spTree>
    <p:extLst>
      <p:ext uri="{BB962C8B-B14F-4D97-AF65-F5344CB8AC3E}">
        <p14:creationId xmlns:p14="http://schemas.microsoft.com/office/powerpoint/2010/main" val="150959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12</a:t>
            </a:fld>
            <a:endParaRPr lang="en-US"/>
          </a:p>
        </p:txBody>
      </p:sp>
    </p:spTree>
    <p:extLst>
      <p:ext uri="{BB962C8B-B14F-4D97-AF65-F5344CB8AC3E}">
        <p14:creationId xmlns:p14="http://schemas.microsoft.com/office/powerpoint/2010/main" val="3085322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Into Tinto’s Theory of retention</a:t>
            </a:r>
            <a:r>
              <a:rPr lang="en-US" baseline="0" dirty="0" smtClean="0"/>
              <a:t> he states that effective retention programs are committed to the development of supportive social and educational communities in which all students are integrated as competent members. </a:t>
            </a:r>
          </a:p>
          <a:p>
            <a:r>
              <a:rPr lang="en-US" baseline="0" dirty="0" smtClean="0"/>
              <a:t>By implementing our action plan trans* students can feel not only safe and secure, but supported and looked after on our campus. </a:t>
            </a:r>
            <a:endParaRPr lang="en-US" dirty="0" smtClean="0"/>
          </a:p>
          <a:p>
            <a:r>
              <a:rPr lang="en-US" dirty="0" smtClean="0"/>
              <a:t>Further, </a:t>
            </a:r>
            <a:r>
              <a:rPr lang="en-US" dirty="0" err="1" smtClean="0"/>
              <a:t>Bilodeau</a:t>
            </a:r>
            <a:r>
              <a:rPr lang="en-US" dirty="0" smtClean="0"/>
              <a:t> &amp; </a:t>
            </a:r>
            <a:r>
              <a:rPr lang="en-US" dirty="0" err="1" smtClean="0"/>
              <a:t>Renn</a:t>
            </a:r>
            <a:r>
              <a:rPr lang="en-US" dirty="0" smtClean="0"/>
              <a:t> note that as student affairs</a:t>
            </a:r>
            <a:r>
              <a:rPr lang="en-US" baseline="0" dirty="0" smtClean="0"/>
              <a:t> professionals we are not only helping students adjust through their student development, but other forms of identity development. Specifically, LGBT students are often more likely to explore and be comfortable with their gender identity. Our role is to create a safe campus environment that promotes identity development, and allows students to live their lives as authentically as possible. </a:t>
            </a:r>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14</a:t>
            </a:fld>
            <a:endParaRPr lang="en-US"/>
          </a:p>
        </p:txBody>
      </p:sp>
    </p:spTree>
    <p:extLst>
      <p:ext uri="{BB962C8B-B14F-4D97-AF65-F5344CB8AC3E}">
        <p14:creationId xmlns:p14="http://schemas.microsoft.com/office/powerpoint/2010/main" val="17101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a:t>
            </a:r>
            <a:r>
              <a:rPr lang="en-US" dirty="0" err="1" smtClean="0"/>
              <a:t>higheredlive.com</a:t>
            </a:r>
            <a:r>
              <a:rPr lang="en-US" dirty="0" smtClean="0"/>
              <a:t>/</a:t>
            </a:r>
            <a:r>
              <a:rPr lang="en-US" dirty="0" err="1" smtClean="0"/>
              <a:t>wp</a:t>
            </a:r>
            <a:r>
              <a:rPr lang="en-US" dirty="0" smtClean="0"/>
              <a:t>-content/uploads/2014/11/Trans-</a:t>
            </a:r>
            <a:r>
              <a:rPr lang="en-US" dirty="0" err="1" smtClean="0"/>
              <a:t>Wordl.jpg</a:t>
            </a:r>
            <a:r>
              <a:rPr lang="en-US" dirty="0" smtClean="0"/>
              <a:t> </a:t>
            </a:r>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15</a:t>
            </a:fld>
            <a:endParaRPr lang="en-US"/>
          </a:p>
        </p:txBody>
      </p:sp>
    </p:spTree>
    <p:extLst>
      <p:ext uri="{BB962C8B-B14F-4D97-AF65-F5344CB8AC3E}">
        <p14:creationId xmlns:p14="http://schemas.microsoft.com/office/powerpoint/2010/main" val="206612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16</a:t>
            </a:fld>
            <a:endParaRPr lang="en-US"/>
          </a:p>
        </p:txBody>
      </p:sp>
    </p:spTree>
    <p:extLst>
      <p:ext uri="{BB962C8B-B14F-4D97-AF65-F5344CB8AC3E}">
        <p14:creationId xmlns:p14="http://schemas.microsoft.com/office/powerpoint/2010/main" val="18553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RULES</a:t>
            </a:r>
          </a:p>
          <a:p>
            <a:endParaRPr lang="en-US" b="1" u="sng" dirty="0" smtClean="0"/>
          </a:p>
          <a:p>
            <a:r>
              <a:rPr lang="en-US" b="1" u="sng" dirty="0" smtClean="0"/>
              <a:t>Safe Space </a:t>
            </a:r>
            <a:r>
              <a:rPr lang="en-US" dirty="0" smtClean="0"/>
              <a:t>– one where we can talk openly and honestly about issues.</a:t>
            </a:r>
            <a:r>
              <a:rPr lang="en-US" baseline="0" dirty="0" smtClean="0"/>
              <a:t> This is a sensitive subject so we want all participants to feel encouraged and welcomes to voice their opinion.  We recognize that it is not always easy to talk about these issues, and that is why we have also designated this space as a “</a:t>
            </a:r>
            <a:r>
              <a:rPr lang="en-US" b="1" u="sng" baseline="0" dirty="0" smtClean="0"/>
              <a:t>Brave Space</a:t>
            </a:r>
            <a:r>
              <a:rPr lang="en-US" baseline="0" dirty="0" smtClean="0"/>
              <a:t>,” because we know it takes a lot of courage to talk about things that make us uncomfortable and we therefore ask everyone to be brave by using their voice to speak up. Similarly – members should feel comfortable to speak up if they feel uncomfortable about something that we, the participants, have stated – or your fellow participants. That way we can positively correct or explain our positions so that everyone can learn in this environment. With this in mind, we ask that everyone </a:t>
            </a:r>
            <a:r>
              <a:rPr lang="en-US" b="1" baseline="0" dirty="0" smtClean="0"/>
              <a:t>be respectful</a:t>
            </a:r>
            <a:r>
              <a:rPr lang="en-US" baseline="0" dirty="0" smtClean="0"/>
              <a:t>, but also open yourself up to </a:t>
            </a:r>
            <a:r>
              <a:rPr lang="en-US" b="1" baseline="0" dirty="0" smtClean="0"/>
              <a:t>expand your mindset </a:t>
            </a:r>
            <a:r>
              <a:rPr lang="en-US" baseline="0" dirty="0" smtClean="0"/>
              <a:t>so that you can absorb the maximum amount of information. </a:t>
            </a:r>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2</a:t>
            </a:fld>
            <a:endParaRPr lang="en-US"/>
          </a:p>
        </p:txBody>
      </p:sp>
    </p:spTree>
    <p:extLst>
      <p:ext uri="{BB962C8B-B14F-4D97-AF65-F5344CB8AC3E}">
        <p14:creationId xmlns:p14="http://schemas.microsoft.com/office/powerpoint/2010/main" val="131207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those that may have questions about the identities listed on the page, please refer to these definitions. It may be important to make yourself more aware of other identities in case questions arise about their meaning and employment:</a:t>
            </a:r>
          </a:p>
          <a:p>
            <a:r>
              <a:rPr lang="en-US" sz="1200" b="1" i="0" u="sng" kern="1200" dirty="0" smtClean="0">
                <a:solidFill>
                  <a:schemeClr val="tx1"/>
                </a:solidFill>
                <a:effectLst/>
                <a:latin typeface="+mn-lt"/>
                <a:ea typeface="+mn-ea"/>
                <a:cs typeface="+mn-cs"/>
              </a:rPr>
              <a:t>Transsexual</a:t>
            </a:r>
            <a:r>
              <a:rPr lang="en-US" sz="1200" b="0" i="0" kern="1200" dirty="0" smtClean="0">
                <a:solidFill>
                  <a:schemeClr val="tx1"/>
                </a:solidFill>
                <a:effectLst/>
                <a:latin typeface="+mn-lt"/>
                <a:ea typeface="+mn-ea"/>
                <a:cs typeface="+mn-cs"/>
              </a:rPr>
              <a:t>: An older term that originated in the medical and psychological communities. Still preferred by some people who have permanently changed - or seek to change - their bodies through medical interventions (including but not limited to hormones and/or surgeries). Unlike transgender, transsexual is not an umbrella term. Many transgender people do not identify as transsexual and prefer the word transgender. It is best to ask which term an individual prefers (GLAAD, 2016).  </a:t>
            </a:r>
          </a:p>
          <a:p>
            <a:r>
              <a:rPr lang="en-US" sz="1200" b="1" i="0" u="sng" kern="1200" dirty="0" smtClean="0">
                <a:solidFill>
                  <a:schemeClr val="tx1"/>
                </a:solidFill>
                <a:effectLst/>
                <a:latin typeface="+mn-lt"/>
                <a:ea typeface="+mn-ea"/>
                <a:cs typeface="+mn-cs"/>
              </a:rPr>
              <a:t>Cross-Dresser</a:t>
            </a:r>
            <a:r>
              <a:rPr lang="en-US" sz="1200" b="0" i="0" kern="1200" dirty="0" smtClean="0">
                <a:solidFill>
                  <a:schemeClr val="tx1"/>
                </a:solidFill>
                <a:effectLst/>
                <a:latin typeface="+mn-lt"/>
                <a:ea typeface="+mn-ea"/>
                <a:cs typeface="+mn-cs"/>
              </a:rPr>
              <a:t>: While anyone may wear clothes associated with a different sex, the term cross-dresser is typically used to refer to heterosexual men who occasionally wear clothes, makeup, and accessories culturally associated with women. This activity is a form of gender expression, and not done for entertainment purposes. Cross-dressers do not wish to permanently change their sex or live full-time as women or men (GLAAD, 2016).</a:t>
            </a:r>
          </a:p>
          <a:p>
            <a:r>
              <a:rPr lang="en-US" sz="1200" b="1" i="0" u="sng" kern="1200" dirty="0" smtClean="0">
                <a:solidFill>
                  <a:schemeClr val="tx1"/>
                </a:solidFill>
                <a:effectLst/>
                <a:latin typeface="+mn-lt"/>
                <a:ea typeface="+mn-ea"/>
                <a:cs typeface="+mn-cs"/>
              </a:rPr>
              <a:t>Gender Queers:</a:t>
            </a:r>
            <a:r>
              <a:rPr lang="en-US" sz="1200" b="0" i="0" kern="1200" dirty="0" smtClean="0">
                <a:solidFill>
                  <a:schemeClr val="tx1"/>
                </a:solidFill>
                <a:effectLst/>
                <a:latin typeface="+mn-lt"/>
                <a:ea typeface="+mn-ea"/>
                <a:cs typeface="+mn-cs"/>
              </a:rPr>
              <a:t> A term used by some people who experience their gender identity and/or gender expression as falling outside the categories of man and woman. They may define their gender as falling somewhere in between man and woman, or they may define it as wholly different from these terms. The term is not a synonym for transgender or transsexual and should only be used if someone self-identifies as genderqueer (GLAAD, 2016).</a:t>
            </a:r>
          </a:p>
          <a:p>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3</a:t>
            </a:fld>
            <a:endParaRPr lang="en-US"/>
          </a:p>
        </p:txBody>
      </p:sp>
    </p:spTree>
    <p:extLst>
      <p:ext uri="{BB962C8B-B14F-4D97-AF65-F5344CB8AC3E}">
        <p14:creationId xmlns:p14="http://schemas.microsoft.com/office/powerpoint/2010/main" val="21003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understood that gender (as well as sexual orientation and biological sex) exist on a continuum. </a:t>
            </a:r>
          </a:p>
          <a:p>
            <a:r>
              <a:rPr lang="en-US" dirty="0" smtClean="0"/>
              <a:t>This</a:t>
            </a:r>
            <a:r>
              <a:rPr lang="en-US" baseline="0" dirty="0" smtClean="0"/>
              <a:t> graphic (from ItsPronouncedMetrosexual.com) shows that identity is not black and white; rather most people’s gender identity is somewhere in the middle.</a:t>
            </a:r>
          </a:p>
          <a:p>
            <a:r>
              <a:rPr lang="en-US" baseline="0" dirty="0" smtClean="0"/>
              <a:t>There is not set formula to establish a person’s gender identity. This easiest way to determine a person’s gender identity is to simply ask. </a:t>
            </a:r>
          </a:p>
          <a:p>
            <a:r>
              <a:rPr lang="en-US" baseline="0" dirty="0" smtClean="0"/>
              <a:t>Understanding the difference between gender identity, gender expression, and biological sex is the first step to helping trans* students feel safe on our campus. </a:t>
            </a:r>
          </a:p>
          <a:p>
            <a:r>
              <a:rPr lang="en-US" baseline="0" dirty="0" smtClean="0"/>
              <a:t>There are many other activities that professionals can explore to help to understand gender identity. </a:t>
            </a:r>
          </a:p>
        </p:txBody>
      </p:sp>
      <p:sp>
        <p:nvSpPr>
          <p:cNvPr id="4" name="Slide Number Placeholder 3"/>
          <p:cNvSpPr>
            <a:spLocks noGrp="1"/>
          </p:cNvSpPr>
          <p:nvPr>
            <p:ph type="sldNum" sz="quarter" idx="10"/>
          </p:nvPr>
        </p:nvSpPr>
        <p:spPr/>
        <p:txBody>
          <a:bodyPr/>
          <a:lstStyle/>
          <a:p>
            <a:fld id="{E54A7675-543F-DD42-8CF2-C854DE432EC2}" type="slidenum">
              <a:rPr lang="en-US" smtClean="0"/>
              <a:pPr/>
              <a:t>4</a:t>
            </a:fld>
            <a:endParaRPr lang="en-US"/>
          </a:p>
        </p:txBody>
      </p:sp>
    </p:spTree>
    <p:extLst>
      <p:ext uri="{BB962C8B-B14F-4D97-AF65-F5344CB8AC3E}">
        <p14:creationId xmlns:p14="http://schemas.microsoft.com/office/powerpoint/2010/main" val="177326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chronicle.com</a:t>
            </a:r>
            <a:r>
              <a:rPr lang="en-US" dirty="0" smtClean="0"/>
              <a:t>/article/Ask-Me-What-LGBTQ-Students/232797 </a:t>
            </a:r>
            <a:endParaRPr lang="en-US" b="1"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5</a:t>
            </a:fld>
            <a:endParaRPr lang="en-US"/>
          </a:p>
        </p:txBody>
      </p:sp>
    </p:spTree>
    <p:extLst>
      <p:ext uri="{BB962C8B-B14F-4D97-AF65-F5344CB8AC3E}">
        <p14:creationId xmlns:p14="http://schemas.microsoft.com/office/powerpoint/2010/main" val="262790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Trans</a:t>
            </a:r>
            <a:r>
              <a:rPr lang="en-US" baseline="0" smtClean="0"/>
              <a:t> </a:t>
            </a:r>
            <a:r>
              <a:rPr lang="en-US" baseline="0" dirty="0" smtClean="0"/>
              <a:t>students face: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minimal faculty and staff education and training on trans* issues,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minimal programming about the trans* community,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 lack of campus resources for trans* students,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poor counseling services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inability for healthcare to meet the needs of trans* students.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Sex-segregated living spaces, locker rooms, and bathrooms that oppose</a:t>
            </a:r>
            <a:r>
              <a:rPr lang="en-US" baseline="0" dirty="0" smtClean="0"/>
              <a:t> or reject their gender identities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Sex-segregated documents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Lack of health insurance and healthcare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Isolation, prejudice, rejection, and discrimination from others.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6</a:t>
            </a:fld>
            <a:endParaRPr lang="en-US"/>
          </a:p>
        </p:txBody>
      </p:sp>
    </p:spTree>
    <p:extLst>
      <p:ext uri="{BB962C8B-B14F-4D97-AF65-F5344CB8AC3E}">
        <p14:creationId xmlns:p14="http://schemas.microsoft.com/office/powerpoint/2010/main" val="149247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a:t>
            </a:r>
            <a:r>
              <a:rPr lang="en-US" baseline="0" dirty="0" smtClean="0"/>
              <a:t> </a:t>
            </a:r>
            <a:r>
              <a:rPr lang="en-US" dirty="0" err="1" smtClean="0"/>
              <a:t>Beemyn</a:t>
            </a:r>
            <a:r>
              <a:rPr lang="en-US" dirty="0" smtClean="0"/>
              <a:t>, B. G., </a:t>
            </a:r>
            <a:r>
              <a:rPr lang="en-US" dirty="0" err="1" smtClean="0"/>
              <a:t>Domingue</a:t>
            </a:r>
            <a:r>
              <a:rPr lang="en-US" dirty="0" smtClean="0"/>
              <a:t>, A., </a:t>
            </a:r>
            <a:r>
              <a:rPr lang="en-US" dirty="0" err="1" smtClean="0"/>
              <a:t>Pettitt</a:t>
            </a:r>
            <a:r>
              <a:rPr lang="en-US" dirty="0" smtClean="0"/>
              <a:t>, J., &amp; Smith, T. (2005). Suggested Steps to Make Campuses More Trans-Inclusive. </a:t>
            </a:r>
            <a:r>
              <a:rPr lang="en-US" i="1" dirty="0" smtClean="0"/>
              <a:t>Journal of Gay &amp; Lesbian Issues in Education,</a:t>
            </a:r>
            <a:r>
              <a:rPr lang="en-US" dirty="0" smtClean="0"/>
              <a:t> </a:t>
            </a:r>
            <a:r>
              <a:rPr lang="en-US" i="1" dirty="0" smtClean="0"/>
              <a:t>3</a:t>
            </a:r>
            <a:r>
              <a:rPr lang="en-US" dirty="0" smtClean="0"/>
              <a:t>(1), 89-94.</a:t>
            </a:r>
          </a:p>
          <a:p>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7</a:t>
            </a:fld>
            <a:endParaRPr lang="en-US"/>
          </a:p>
        </p:txBody>
      </p:sp>
    </p:spTree>
    <p:extLst>
      <p:ext uri="{BB962C8B-B14F-4D97-AF65-F5344CB8AC3E}">
        <p14:creationId xmlns:p14="http://schemas.microsoft.com/office/powerpoint/2010/main" val="234477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DO WE DO WELL?</a:t>
            </a:r>
          </a:p>
          <a:p>
            <a:endParaRPr lang="en-US" dirty="0" smtClean="0"/>
          </a:p>
          <a:p>
            <a:r>
              <a:rPr lang="en-US" dirty="0" smtClean="0"/>
              <a:t>Centrist College has a</a:t>
            </a:r>
            <a:r>
              <a:rPr lang="en-US" baseline="0" dirty="0" smtClean="0"/>
              <a:t> </a:t>
            </a:r>
            <a:r>
              <a:rPr lang="en-US" b="1" baseline="0" dirty="0" smtClean="0"/>
              <a:t>LGBT Resource Center </a:t>
            </a:r>
            <a:r>
              <a:rPr lang="en-US" baseline="0" dirty="0" smtClean="0"/>
              <a:t>housed in the student union, that is very </a:t>
            </a:r>
            <a:r>
              <a:rPr lang="en-US" b="1" baseline="0" dirty="0" smtClean="0"/>
              <a:t>visible and easily accessible </a:t>
            </a:r>
            <a:r>
              <a:rPr lang="en-US" baseline="0" dirty="0" smtClean="0"/>
              <a:t>to any and all students and allies. </a:t>
            </a:r>
            <a:endParaRPr lang="en-US" baseline="0" dirty="0"/>
          </a:p>
          <a:p>
            <a:r>
              <a:rPr lang="en-US" baseline="0" dirty="0" smtClean="0"/>
              <a:t>The LGBT Resource Center offers and provides </a:t>
            </a:r>
            <a:r>
              <a:rPr lang="en-US" b="1" baseline="0" dirty="0" smtClean="0"/>
              <a:t>safe space trainings </a:t>
            </a:r>
            <a:r>
              <a:rPr lang="en-US" baseline="0" dirty="0" smtClean="0"/>
              <a:t>for students, faculty and staff throughout the academic year. This helps to build awareness and support for this population of students.</a:t>
            </a:r>
          </a:p>
          <a:p>
            <a:endParaRPr lang="en-US" baseline="0" dirty="0" smtClean="0"/>
          </a:p>
          <a:p>
            <a:r>
              <a:rPr lang="en-US" baseline="0" dirty="0" smtClean="0"/>
              <a:t>Centrist College implemented the </a:t>
            </a:r>
            <a:r>
              <a:rPr lang="en-US" b="1" baseline="0" dirty="0" smtClean="0"/>
              <a:t>Preferred Name Policy</a:t>
            </a:r>
            <a:r>
              <a:rPr lang="en-US" baseline="0" dirty="0" smtClean="0"/>
              <a:t>, which allows students the option to choose a preferred name to be put on their academic records and documents.</a:t>
            </a:r>
          </a:p>
          <a:p>
            <a:endParaRPr lang="en-US" baseline="0" dirty="0" smtClean="0"/>
          </a:p>
          <a:p>
            <a:r>
              <a:rPr lang="en-US" baseline="0" dirty="0" smtClean="0"/>
              <a:t>All </a:t>
            </a:r>
            <a:r>
              <a:rPr lang="en-US" b="1" baseline="0" dirty="0" smtClean="0"/>
              <a:t>college forms exhibit inclusive language </a:t>
            </a:r>
            <a:r>
              <a:rPr lang="en-US" baseline="0" dirty="0" smtClean="0"/>
              <a:t>related to gender preference and identity. </a:t>
            </a:r>
            <a:r>
              <a:rPr lang="en-US" b="1" baseline="0" dirty="0" smtClean="0"/>
              <a:t>Examples: </a:t>
            </a:r>
            <a:r>
              <a:rPr lang="en-US" u="sng" baseline="0" dirty="0" smtClean="0"/>
              <a:t>Gender:</a:t>
            </a:r>
            <a:r>
              <a:rPr lang="en-US" u="none" baseline="0" dirty="0" smtClean="0"/>
              <a:t> </a:t>
            </a:r>
            <a:r>
              <a:rPr lang="en-US" baseline="0" dirty="0" smtClean="0"/>
              <a:t>Male, Female, Transgender, MTF, FTM, Other. </a:t>
            </a:r>
          </a:p>
          <a:p>
            <a:endParaRPr lang="en-US" baseline="0" dirty="0" smtClean="0"/>
          </a:p>
          <a:p>
            <a:r>
              <a:rPr lang="en-US" baseline="0" dirty="0" smtClean="0"/>
              <a:t>One of the on-campus living communities is the </a:t>
            </a:r>
            <a:r>
              <a:rPr lang="en-US" b="1" baseline="0" dirty="0" smtClean="0"/>
              <a:t>Pride Living Community</a:t>
            </a:r>
            <a:r>
              <a:rPr lang="en-US" baseline="0" dirty="0" smtClean="0"/>
              <a:t>, which offers a space for LGBT students and allies to co-habitat residential hall rooms and suites.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54A7675-543F-DD42-8CF2-C854DE432EC2}" type="slidenum">
              <a:rPr lang="en-US" smtClean="0"/>
              <a:pPr/>
              <a:t>8</a:t>
            </a:fld>
            <a:endParaRPr lang="en-US"/>
          </a:p>
        </p:txBody>
      </p:sp>
    </p:spTree>
    <p:extLst>
      <p:ext uri="{BB962C8B-B14F-4D97-AF65-F5344CB8AC3E}">
        <p14:creationId xmlns:p14="http://schemas.microsoft.com/office/powerpoint/2010/main" val="399252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CAN WE DO BETTER?</a:t>
            </a:r>
          </a:p>
          <a:p>
            <a:endParaRPr lang="en-US" b="1" dirty="0" smtClean="0"/>
          </a:p>
          <a:p>
            <a:r>
              <a:rPr lang="en-US" b="1" dirty="0" smtClean="0"/>
              <a:t>Preferred</a:t>
            </a:r>
            <a:r>
              <a:rPr lang="en-US" b="1" baseline="0" dirty="0" smtClean="0"/>
              <a:t> pronouns </a:t>
            </a:r>
            <a:r>
              <a:rPr lang="en-US" baseline="0" dirty="0" smtClean="0"/>
              <a:t>would allow students to identify how they would like to be addressed by their professors and other students within their classes (i.e. he/him/his, she/her/hers, or they/them/theirs).</a:t>
            </a:r>
          </a:p>
          <a:p>
            <a:endParaRPr lang="en-US" baseline="0" dirty="0" smtClean="0"/>
          </a:p>
          <a:p>
            <a:r>
              <a:rPr lang="en-US" b="1" dirty="0" smtClean="0"/>
              <a:t>All gender</a:t>
            </a:r>
            <a:r>
              <a:rPr lang="en-US" b="1" baseline="0" dirty="0" smtClean="0"/>
              <a:t> restrooms </a:t>
            </a:r>
            <a:r>
              <a:rPr lang="en-US" baseline="0" dirty="0" smtClean="0"/>
              <a:t>would allow for more comfortable access within all areas of campus.</a:t>
            </a:r>
          </a:p>
          <a:p>
            <a:endParaRPr lang="en-US" baseline="0" dirty="0" smtClean="0"/>
          </a:p>
          <a:p>
            <a:r>
              <a:rPr lang="en-US" b="1" baseline="0" dirty="0" smtClean="0"/>
              <a:t>Guest speakers </a:t>
            </a:r>
            <a:r>
              <a:rPr lang="en-US" baseline="0" dirty="0" smtClean="0"/>
              <a:t>would be brought to campus through a partnership between the Residence Hall Association (RHA) Social Justice Committee and the University Programming Board (UPB) to raise awareness and foster understanding of transgender students and their college experience.</a:t>
            </a:r>
          </a:p>
          <a:p>
            <a:r>
              <a:rPr lang="en-US" baseline="0" dirty="0" smtClean="0"/>
              <a:t> </a:t>
            </a:r>
          </a:p>
          <a:p>
            <a:r>
              <a:rPr lang="en-US" baseline="0" dirty="0" smtClean="0"/>
              <a:t>The Department of Residential Life in partnerships with the LGBT Resource Center would provide a </a:t>
            </a:r>
            <a:r>
              <a:rPr lang="en-US" b="1" baseline="0" dirty="0" smtClean="0"/>
              <a:t>single room </a:t>
            </a:r>
            <a:r>
              <a:rPr lang="en-US" baseline="0" dirty="0" smtClean="0"/>
              <a:t>preference and priority option to any and all transgender student to promote a safe and comfortable living environment. </a:t>
            </a:r>
          </a:p>
          <a:p>
            <a:endParaRPr lang="en-US" baseline="0" dirty="0" smtClean="0"/>
          </a:p>
          <a:p>
            <a:r>
              <a:rPr lang="en-US" baseline="0" dirty="0" smtClean="0"/>
              <a:t>This committee/team would continue to focus on developing </a:t>
            </a:r>
            <a:r>
              <a:rPr lang="en-US" b="1" baseline="0" dirty="0" smtClean="0"/>
              <a:t>workshops</a:t>
            </a:r>
            <a:r>
              <a:rPr lang="en-US" baseline="0" dirty="0" smtClean="0"/>
              <a:t> to offer university staff and student leaders and staff to raise awareness of issues faced by transgender students in an effort to create a more welcoming atmosphere for these students. </a:t>
            </a:r>
          </a:p>
          <a:p>
            <a:endParaRPr lang="en-US" baseline="0" dirty="0" smtClean="0"/>
          </a:p>
          <a:p>
            <a:r>
              <a:rPr lang="en-US" baseline="0" dirty="0" smtClean="0"/>
              <a:t>Centrist College would update all </a:t>
            </a:r>
            <a:r>
              <a:rPr lang="en-US" b="1" baseline="0" dirty="0" smtClean="0"/>
              <a:t>non-discrimination policies</a:t>
            </a:r>
            <a:r>
              <a:rPr lang="en-US" baseline="0" dirty="0" smtClean="0"/>
              <a:t> to include gender identity and expression.</a:t>
            </a:r>
          </a:p>
          <a:p>
            <a:endParaRPr lang="en-US" dirty="0"/>
          </a:p>
        </p:txBody>
      </p:sp>
      <p:sp>
        <p:nvSpPr>
          <p:cNvPr id="4" name="Slide Number Placeholder 3"/>
          <p:cNvSpPr>
            <a:spLocks noGrp="1"/>
          </p:cNvSpPr>
          <p:nvPr>
            <p:ph type="sldNum" sz="quarter" idx="10"/>
          </p:nvPr>
        </p:nvSpPr>
        <p:spPr/>
        <p:txBody>
          <a:bodyPr/>
          <a:lstStyle/>
          <a:p>
            <a:fld id="{E54A7675-543F-DD42-8CF2-C854DE432EC2}" type="slidenum">
              <a:rPr lang="en-US" smtClean="0"/>
              <a:pPr/>
              <a:t>9</a:t>
            </a:fld>
            <a:endParaRPr lang="en-US"/>
          </a:p>
        </p:txBody>
      </p:sp>
    </p:spTree>
    <p:extLst>
      <p:ext uri="{BB962C8B-B14F-4D97-AF65-F5344CB8AC3E}">
        <p14:creationId xmlns:p14="http://schemas.microsoft.com/office/powerpoint/2010/main" val="3393137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842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299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1725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7251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5807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7195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434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105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531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241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6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310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410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91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331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03979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2/26/16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627768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rnbnF8QAnsY"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394" y="602961"/>
            <a:ext cx="9636588" cy="1583168"/>
          </a:xfrm>
          <a:noFill/>
        </p:spPr>
        <p:txBody>
          <a:bodyPr>
            <a:normAutofit fontScale="90000"/>
          </a:bodyPr>
          <a:lstStyle/>
          <a:p>
            <a:pPr algn="ctr"/>
            <a:r>
              <a:rPr lang="en-US" b="1" dirty="0"/>
              <a:t>Welcoming </a:t>
            </a:r>
            <a:r>
              <a:rPr lang="en-US" b="1" dirty="0" smtClean="0"/>
              <a:t>Transgender Students </a:t>
            </a:r>
            <a:r>
              <a:rPr lang="en-US" b="1" dirty="0"/>
              <a:t>at Centrist College</a:t>
            </a:r>
          </a:p>
        </p:txBody>
      </p:sp>
      <p:sp>
        <p:nvSpPr>
          <p:cNvPr id="3" name="Subtitle 2"/>
          <p:cNvSpPr>
            <a:spLocks noGrp="1"/>
          </p:cNvSpPr>
          <p:nvPr>
            <p:ph type="subTitle" idx="1"/>
          </p:nvPr>
        </p:nvSpPr>
        <p:spPr>
          <a:xfrm>
            <a:off x="2138082" y="5289774"/>
            <a:ext cx="9155323" cy="1428526"/>
          </a:xfrm>
        </p:spPr>
        <p:txBody>
          <a:bodyPr>
            <a:normAutofit fontScale="85000" lnSpcReduction="20000"/>
          </a:bodyPr>
          <a:lstStyle/>
          <a:p>
            <a:pPr algn="ctr"/>
            <a:r>
              <a:rPr lang="en-US" b="1" dirty="0" smtClean="0"/>
              <a:t>Team Leader: Alfredo Oliveira</a:t>
            </a:r>
          </a:p>
          <a:p>
            <a:pPr algn="ctr"/>
            <a:r>
              <a:rPr lang="en-US" b="1" dirty="0" smtClean="0"/>
              <a:t>Team Members: </a:t>
            </a:r>
            <a:r>
              <a:rPr lang="en-US" b="1" dirty="0" smtClean="0"/>
              <a:t>James </a:t>
            </a:r>
            <a:r>
              <a:rPr lang="en-US" b="1" dirty="0"/>
              <a:t>Bradley, Amanda Larson, and Kristopher </a:t>
            </a:r>
            <a:r>
              <a:rPr lang="en-US" b="1" dirty="0" smtClean="0"/>
              <a:t>Oliveira</a:t>
            </a:r>
          </a:p>
          <a:p>
            <a:pPr algn="ctr"/>
            <a:r>
              <a:rPr lang="en-US" dirty="0" smtClean="0"/>
              <a:t>February 26, 2016</a:t>
            </a:r>
          </a:p>
          <a:p>
            <a:pPr algn="ctr"/>
            <a:endParaRPr lang="en-US" sz="600" dirty="0"/>
          </a:p>
          <a:p>
            <a:pPr algn="ctr"/>
            <a:r>
              <a:rPr lang="en-US" sz="1700" dirty="0"/>
              <a:t>St. Cloud State University</a:t>
            </a:r>
          </a:p>
        </p:txBody>
      </p:sp>
      <p:pic>
        <p:nvPicPr>
          <p:cNvPr id="1026" name="Picture 2" descr="http://wallpapercave.com/wp/5a8tXdj.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77922" y="2386824"/>
            <a:ext cx="4563439" cy="285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Action Plan 2016-2020</a:t>
            </a:r>
            <a:endParaRPr lang="en-US" b="1" dirty="0"/>
          </a:p>
        </p:txBody>
      </p:sp>
      <p:sp>
        <p:nvSpPr>
          <p:cNvPr id="3" name="Content Placeholder 2"/>
          <p:cNvSpPr>
            <a:spLocks noGrp="1"/>
          </p:cNvSpPr>
          <p:nvPr>
            <p:ph idx="1"/>
          </p:nvPr>
        </p:nvSpPr>
        <p:spPr>
          <a:xfrm>
            <a:off x="2589212" y="2092678"/>
            <a:ext cx="8915400" cy="3777622"/>
          </a:xfrm>
        </p:spPr>
        <p:txBody>
          <a:bodyPr>
            <a:normAutofit fontScale="92500" lnSpcReduction="20000"/>
          </a:bodyPr>
          <a:lstStyle/>
          <a:p>
            <a:pPr marL="0" indent="0">
              <a:buNone/>
            </a:pPr>
            <a:r>
              <a:rPr lang="en-US" b="1" dirty="0" smtClean="0">
                <a:solidFill>
                  <a:srgbClr val="C00000"/>
                </a:solidFill>
              </a:rPr>
              <a:t>Project: </a:t>
            </a:r>
            <a:r>
              <a:rPr lang="en-US" dirty="0" smtClean="0"/>
              <a:t>Promoting Advocacy and Creating Support Groups</a:t>
            </a:r>
          </a:p>
          <a:p>
            <a:pPr marL="0" indent="0">
              <a:buNone/>
            </a:pPr>
            <a:r>
              <a:rPr lang="en-US" b="1" dirty="0" smtClean="0">
                <a:solidFill>
                  <a:srgbClr val="C00000"/>
                </a:solidFill>
              </a:rPr>
              <a:t>Campus Partners: </a:t>
            </a:r>
            <a:r>
              <a:rPr lang="en-US" dirty="0" smtClean="0"/>
              <a:t>LGBT Resource Center, University Program Board, Department of Campus Involvement, Counseling and Psychological Services, Student Health Services, Residence Hall Association, and Student Government.</a:t>
            </a:r>
          </a:p>
          <a:p>
            <a:pPr marL="0" indent="0">
              <a:buNone/>
            </a:pPr>
            <a:r>
              <a:rPr lang="en-US" b="1" dirty="0" smtClean="0">
                <a:solidFill>
                  <a:srgbClr val="C00000"/>
                </a:solidFill>
              </a:rPr>
              <a:t>Action Steps</a:t>
            </a:r>
          </a:p>
          <a:p>
            <a:pPr>
              <a:buFont typeface="Arial" charset="0"/>
              <a:buChar char="•"/>
            </a:pPr>
            <a:r>
              <a:rPr lang="en-US" dirty="0" smtClean="0"/>
              <a:t>Training </a:t>
            </a:r>
            <a:r>
              <a:rPr lang="en-US" dirty="0"/>
              <a:t>for faculty, staff, administrators, and </a:t>
            </a:r>
            <a:r>
              <a:rPr lang="en-US" dirty="0" smtClean="0"/>
              <a:t>counselors.</a:t>
            </a:r>
          </a:p>
          <a:p>
            <a:pPr lvl="1">
              <a:buFont typeface="Wingdings" charset="2"/>
              <a:buChar char="ü"/>
            </a:pPr>
            <a:r>
              <a:rPr lang="en-US" dirty="0" smtClean="0"/>
              <a:t>Increase the number of faculty and staff who complete Safe Space trainings.</a:t>
            </a:r>
          </a:p>
          <a:p>
            <a:pPr lvl="1">
              <a:buFont typeface="Wingdings" charset="2"/>
              <a:buChar char="ü"/>
            </a:pPr>
            <a:r>
              <a:rPr lang="en-US" dirty="0" smtClean="0"/>
              <a:t>Add a </a:t>
            </a:r>
            <a:r>
              <a:rPr lang="en-US" i="1" dirty="0" smtClean="0"/>
              <a:t>Transgender 101</a:t>
            </a:r>
            <a:r>
              <a:rPr lang="en-US" dirty="0" smtClean="0"/>
              <a:t> workshop starting Spring 2017.</a:t>
            </a:r>
            <a:endParaRPr lang="en-US" dirty="0"/>
          </a:p>
          <a:p>
            <a:pPr>
              <a:buFont typeface="Arial" charset="0"/>
              <a:buChar char="•"/>
            </a:pPr>
            <a:r>
              <a:rPr lang="en-US" dirty="0"/>
              <a:t>Programming efforts to increase </a:t>
            </a:r>
            <a:r>
              <a:rPr lang="en-US" dirty="0" smtClean="0"/>
              <a:t>awareness</a:t>
            </a:r>
          </a:p>
          <a:p>
            <a:pPr lvl="1">
              <a:buFont typeface="Wingdings" charset="2"/>
              <a:buChar char="ü"/>
            </a:pPr>
            <a:r>
              <a:rPr lang="en-US" dirty="0" smtClean="0"/>
              <a:t>Bring a Transgender </a:t>
            </a:r>
            <a:r>
              <a:rPr lang="en-US" dirty="0"/>
              <a:t>speaker Ryan </a:t>
            </a:r>
            <a:r>
              <a:rPr lang="en-US" dirty="0" err="1"/>
              <a:t>Sallans</a:t>
            </a:r>
            <a:r>
              <a:rPr lang="en-US" dirty="0"/>
              <a:t> – FTM to </a:t>
            </a:r>
            <a:r>
              <a:rPr lang="en-US" dirty="0" smtClean="0"/>
              <a:t>campus next Freshmen Orientation.  </a:t>
            </a:r>
          </a:p>
          <a:p>
            <a:pPr>
              <a:buFont typeface="Arial" charset="0"/>
              <a:buChar char="•"/>
            </a:pPr>
            <a:r>
              <a:rPr lang="en-US" dirty="0" smtClean="0"/>
              <a:t>Develop a student support group through the LGBT Resource Center by Fall 2017.</a:t>
            </a:r>
          </a:p>
        </p:txBody>
      </p:sp>
      <p:sp>
        <p:nvSpPr>
          <p:cNvPr id="4" name="Title 1"/>
          <p:cNvSpPr txBox="1">
            <a:spLocks/>
          </p:cNvSpPr>
          <p:nvPr/>
        </p:nvSpPr>
        <p:spPr>
          <a:xfrm>
            <a:off x="2592925" y="1378855"/>
            <a:ext cx="8911687" cy="6404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Support Services</a:t>
            </a:r>
          </a:p>
        </p:txBody>
      </p:sp>
    </p:spTree>
    <p:extLst>
      <p:ext uri="{BB962C8B-B14F-4D97-AF65-F5344CB8AC3E}">
        <p14:creationId xmlns:p14="http://schemas.microsoft.com/office/powerpoint/2010/main" val="21158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Action Plan 2016-2020</a:t>
            </a:r>
            <a:endParaRPr lang="en-US" b="1" dirty="0"/>
          </a:p>
        </p:txBody>
      </p:sp>
      <p:sp>
        <p:nvSpPr>
          <p:cNvPr id="3" name="Content Placeholder 2"/>
          <p:cNvSpPr>
            <a:spLocks noGrp="1"/>
          </p:cNvSpPr>
          <p:nvPr>
            <p:ph idx="1"/>
          </p:nvPr>
        </p:nvSpPr>
        <p:spPr>
          <a:xfrm>
            <a:off x="2589212" y="2092678"/>
            <a:ext cx="8915400" cy="3777622"/>
          </a:xfrm>
        </p:spPr>
        <p:txBody>
          <a:bodyPr>
            <a:normAutofit lnSpcReduction="10000"/>
          </a:bodyPr>
          <a:lstStyle/>
          <a:p>
            <a:pPr marL="0" indent="0">
              <a:buNone/>
            </a:pPr>
            <a:r>
              <a:rPr lang="en-US" b="1" dirty="0" smtClean="0">
                <a:solidFill>
                  <a:srgbClr val="C00000"/>
                </a:solidFill>
              </a:rPr>
              <a:t>Project: </a:t>
            </a:r>
            <a:r>
              <a:rPr lang="en-US" dirty="0" smtClean="0"/>
              <a:t>Updating College Forms and Policies.</a:t>
            </a:r>
          </a:p>
          <a:p>
            <a:pPr marL="0" indent="0">
              <a:buNone/>
            </a:pPr>
            <a:r>
              <a:rPr lang="en-US" b="1" dirty="0" smtClean="0">
                <a:solidFill>
                  <a:srgbClr val="C00000"/>
                </a:solidFill>
              </a:rPr>
              <a:t>Campus Partners: </a:t>
            </a:r>
            <a:r>
              <a:rPr lang="en-US" dirty="0" smtClean="0"/>
              <a:t>LGBT Resource Center, Records and Registration, Information Technology Services, and Student Government.</a:t>
            </a:r>
          </a:p>
          <a:p>
            <a:pPr marL="0" indent="0">
              <a:buNone/>
            </a:pPr>
            <a:r>
              <a:rPr lang="en-US" b="1" dirty="0" smtClean="0">
                <a:solidFill>
                  <a:srgbClr val="C00000"/>
                </a:solidFill>
              </a:rPr>
              <a:t>Completion Goal: </a:t>
            </a:r>
            <a:r>
              <a:rPr lang="en-US" dirty="0" smtClean="0"/>
              <a:t>Implementation Fall 2017</a:t>
            </a:r>
          </a:p>
          <a:p>
            <a:pPr marL="0" indent="0">
              <a:buNone/>
            </a:pPr>
            <a:r>
              <a:rPr lang="en-US" b="1" dirty="0" smtClean="0">
                <a:solidFill>
                  <a:srgbClr val="C00000"/>
                </a:solidFill>
              </a:rPr>
              <a:t>Action Steps</a:t>
            </a:r>
          </a:p>
          <a:p>
            <a:pPr>
              <a:buFont typeface="Arial" charset="0"/>
              <a:buChar char="•"/>
            </a:pPr>
            <a:r>
              <a:rPr lang="en-US" dirty="0" smtClean="0"/>
              <a:t>Inclusive </a:t>
            </a:r>
            <a:r>
              <a:rPr lang="en-US" dirty="0"/>
              <a:t>language on forms, records, </a:t>
            </a:r>
            <a:r>
              <a:rPr lang="en-US" dirty="0" smtClean="0"/>
              <a:t>etc.</a:t>
            </a:r>
          </a:p>
          <a:p>
            <a:pPr lvl="1">
              <a:buFont typeface="Wingdings" charset="2"/>
              <a:buChar char="ü"/>
            </a:pPr>
            <a:r>
              <a:rPr lang="en-US" dirty="0" smtClean="0"/>
              <a:t>Give </a:t>
            </a:r>
            <a:r>
              <a:rPr lang="en-US" dirty="0"/>
              <a:t>students the opportunity to choose “Other” as Gender. There is a difference between “Biological Sex” and “Gender”. </a:t>
            </a:r>
            <a:endParaRPr lang="en-US" dirty="0" smtClean="0"/>
          </a:p>
          <a:p>
            <a:pPr lvl="1">
              <a:buFont typeface="Wingdings" charset="2"/>
              <a:buChar char="ü"/>
            </a:pPr>
            <a:r>
              <a:rPr lang="en-US" dirty="0" smtClean="0"/>
              <a:t>Preferred pronoun on student and staff IDs.</a:t>
            </a:r>
          </a:p>
          <a:p>
            <a:pPr>
              <a:buFont typeface="Arial" charset="0"/>
              <a:buChar char="•"/>
            </a:pPr>
            <a:r>
              <a:rPr lang="en-US" dirty="0" smtClean="0"/>
              <a:t>Updating </a:t>
            </a:r>
            <a:r>
              <a:rPr lang="en-US" dirty="0"/>
              <a:t>non-discrimination policies to include gender identity and </a:t>
            </a:r>
            <a:r>
              <a:rPr lang="en-US" dirty="0" smtClean="0"/>
              <a:t>expression.</a:t>
            </a:r>
            <a:endParaRPr lang="en-US" dirty="0"/>
          </a:p>
          <a:p>
            <a:pPr lvl="1">
              <a:buFont typeface="Arial" charset="0"/>
              <a:buChar char="•"/>
            </a:pPr>
            <a:endParaRPr lang="en-US" dirty="0"/>
          </a:p>
        </p:txBody>
      </p:sp>
      <p:sp>
        <p:nvSpPr>
          <p:cNvPr id="4" name="Title 1"/>
          <p:cNvSpPr txBox="1">
            <a:spLocks/>
          </p:cNvSpPr>
          <p:nvPr/>
        </p:nvSpPr>
        <p:spPr>
          <a:xfrm>
            <a:off x="2592925" y="1378855"/>
            <a:ext cx="8911687" cy="6404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Administrative</a:t>
            </a:r>
          </a:p>
        </p:txBody>
      </p:sp>
    </p:spTree>
    <p:extLst>
      <p:ext uri="{BB962C8B-B14F-4D97-AF65-F5344CB8AC3E}">
        <p14:creationId xmlns:p14="http://schemas.microsoft.com/office/powerpoint/2010/main" val="917373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Strategic Action Plan 2016-2020</a:t>
            </a:r>
            <a:endParaRPr lang="en-US" b="1" dirty="0"/>
          </a:p>
        </p:txBody>
      </p:sp>
      <p:sp>
        <p:nvSpPr>
          <p:cNvPr id="3" name="Content Placeholder 2"/>
          <p:cNvSpPr>
            <a:spLocks noGrp="1"/>
          </p:cNvSpPr>
          <p:nvPr>
            <p:ph idx="1"/>
          </p:nvPr>
        </p:nvSpPr>
        <p:spPr>
          <a:xfrm>
            <a:off x="2589212" y="2092678"/>
            <a:ext cx="8915400" cy="3777622"/>
          </a:xfrm>
        </p:spPr>
        <p:txBody>
          <a:bodyPr>
            <a:normAutofit/>
          </a:bodyPr>
          <a:lstStyle/>
          <a:p>
            <a:pPr marL="0" indent="0">
              <a:buNone/>
            </a:pPr>
            <a:r>
              <a:rPr lang="en-US" b="1" dirty="0" smtClean="0">
                <a:solidFill>
                  <a:srgbClr val="C00000"/>
                </a:solidFill>
              </a:rPr>
              <a:t>Project: </a:t>
            </a:r>
            <a:r>
              <a:rPr lang="en-US" dirty="0" smtClean="0"/>
              <a:t>Gender-neutral </a:t>
            </a:r>
            <a:r>
              <a:rPr lang="en-US" dirty="0"/>
              <a:t>housing, bathrooms, </a:t>
            </a:r>
            <a:r>
              <a:rPr lang="en-US" dirty="0" smtClean="0"/>
              <a:t>and locker rooms.</a:t>
            </a:r>
          </a:p>
          <a:p>
            <a:pPr marL="0" indent="0">
              <a:buNone/>
            </a:pPr>
            <a:r>
              <a:rPr lang="en-US" b="1" dirty="0" smtClean="0">
                <a:solidFill>
                  <a:srgbClr val="C00000"/>
                </a:solidFill>
              </a:rPr>
              <a:t>Campus Partners: </a:t>
            </a:r>
            <a:r>
              <a:rPr lang="en-US" dirty="0" smtClean="0"/>
              <a:t>LGBT Resource Center, Department of Residential Life, Finance and Facilities Management Team, Strategic Planning &amp; Steering Committees, and Student Government.</a:t>
            </a:r>
          </a:p>
          <a:p>
            <a:pPr marL="0" indent="0">
              <a:buNone/>
            </a:pPr>
            <a:r>
              <a:rPr lang="en-US" b="1" dirty="0" smtClean="0">
                <a:solidFill>
                  <a:srgbClr val="C00000"/>
                </a:solidFill>
              </a:rPr>
              <a:t>Action Steps</a:t>
            </a:r>
          </a:p>
          <a:p>
            <a:pPr lvl="1">
              <a:buFont typeface="Arial" charset="0"/>
              <a:buChar char="•"/>
            </a:pPr>
            <a:r>
              <a:rPr lang="en-US" dirty="0" smtClean="0"/>
              <a:t>Add gender-neutral housing, restrooms, and locker rooms to the </a:t>
            </a:r>
            <a:r>
              <a:rPr lang="en-US" dirty="0"/>
              <a:t>Campus Comprehensive Facilities Plan.</a:t>
            </a:r>
            <a:endParaRPr lang="en-US" dirty="0" smtClean="0"/>
          </a:p>
          <a:p>
            <a:pPr lvl="2">
              <a:buFont typeface="Wingdings" charset="2"/>
              <a:buChar char="ü"/>
            </a:pPr>
            <a:r>
              <a:rPr lang="en-US" dirty="0"/>
              <a:t>Gender-neutral housing within each residence </a:t>
            </a:r>
            <a:r>
              <a:rPr lang="en-US" dirty="0" smtClean="0"/>
              <a:t>hall</a:t>
            </a:r>
          </a:p>
          <a:p>
            <a:pPr lvl="1">
              <a:buFont typeface="Arial" charset="0"/>
              <a:buChar char="•"/>
            </a:pPr>
            <a:r>
              <a:rPr lang="en-US" dirty="0" smtClean="0"/>
              <a:t>Gender-neutral </a:t>
            </a:r>
            <a:r>
              <a:rPr lang="en-US" dirty="0"/>
              <a:t>locker room in the campus fitness center completed by 2018</a:t>
            </a:r>
            <a:r>
              <a:rPr lang="en-US" dirty="0" smtClean="0"/>
              <a:t>.</a:t>
            </a:r>
          </a:p>
          <a:p>
            <a:pPr lvl="1">
              <a:buFont typeface="Arial" charset="0"/>
              <a:buChar char="•"/>
            </a:pPr>
            <a:r>
              <a:rPr lang="en-US" dirty="0"/>
              <a:t>Gender-neutral restrooms in all academic and other student buildings completed by 2020</a:t>
            </a:r>
            <a:r>
              <a:rPr lang="en-US" dirty="0" smtClean="0"/>
              <a:t>.</a:t>
            </a:r>
            <a:endParaRPr lang="en-US" dirty="0"/>
          </a:p>
        </p:txBody>
      </p:sp>
      <p:sp>
        <p:nvSpPr>
          <p:cNvPr id="4" name="Title 1"/>
          <p:cNvSpPr txBox="1">
            <a:spLocks/>
          </p:cNvSpPr>
          <p:nvPr/>
        </p:nvSpPr>
        <p:spPr>
          <a:xfrm>
            <a:off x="2592925" y="1378855"/>
            <a:ext cx="8911687" cy="64044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Student Life &amp; Development</a:t>
            </a:r>
            <a:endParaRPr lang="en-US" sz="2800" dirty="0"/>
          </a:p>
        </p:txBody>
      </p:sp>
    </p:spTree>
    <p:extLst>
      <p:ext uri="{BB962C8B-B14F-4D97-AF65-F5344CB8AC3E}">
        <p14:creationId xmlns:p14="http://schemas.microsoft.com/office/powerpoint/2010/main" val="690386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663" y="624110"/>
            <a:ext cx="9433932" cy="1280890"/>
          </a:xfrm>
        </p:spPr>
        <p:txBody>
          <a:bodyPr/>
          <a:lstStyle/>
          <a:p>
            <a:r>
              <a:rPr lang="en-US" b="1" dirty="0" smtClean="0"/>
              <a:t>Outcomes, Implications &amp; Considerations</a:t>
            </a:r>
            <a:endParaRPr lang="en-US" b="1" dirty="0"/>
          </a:p>
        </p:txBody>
      </p:sp>
      <p:sp>
        <p:nvSpPr>
          <p:cNvPr id="3" name="Content Placeholder 2"/>
          <p:cNvSpPr>
            <a:spLocks noGrp="1"/>
          </p:cNvSpPr>
          <p:nvPr>
            <p:ph idx="1"/>
          </p:nvPr>
        </p:nvSpPr>
        <p:spPr>
          <a:xfrm>
            <a:off x="2589212" y="1612900"/>
            <a:ext cx="8915400" cy="4445000"/>
          </a:xfrm>
        </p:spPr>
        <p:txBody>
          <a:bodyPr>
            <a:normAutofit fontScale="77500" lnSpcReduction="20000"/>
          </a:bodyPr>
          <a:lstStyle/>
          <a:p>
            <a:pPr marL="0" indent="0">
              <a:buNone/>
            </a:pPr>
            <a:r>
              <a:rPr lang="en-US" sz="2800" b="1" dirty="0" smtClean="0">
                <a:solidFill>
                  <a:srgbClr val="C00000"/>
                </a:solidFill>
              </a:rPr>
              <a:t>Budget limitations</a:t>
            </a:r>
          </a:p>
          <a:p>
            <a:pPr lvl="1"/>
            <a:r>
              <a:rPr lang="en-US" sz="2600" dirty="0" smtClean="0"/>
              <a:t>for all-gender restrooms</a:t>
            </a:r>
          </a:p>
          <a:p>
            <a:pPr lvl="1"/>
            <a:r>
              <a:rPr lang="en-US" sz="2600" dirty="0" smtClean="0"/>
              <a:t>Events</a:t>
            </a:r>
          </a:p>
          <a:p>
            <a:pPr lvl="1"/>
            <a:endParaRPr lang="en-US" sz="2600" dirty="0" smtClean="0"/>
          </a:p>
          <a:p>
            <a:pPr marL="0" indent="0">
              <a:buNone/>
            </a:pPr>
            <a:r>
              <a:rPr lang="en-US" sz="2800" b="1" dirty="0" smtClean="0">
                <a:solidFill>
                  <a:srgbClr val="C00000"/>
                </a:solidFill>
              </a:rPr>
              <a:t>Enrollment and capacity considerations for a single room priority</a:t>
            </a:r>
          </a:p>
          <a:p>
            <a:pPr lvl="1"/>
            <a:r>
              <a:rPr lang="en-US" sz="2600" dirty="0" smtClean="0"/>
              <a:t>Students falsely identifying</a:t>
            </a:r>
          </a:p>
          <a:p>
            <a:pPr lvl="1"/>
            <a:endParaRPr lang="en-US" sz="2600" dirty="0" smtClean="0"/>
          </a:p>
          <a:p>
            <a:pPr marL="0" indent="0">
              <a:buNone/>
            </a:pPr>
            <a:r>
              <a:rPr lang="en-US" sz="2800" b="1" dirty="0" smtClean="0">
                <a:solidFill>
                  <a:srgbClr val="C00000"/>
                </a:solidFill>
              </a:rPr>
              <a:t>Workshop/program attendance</a:t>
            </a:r>
          </a:p>
          <a:p>
            <a:endParaRPr lang="en-US" sz="2800" dirty="0" smtClean="0"/>
          </a:p>
          <a:p>
            <a:pPr marL="0" indent="0">
              <a:buNone/>
            </a:pPr>
            <a:r>
              <a:rPr lang="en-US" sz="2800" b="1" dirty="0" smtClean="0">
                <a:solidFill>
                  <a:srgbClr val="C00000"/>
                </a:solidFill>
              </a:rPr>
              <a:t>Campus cultural shift</a:t>
            </a:r>
          </a:p>
          <a:p>
            <a:pPr lvl="1"/>
            <a:r>
              <a:rPr lang="en-US" sz="2600" dirty="0"/>
              <a:t>Student, faculty, and staff </a:t>
            </a:r>
            <a:r>
              <a:rPr lang="en-US" sz="2600" dirty="0" smtClean="0"/>
              <a:t>backlash</a:t>
            </a:r>
            <a:endParaRPr lang="en-US" sz="2600" dirty="0"/>
          </a:p>
        </p:txBody>
      </p:sp>
    </p:spTree>
    <p:extLst>
      <p:ext uri="{BB962C8B-B14F-4D97-AF65-F5344CB8AC3E}">
        <p14:creationId xmlns:p14="http://schemas.microsoft.com/office/powerpoint/2010/main" val="1765871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063" y="624110"/>
            <a:ext cx="9767454" cy="1280890"/>
          </a:xfrm>
        </p:spPr>
        <p:txBody>
          <a:bodyPr/>
          <a:lstStyle/>
          <a:p>
            <a:r>
              <a:rPr lang="en-US" b="1" dirty="0"/>
              <a:t>Outcomes, Implications &amp; Considerations</a:t>
            </a:r>
            <a:endParaRPr lang="en-US" dirty="0"/>
          </a:p>
        </p:txBody>
      </p:sp>
      <p:sp>
        <p:nvSpPr>
          <p:cNvPr id="3" name="Content Placeholder 2"/>
          <p:cNvSpPr>
            <a:spLocks noGrp="1"/>
          </p:cNvSpPr>
          <p:nvPr>
            <p:ph idx="1"/>
          </p:nvPr>
        </p:nvSpPr>
        <p:spPr>
          <a:xfrm>
            <a:off x="2589213" y="1905000"/>
            <a:ext cx="7580023" cy="3777622"/>
          </a:xfrm>
        </p:spPr>
        <p:txBody>
          <a:bodyPr>
            <a:normAutofit/>
          </a:bodyPr>
          <a:lstStyle/>
          <a:p>
            <a:pPr marL="0" indent="0">
              <a:buNone/>
            </a:pPr>
            <a:r>
              <a:rPr lang="en-US" sz="2400" b="1" dirty="0" smtClean="0">
                <a:solidFill>
                  <a:srgbClr val="C00000"/>
                </a:solidFill>
              </a:rPr>
              <a:t>Retention</a:t>
            </a:r>
          </a:p>
          <a:p>
            <a:pPr lvl="1"/>
            <a:r>
              <a:rPr lang="en-US" sz="2000" dirty="0" smtClean="0"/>
              <a:t>Students who feel connected and supported by our institution will be more likely to stay (Tinto, 1993). </a:t>
            </a:r>
          </a:p>
          <a:p>
            <a:pPr lvl="1"/>
            <a:endParaRPr lang="en-US" sz="2000" dirty="0" smtClean="0"/>
          </a:p>
          <a:p>
            <a:pPr marL="0" indent="0">
              <a:buNone/>
            </a:pPr>
            <a:r>
              <a:rPr lang="en-US" sz="2400" b="1" dirty="0" smtClean="0">
                <a:solidFill>
                  <a:srgbClr val="C00000"/>
                </a:solidFill>
              </a:rPr>
              <a:t>Identity Development</a:t>
            </a:r>
          </a:p>
          <a:p>
            <a:pPr lvl="1"/>
            <a:r>
              <a:rPr lang="en-US" sz="2000" dirty="0" err="1" smtClean="0"/>
              <a:t>Bilodeau</a:t>
            </a:r>
            <a:r>
              <a:rPr lang="en-US" sz="2000" dirty="0" smtClean="0"/>
              <a:t> &amp; </a:t>
            </a:r>
            <a:r>
              <a:rPr lang="en-US" sz="2000" dirty="0" err="1" smtClean="0"/>
              <a:t>Renn</a:t>
            </a:r>
            <a:r>
              <a:rPr lang="en-US" sz="2000" dirty="0" smtClean="0"/>
              <a:t> (2005) found that identity development is a continual process and our role as student affairs professionals is to support trans students “in ongoing self-work surrounding personal identity.” </a:t>
            </a:r>
            <a:endParaRPr lang="en-US" sz="2000" dirty="0"/>
          </a:p>
        </p:txBody>
      </p:sp>
    </p:spTree>
    <p:extLst>
      <p:ext uri="{BB962C8B-B14F-4D97-AF65-F5344CB8AC3E}">
        <p14:creationId xmlns:p14="http://schemas.microsoft.com/office/powerpoint/2010/main" val="634403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063" y="624110"/>
            <a:ext cx="9767454" cy="1280890"/>
          </a:xfrm>
        </p:spPr>
        <p:txBody>
          <a:bodyPr/>
          <a:lstStyle/>
          <a:p>
            <a:r>
              <a:rPr lang="en-US" b="1" dirty="0" smtClean="0"/>
              <a:t>Thank you. Questions?</a:t>
            </a:r>
            <a:endParaRPr lang="en-US" dirty="0"/>
          </a:p>
        </p:txBody>
      </p:sp>
      <p:sp>
        <p:nvSpPr>
          <p:cNvPr id="3" name="Content Placeholder 2"/>
          <p:cNvSpPr>
            <a:spLocks noGrp="1"/>
          </p:cNvSpPr>
          <p:nvPr>
            <p:ph idx="1"/>
          </p:nvPr>
        </p:nvSpPr>
        <p:spPr>
          <a:xfrm>
            <a:off x="2589213" y="1905000"/>
            <a:ext cx="7580023" cy="3777622"/>
          </a:xfrm>
        </p:spPr>
        <p:txBody>
          <a:bodyPr>
            <a:normAutofit/>
          </a:bodyPr>
          <a:lstStyle/>
          <a:p>
            <a:pPr marL="0" indent="0">
              <a:buNone/>
            </a:pPr>
            <a:r>
              <a:rPr lang="en-US" sz="2400" b="1" dirty="0" smtClean="0">
                <a:solidFill>
                  <a:srgbClr val="C00000"/>
                </a:solidFill>
              </a:rPr>
              <a:t>Centrist College</a:t>
            </a:r>
          </a:p>
          <a:p>
            <a:pPr marL="0" indent="0">
              <a:buNone/>
            </a:pPr>
            <a:r>
              <a:rPr lang="en-US" sz="2400" b="1" dirty="0" smtClean="0">
                <a:solidFill>
                  <a:srgbClr val="C00000"/>
                </a:solidFill>
              </a:rPr>
              <a:t>Lesbian, Gay, Bisexual, and Transgender Center</a:t>
            </a:r>
          </a:p>
          <a:p>
            <a:pPr marL="0" indent="0">
              <a:buNone/>
            </a:pPr>
            <a:r>
              <a:rPr lang="en-US" sz="2000" dirty="0" smtClean="0">
                <a:solidFill>
                  <a:schemeClr val="tx1"/>
                </a:solidFill>
              </a:rPr>
              <a:t>Atwood Student Union, 112</a:t>
            </a:r>
          </a:p>
          <a:p>
            <a:pPr marL="0" indent="0">
              <a:buNone/>
            </a:pPr>
            <a:r>
              <a:rPr lang="en-US" sz="2000" dirty="0" smtClean="0">
                <a:solidFill>
                  <a:srgbClr val="C00000"/>
                </a:solidFill>
              </a:rPr>
              <a:t>E: </a:t>
            </a:r>
            <a:r>
              <a:rPr lang="en-US" sz="2000" dirty="0" smtClean="0">
                <a:solidFill>
                  <a:schemeClr val="tx1"/>
                </a:solidFill>
              </a:rPr>
              <a:t>lgbt@centrist.edu</a:t>
            </a:r>
          </a:p>
          <a:p>
            <a:pPr marL="0" indent="0">
              <a:buNone/>
            </a:pPr>
            <a:r>
              <a:rPr lang="en-US" sz="2000" dirty="0" smtClean="0">
                <a:solidFill>
                  <a:srgbClr val="C00000"/>
                </a:solidFill>
              </a:rPr>
              <a:t>O: </a:t>
            </a:r>
            <a:r>
              <a:rPr lang="en-US" sz="2000" dirty="0" smtClean="0">
                <a:solidFill>
                  <a:schemeClr val="tx1"/>
                </a:solidFill>
              </a:rPr>
              <a:t>(651)604-7112</a:t>
            </a:r>
            <a:endParaRPr lang="en-US" dirty="0">
              <a:solidFill>
                <a:schemeClr val="tx1"/>
              </a:solidFill>
            </a:endParaRPr>
          </a:p>
        </p:txBody>
      </p:sp>
      <p:sp>
        <p:nvSpPr>
          <p:cNvPr id="5" name="TextBox 4"/>
          <p:cNvSpPr txBox="1"/>
          <p:nvPr/>
        </p:nvSpPr>
        <p:spPr>
          <a:xfrm>
            <a:off x="4241800" y="-1358900"/>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86500" y="3638815"/>
            <a:ext cx="4533900" cy="2465200"/>
          </a:xfrm>
          <a:prstGeom prst="rect">
            <a:avLst/>
          </a:prstGeom>
        </p:spPr>
      </p:pic>
    </p:spTree>
    <p:extLst>
      <p:ext uri="{BB962C8B-B14F-4D97-AF65-F5344CB8AC3E}">
        <p14:creationId xmlns:p14="http://schemas.microsoft.com/office/powerpoint/2010/main" val="1998878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178" y="50799"/>
            <a:ext cx="8911687" cy="1213755"/>
          </a:xfrm>
        </p:spPr>
        <p:txBody>
          <a:bodyPr/>
          <a:lstStyle/>
          <a:p>
            <a:r>
              <a:rPr lang="en-US" b="1" dirty="0" smtClean="0"/>
              <a:t/>
            </a:r>
            <a:br>
              <a:rPr lang="en-US" b="1" dirty="0" smtClean="0"/>
            </a:br>
            <a:r>
              <a:rPr lang="en-US" b="1" dirty="0" smtClean="0"/>
              <a:t>References</a:t>
            </a:r>
            <a:endParaRPr lang="en-US" b="1" dirty="0"/>
          </a:p>
        </p:txBody>
      </p:sp>
      <p:sp>
        <p:nvSpPr>
          <p:cNvPr id="3" name="Content Placeholder 2"/>
          <p:cNvSpPr>
            <a:spLocks noGrp="1"/>
          </p:cNvSpPr>
          <p:nvPr>
            <p:ph idx="1"/>
          </p:nvPr>
        </p:nvSpPr>
        <p:spPr>
          <a:xfrm>
            <a:off x="1588878" y="1246624"/>
            <a:ext cx="10018922" cy="5408175"/>
          </a:xfrm>
        </p:spPr>
        <p:txBody>
          <a:bodyPr>
            <a:normAutofit fontScale="85000" lnSpcReduction="20000"/>
          </a:bodyPr>
          <a:lstStyle/>
          <a:p>
            <a:pPr marL="0" indent="0">
              <a:buNone/>
            </a:pPr>
            <a:r>
              <a:rPr lang="en-US" dirty="0" err="1"/>
              <a:t>Beemyn</a:t>
            </a:r>
            <a:r>
              <a:rPr lang="en-US" dirty="0"/>
              <a:t>, B. G., </a:t>
            </a:r>
            <a:r>
              <a:rPr lang="en-US" dirty="0" err="1"/>
              <a:t>Domingue</a:t>
            </a:r>
            <a:r>
              <a:rPr lang="en-US" dirty="0"/>
              <a:t>, A., </a:t>
            </a:r>
            <a:r>
              <a:rPr lang="en-US" dirty="0" err="1"/>
              <a:t>Pettitt</a:t>
            </a:r>
            <a:r>
              <a:rPr lang="en-US" dirty="0"/>
              <a:t>, J., &amp; Smith, T. (2005). Suggested Steps to Make Campuses More Trans-Inclusive. </a:t>
            </a:r>
            <a:r>
              <a:rPr lang="en-US" i="1" dirty="0"/>
              <a:t>Journal of Gay &amp; Lesbian Issues in Education,</a:t>
            </a:r>
            <a:r>
              <a:rPr lang="en-US" dirty="0"/>
              <a:t> </a:t>
            </a:r>
            <a:r>
              <a:rPr lang="en-US" i="1" dirty="0"/>
              <a:t>3</a:t>
            </a:r>
            <a:r>
              <a:rPr lang="en-US" dirty="0"/>
              <a:t>(1), 89-94.</a:t>
            </a:r>
          </a:p>
          <a:p>
            <a:pPr marL="0" indent="0">
              <a:buNone/>
            </a:pPr>
            <a:r>
              <a:rPr lang="en-US" dirty="0" err="1"/>
              <a:t>Beemyn</a:t>
            </a:r>
            <a:r>
              <a:rPr lang="en-US" dirty="0"/>
              <a:t>, B., Curtis, B., Davis, M., &amp; Tubbs, N. J. (2005). Transgender issues on college campuses. </a:t>
            </a:r>
            <a:r>
              <a:rPr lang="en-US" i="1" dirty="0"/>
              <a:t>New Directions For Student Services</a:t>
            </a:r>
            <a:r>
              <a:rPr lang="en-US" dirty="0"/>
              <a:t>, (111), 49-60.</a:t>
            </a:r>
          </a:p>
          <a:p>
            <a:pPr marL="0" indent="0">
              <a:buNone/>
            </a:pPr>
            <a:r>
              <a:rPr lang="en-US" dirty="0" err="1"/>
              <a:t>Bilodeau</a:t>
            </a:r>
            <a:r>
              <a:rPr lang="en-US" dirty="0"/>
              <a:t>, B. L., &amp; </a:t>
            </a:r>
            <a:r>
              <a:rPr lang="en-US" dirty="0" err="1"/>
              <a:t>Renn</a:t>
            </a:r>
            <a:r>
              <a:rPr lang="en-US" dirty="0"/>
              <a:t>, K. A. (2005). Analysis of LGBT identity development models and implications for </a:t>
            </a:r>
            <a:r>
              <a:rPr lang="en-US" dirty="0" err="1"/>
              <a:t>practice.</a:t>
            </a:r>
            <a:r>
              <a:rPr lang="en-US" i="1" dirty="0" err="1"/>
              <a:t>New</a:t>
            </a:r>
            <a:r>
              <a:rPr lang="en-US" i="1" dirty="0"/>
              <a:t> Directions For Student Services</a:t>
            </a:r>
            <a:r>
              <a:rPr lang="en-US" dirty="0"/>
              <a:t>, (111), 25-39.</a:t>
            </a:r>
          </a:p>
          <a:p>
            <a:pPr marL="0" indent="0">
              <a:buNone/>
            </a:pPr>
            <a:r>
              <a:rPr lang="en-US" dirty="0"/>
              <a:t>Clarke, V., Ellis, S.J., Peel, E., &amp; Riggs, D.W. (2010). Lesbian Gay Bisexual Trans &amp; Queer Psychology: An Introduction (pp. 88-90). New York: </a:t>
            </a:r>
            <a:r>
              <a:rPr lang="en-US" i="1" dirty="0"/>
              <a:t>Cambridge University Press</a:t>
            </a:r>
            <a:endParaRPr lang="en-US" dirty="0"/>
          </a:p>
          <a:p>
            <a:pPr marL="0" indent="0">
              <a:buNone/>
            </a:pPr>
            <a:r>
              <a:rPr lang="en-US" dirty="0" err="1"/>
              <a:t>Killermann</a:t>
            </a:r>
            <a:r>
              <a:rPr lang="en-US" dirty="0"/>
              <a:t>, S. (</a:t>
            </a:r>
            <a:r>
              <a:rPr lang="en-US" dirty="0" err="1"/>
              <a:t>n.d.</a:t>
            </a:r>
            <a:r>
              <a:rPr lang="en-US" dirty="0"/>
              <a:t>). The </a:t>
            </a:r>
            <a:r>
              <a:rPr lang="en-US" dirty="0" err="1"/>
              <a:t>Genderbread</a:t>
            </a:r>
            <a:r>
              <a:rPr lang="en-US" dirty="0"/>
              <a:t> Person v3 | It's Pronounced Metrosexual. Retrieved February 18, 2016, from http://</a:t>
            </a:r>
            <a:r>
              <a:rPr lang="en-US" dirty="0" err="1"/>
              <a:t>itspronouncedmetrosexual.com</a:t>
            </a:r>
            <a:r>
              <a:rPr lang="en-US" dirty="0"/>
              <a:t>/2015/03/the-genderbread-person-v3/ </a:t>
            </a:r>
          </a:p>
          <a:p>
            <a:pPr marL="0" indent="0">
              <a:buNone/>
            </a:pPr>
            <a:r>
              <a:rPr lang="en-US" dirty="0"/>
              <a:t>Marine, S.B., &amp; Catalano, D.C.J (2015). Engaging trans* students on college and university campuses. In </a:t>
            </a:r>
            <a:r>
              <a:rPr lang="en-US" dirty="0" err="1"/>
              <a:t>Quaye</a:t>
            </a:r>
            <a:r>
              <a:rPr lang="en-US" dirty="0"/>
              <a:t>, S.J., &amp; Harper, S.R.  (Eds.), </a:t>
            </a:r>
            <a:r>
              <a:rPr lang="en-US" i="1" dirty="0"/>
              <a:t>Student engagement in higher education: theoretical perspectives and practical approaches for diverse populations (pp. 135-145). New York: Taylor &amp; Francis.</a:t>
            </a:r>
            <a:endParaRPr lang="en-US" dirty="0"/>
          </a:p>
          <a:p>
            <a:pPr marL="0" indent="0">
              <a:buNone/>
            </a:pPr>
            <a:r>
              <a:rPr lang="en-US" dirty="0"/>
              <a:t>McKinney, J. (2005). On the margins: a study of the experiences of transgender college students. </a:t>
            </a:r>
            <a:r>
              <a:rPr lang="en-US" i="1" dirty="0"/>
              <a:t>Journal Of Gay &amp; Lesbian Issues In Education</a:t>
            </a:r>
            <a:r>
              <a:rPr lang="en-US" dirty="0"/>
              <a:t>, </a:t>
            </a:r>
            <a:r>
              <a:rPr lang="en-US" i="1" dirty="0"/>
              <a:t>3</a:t>
            </a:r>
            <a:r>
              <a:rPr lang="en-US" dirty="0"/>
              <a:t>(1), 63-76 14p.</a:t>
            </a:r>
          </a:p>
          <a:p>
            <a:pPr marL="0" indent="0">
              <a:buNone/>
            </a:pPr>
            <a:r>
              <a:rPr lang="en-US" dirty="0"/>
              <a:t>Schneider, W. (2010). Where Do We Belong? Addressing the Needs of Transgender Students in Higher Education. </a:t>
            </a:r>
            <a:r>
              <a:rPr lang="en-US" i="1" dirty="0"/>
              <a:t>Vermont Connection</a:t>
            </a:r>
            <a:r>
              <a:rPr lang="en-US" dirty="0"/>
              <a:t>, </a:t>
            </a:r>
            <a:r>
              <a:rPr lang="en-US" i="1" dirty="0"/>
              <a:t>31</a:t>
            </a:r>
            <a:r>
              <a:rPr lang="en-US" dirty="0"/>
              <a:t>96. </a:t>
            </a:r>
          </a:p>
          <a:p>
            <a:pPr marL="0" indent="0">
              <a:buNone/>
            </a:pPr>
            <a:r>
              <a:rPr lang="en-US" dirty="0"/>
              <a:t>Stryker, S. (2008). </a:t>
            </a:r>
            <a:r>
              <a:rPr lang="en-US" i="1" dirty="0"/>
              <a:t>Transgender history</a:t>
            </a:r>
            <a:r>
              <a:rPr lang="en-US" dirty="0"/>
              <a:t>. Berkeley, CA : Seal Press : Distributed by Publishers Group West, c2008.</a:t>
            </a:r>
          </a:p>
          <a:p>
            <a:pPr marL="0" indent="0">
              <a:buNone/>
            </a:pPr>
            <a:r>
              <a:rPr lang="en-US" dirty="0"/>
              <a:t>Tinto, V. (1993). Leaving College: Rethinking the Causes and Cures of Student Attrition. (2nd ed.). Chicago: University of Chicago Press. </a:t>
            </a:r>
          </a:p>
          <a:p>
            <a:pPr marL="0" indent="0">
              <a:buNone/>
            </a:pPr>
            <a:r>
              <a:rPr lang="en-US" dirty="0"/>
              <a:t>Transgender FAQ. (2013). Retrieved February 18, 2016, from http://</a:t>
            </a:r>
            <a:r>
              <a:rPr lang="en-US" dirty="0" err="1"/>
              <a:t>www.glaad.org</a:t>
            </a:r>
            <a:r>
              <a:rPr lang="en-US" dirty="0"/>
              <a:t>/transgender/</a:t>
            </a:r>
            <a:r>
              <a:rPr lang="en-US" dirty="0" err="1"/>
              <a:t>transfaq</a:t>
            </a:r>
            <a:r>
              <a:rPr lang="en-US" dirty="0"/>
              <a:t> </a:t>
            </a:r>
          </a:p>
        </p:txBody>
      </p:sp>
    </p:spTree>
    <p:extLst>
      <p:ext uri="{BB962C8B-B14F-4D97-AF65-F5344CB8AC3E}">
        <p14:creationId xmlns:p14="http://schemas.microsoft.com/office/powerpoint/2010/main" val="911800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Welcome!</a:t>
            </a:r>
            <a:endParaRPr lang="en-US" b="1" dirty="0"/>
          </a:p>
        </p:txBody>
      </p:sp>
      <p:sp>
        <p:nvSpPr>
          <p:cNvPr id="3" name="Content Placeholder 2"/>
          <p:cNvSpPr>
            <a:spLocks noGrp="1"/>
          </p:cNvSpPr>
          <p:nvPr>
            <p:ph idx="1"/>
          </p:nvPr>
        </p:nvSpPr>
        <p:spPr>
          <a:xfrm>
            <a:off x="2589212" y="1742739"/>
            <a:ext cx="8915400" cy="4658061"/>
          </a:xfrm>
        </p:spPr>
        <p:txBody>
          <a:bodyPr>
            <a:normAutofit fontScale="92500" lnSpcReduction="10000"/>
          </a:bodyPr>
          <a:lstStyle/>
          <a:p>
            <a:pPr marL="0" indent="0">
              <a:buNone/>
            </a:pPr>
            <a:r>
              <a:rPr lang="en-US" sz="2000" b="1" dirty="0" smtClean="0"/>
              <a:t>Introductions</a:t>
            </a:r>
          </a:p>
          <a:p>
            <a:pPr lvl="1"/>
            <a:r>
              <a:rPr lang="en-US" sz="1800" dirty="0" smtClean="0"/>
              <a:t>Preferred Name</a:t>
            </a:r>
          </a:p>
          <a:p>
            <a:pPr lvl="1"/>
            <a:r>
              <a:rPr lang="en-US" sz="1800" dirty="0" smtClean="0"/>
              <a:t>Preferred Pronoun</a:t>
            </a:r>
          </a:p>
          <a:p>
            <a:pPr lvl="2"/>
            <a:r>
              <a:rPr lang="en-US" sz="1600" dirty="0" smtClean="0"/>
              <a:t>i.e.: she/her/hers, he/him/his, they/them/their</a:t>
            </a:r>
            <a:r>
              <a:rPr lang="is-IS" sz="1600" dirty="0" smtClean="0"/>
              <a:t>s</a:t>
            </a:r>
          </a:p>
          <a:p>
            <a:pPr lvl="1"/>
            <a:r>
              <a:rPr lang="is-IS" sz="1800" dirty="0" smtClean="0"/>
              <a:t>Department/Office and Position</a:t>
            </a:r>
          </a:p>
          <a:p>
            <a:pPr lvl="1"/>
            <a:endParaRPr lang="en-US" sz="1800" dirty="0" smtClean="0"/>
          </a:p>
          <a:p>
            <a:pPr marL="0" indent="0">
              <a:buNone/>
            </a:pPr>
            <a:r>
              <a:rPr lang="en-US" sz="2000" b="1" dirty="0" smtClean="0"/>
              <a:t>Ground Rules</a:t>
            </a:r>
          </a:p>
          <a:p>
            <a:pPr lvl="1"/>
            <a:r>
              <a:rPr lang="en-US" sz="1800" dirty="0" smtClean="0"/>
              <a:t>Let’s turn this into a Brave Space, not just Safe Space</a:t>
            </a:r>
          </a:p>
          <a:p>
            <a:pPr lvl="1"/>
            <a:r>
              <a:rPr lang="en-US" sz="1800" dirty="0" smtClean="0"/>
              <a:t>Be respectful</a:t>
            </a:r>
          </a:p>
          <a:p>
            <a:pPr lvl="1"/>
            <a:r>
              <a:rPr lang="en-US" sz="1800" dirty="0" smtClean="0"/>
              <a:t>Expand your mind set to absorb the information</a:t>
            </a:r>
          </a:p>
          <a:p>
            <a:pPr lvl="1"/>
            <a:r>
              <a:rPr lang="en-US" sz="1800" dirty="0" smtClean="0"/>
              <a:t>Ask questions!</a:t>
            </a:r>
          </a:p>
          <a:p>
            <a:pPr lvl="1"/>
            <a:endParaRPr lang="en-US" sz="1800" dirty="0"/>
          </a:p>
          <a:p>
            <a:pPr marL="457200" lvl="1" indent="0">
              <a:buNone/>
            </a:pPr>
            <a:r>
              <a:rPr lang="en-US" sz="1400" dirty="0"/>
              <a:t>"An open mind leaves a chance for someone to drop a worthwhile thought in it" - Unknown</a:t>
            </a:r>
            <a:endParaRPr lang="en-US" sz="1400" dirty="0" smtClean="0"/>
          </a:p>
          <a:p>
            <a:pPr lvl="1"/>
            <a:endParaRPr lang="en-US" b="1" dirty="0"/>
          </a:p>
        </p:txBody>
      </p:sp>
    </p:spTree>
    <p:extLst>
      <p:ext uri="{BB962C8B-B14F-4D97-AF65-F5344CB8AC3E}">
        <p14:creationId xmlns:p14="http://schemas.microsoft.com/office/powerpoint/2010/main" val="942312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the Trans* Community</a:t>
            </a:r>
            <a:endParaRPr lang="en-US" b="1" dirty="0"/>
          </a:p>
        </p:txBody>
      </p:sp>
      <p:sp>
        <p:nvSpPr>
          <p:cNvPr id="3" name="Content Placeholder 2"/>
          <p:cNvSpPr>
            <a:spLocks noGrp="1"/>
          </p:cNvSpPr>
          <p:nvPr>
            <p:ph idx="1"/>
          </p:nvPr>
        </p:nvSpPr>
        <p:spPr>
          <a:xfrm>
            <a:off x="2589212" y="1699708"/>
            <a:ext cx="8915400" cy="4840941"/>
          </a:xfrm>
        </p:spPr>
        <p:txBody>
          <a:bodyPr>
            <a:normAutofit fontScale="85000" lnSpcReduction="20000"/>
          </a:bodyPr>
          <a:lstStyle/>
          <a:p>
            <a:r>
              <a:rPr lang="en-US" b="1" dirty="0">
                <a:solidFill>
                  <a:schemeClr val="accent2">
                    <a:lumMod val="75000"/>
                  </a:schemeClr>
                </a:solidFill>
              </a:rPr>
              <a:t>Trans*</a:t>
            </a:r>
            <a:r>
              <a:rPr lang="en-US" dirty="0">
                <a:solidFill>
                  <a:schemeClr val="accent2">
                    <a:lumMod val="75000"/>
                  </a:schemeClr>
                </a:solidFill>
              </a:rPr>
              <a:t> </a:t>
            </a:r>
            <a:r>
              <a:rPr lang="en-US" dirty="0">
                <a:solidFill>
                  <a:schemeClr val="tx1"/>
                </a:solidFill>
              </a:rPr>
              <a:t>is an umbrella term that encompasses those who identify as transgender, transsexual, cross-dressers, drag queens/kings, gender radicals, and gender-queers to name a few. This list of identities is not exhaustive and many college students identify in different terms, especially within and between cultures</a:t>
            </a:r>
            <a:r>
              <a:rPr lang="en-US" dirty="0" smtClean="0">
                <a:solidFill>
                  <a:schemeClr val="tx1"/>
                </a:solidFill>
              </a:rPr>
              <a:t>.</a:t>
            </a:r>
          </a:p>
          <a:p>
            <a:endParaRPr lang="en-US" sz="1200" dirty="0">
              <a:solidFill>
                <a:schemeClr val="tx1"/>
              </a:solidFill>
            </a:endParaRPr>
          </a:p>
          <a:p>
            <a:r>
              <a:rPr lang="en-US" b="1" dirty="0" smtClean="0">
                <a:solidFill>
                  <a:srgbClr val="FFC000"/>
                </a:solidFill>
              </a:rPr>
              <a:t>Transgender</a:t>
            </a:r>
            <a:r>
              <a:rPr lang="en-US" b="1" dirty="0" smtClean="0">
                <a:solidFill>
                  <a:schemeClr val="tx1"/>
                </a:solidFill>
              </a:rPr>
              <a:t> </a:t>
            </a:r>
            <a:r>
              <a:rPr lang="en-US" dirty="0">
                <a:solidFill>
                  <a:schemeClr val="tx1"/>
                </a:solidFill>
              </a:rPr>
              <a:t>is a term used to describe people whose gender identity differs from </a:t>
            </a:r>
            <a:r>
              <a:rPr lang="en-US" dirty="0" smtClean="0">
                <a:solidFill>
                  <a:schemeClr val="tx1"/>
                </a:solidFill>
              </a:rPr>
              <a:t>the </a:t>
            </a:r>
            <a:r>
              <a:rPr lang="en-US" dirty="0">
                <a:solidFill>
                  <a:schemeClr val="tx1"/>
                </a:solidFill>
              </a:rPr>
              <a:t>sex the doctor marked on their birth certificate (GLAAD, 2016</a:t>
            </a:r>
            <a:r>
              <a:rPr lang="en-US" dirty="0" smtClean="0">
                <a:solidFill>
                  <a:schemeClr val="tx1"/>
                </a:solidFill>
              </a:rPr>
              <a:t>).</a:t>
            </a:r>
          </a:p>
          <a:p>
            <a:endParaRPr lang="en-US" sz="1200" dirty="0">
              <a:solidFill>
                <a:schemeClr val="tx1"/>
              </a:solidFill>
            </a:endParaRPr>
          </a:p>
          <a:p>
            <a:r>
              <a:rPr lang="en-US" b="1" dirty="0" smtClean="0">
                <a:solidFill>
                  <a:schemeClr val="bg2">
                    <a:lumMod val="25000"/>
                  </a:schemeClr>
                </a:solidFill>
              </a:rPr>
              <a:t>Gender </a:t>
            </a:r>
            <a:r>
              <a:rPr lang="en-US" b="1" dirty="0">
                <a:solidFill>
                  <a:schemeClr val="bg2">
                    <a:lumMod val="25000"/>
                  </a:schemeClr>
                </a:solidFill>
              </a:rPr>
              <a:t>identity </a:t>
            </a:r>
            <a:r>
              <a:rPr lang="en-US" dirty="0">
                <a:solidFill>
                  <a:schemeClr val="tx1"/>
                </a:solidFill>
              </a:rPr>
              <a:t>is a person's internal, personal sense of being a man or a woman (or someone outside of that gender binary) (GLAAD, 2016</a:t>
            </a:r>
            <a:r>
              <a:rPr lang="en-US" dirty="0" smtClean="0">
                <a:solidFill>
                  <a:schemeClr val="tx1"/>
                </a:solidFill>
              </a:rPr>
              <a:t>).</a:t>
            </a:r>
          </a:p>
          <a:p>
            <a:endParaRPr lang="en-US" sz="1200" dirty="0">
              <a:solidFill>
                <a:schemeClr val="tx1"/>
              </a:solidFill>
            </a:endParaRPr>
          </a:p>
          <a:p>
            <a:r>
              <a:rPr lang="en-US" b="1" dirty="0" smtClean="0">
                <a:solidFill>
                  <a:srgbClr val="0070C0"/>
                </a:solidFill>
              </a:rPr>
              <a:t>Sex</a:t>
            </a:r>
            <a:r>
              <a:rPr lang="en-US" dirty="0" smtClean="0">
                <a:solidFill>
                  <a:srgbClr val="0070C0"/>
                </a:solidFill>
              </a:rPr>
              <a:t> </a:t>
            </a:r>
            <a:r>
              <a:rPr lang="en-US" dirty="0">
                <a:solidFill>
                  <a:schemeClr val="tx1"/>
                </a:solidFill>
              </a:rPr>
              <a:t>is the classification of people as male or female. At birth infants are assigned a sex, usually based on the appearance of their external anatomy (GLAAD, 2016</a:t>
            </a:r>
            <a:r>
              <a:rPr lang="en-US" dirty="0" smtClean="0">
                <a:solidFill>
                  <a:schemeClr val="tx1"/>
                </a:solidFill>
              </a:rPr>
              <a:t>).</a:t>
            </a:r>
          </a:p>
          <a:p>
            <a:endParaRPr lang="en-US" sz="1200" dirty="0">
              <a:solidFill>
                <a:schemeClr val="tx1"/>
              </a:solidFill>
            </a:endParaRPr>
          </a:p>
          <a:p>
            <a:r>
              <a:rPr lang="en-US" dirty="0" smtClean="0">
                <a:solidFill>
                  <a:schemeClr val="tx1"/>
                </a:solidFill>
              </a:rPr>
              <a:t>According </a:t>
            </a:r>
            <a:r>
              <a:rPr lang="en-US" dirty="0">
                <a:solidFill>
                  <a:schemeClr val="tx1"/>
                </a:solidFill>
              </a:rPr>
              <a:t>to </a:t>
            </a:r>
            <a:r>
              <a:rPr lang="en-US" b="1" dirty="0">
                <a:solidFill>
                  <a:schemeClr val="tx1"/>
                </a:solidFill>
              </a:rPr>
              <a:t>Stryker’s theory </a:t>
            </a:r>
            <a:r>
              <a:rPr lang="en-US" dirty="0">
                <a:solidFill>
                  <a:schemeClr val="tx1"/>
                </a:solidFill>
              </a:rPr>
              <a:t>(2008) gender is historical, temporal, geographical, cultural, contingent, and contextual, whereas sex is considered scientifically immutable and fixed</a:t>
            </a:r>
            <a:r>
              <a:rPr lang="en-US" dirty="0" smtClean="0">
                <a:solidFill>
                  <a:schemeClr val="tx1"/>
                </a:solidFill>
              </a:rPr>
              <a:t>.</a:t>
            </a:r>
          </a:p>
          <a:p>
            <a:endParaRPr lang="en-US" sz="1200" dirty="0">
              <a:solidFill>
                <a:schemeClr val="tx1"/>
              </a:solidFill>
            </a:endParaRPr>
          </a:p>
          <a:p>
            <a:r>
              <a:rPr lang="en-US" dirty="0" smtClean="0">
                <a:solidFill>
                  <a:schemeClr val="tx1"/>
                </a:solidFill>
              </a:rPr>
              <a:t>It’s </a:t>
            </a:r>
            <a:r>
              <a:rPr lang="en-US" dirty="0">
                <a:solidFill>
                  <a:schemeClr val="tx1"/>
                </a:solidFill>
              </a:rPr>
              <a:t>also important to note </a:t>
            </a:r>
            <a:r>
              <a:rPr lang="en-US" dirty="0" smtClean="0">
                <a:solidFill>
                  <a:schemeClr val="tx1"/>
                </a:solidFill>
              </a:rPr>
              <a:t>that </a:t>
            </a:r>
            <a:r>
              <a:rPr lang="en-US" b="1" dirty="0" smtClean="0">
                <a:solidFill>
                  <a:schemeClr val="tx1"/>
                </a:solidFill>
              </a:rPr>
              <a:t>gender identity and sexual orientation are</a:t>
            </a:r>
            <a:r>
              <a:rPr lang="en-US" b="1" i="1" dirty="0" smtClean="0">
                <a:solidFill>
                  <a:schemeClr val="tx1"/>
                </a:solidFill>
              </a:rPr>
              <a:t> </a:t>
            </a:r>
            <a:r>
              <a:rPr lang="en-US" b="1" i="1" dirty="0" smtClean="0">
                <a:solidFill>
                  <a:srgbClr val="7030A0"/>
                </a:solidFill>
              </a:rPr>
              <a:t>not</a:t>
            </a:r>
            <a:r>
              <a:rPr lang="en-US" b="1" i="1" dirty="0" smtClean="0">
                <a:solidFill>
                  <a:schemeClr val="tx1"/>
                </a:solidFill>
              </a:rPr>
              <a:t> </a:t>
            </a:r>
            <a:r>
              <a:rPr lang="en-US" b="1" dirty="0" smtClean="0">
                <a:solidFill>
                  <a:schemeClr val="tx1"/>
                </a:solidFill>
              </a:rPr>
              <a:t>the same</a:t>
            </a:r>
            <a:r>
              <a:rPr lang="en-US" dirty="0" smtClean="0">
                <a:solidFill>
                  <a:schemeClr val="tx1"/>
                </a:solidFill>
              </a:rPr>
              <a:t>, </a:t>
            </a:r>
            <a:r>
              <a:rPr lang="en-US" dirty="0">
                <a:solidFill>
                  <a:schemeClr val="tx1"/>
                </a:solidFill>
              </a:rPr>
              <a:t>and do not predict each other.  </a:t>
            </a:r>
          </a:p>
          <a:p>
            <a:endParaRPr lang="en-US" dirty="0"/>
          </a:p>
        </p:txBody>
      </p:sp>
    </p:spTree>
    <p:extLst>
      <p:ext uri="{BB962C8B-B14F-4D97-AF65-F5344CB8AC3E}">
        <p14:creationId xmlns:p14="http://schemas.microsoft.com/office/powerpoint/2010/main" val="37285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the Trans* Community</a:t>
            </a:r>
            <a:endParaRPr lang="en-US" b="1" dirty="0"/>
          </a:p>
        </p:txBody>
      </p:sp>
      <p:sp>
        <p:nvSpPr>
          <p:cNvPr id="3" name="Content Placeholder 2"/>
          <p:cNvSpPr>
            <a:spLocks noGrp="1"/>
          </p:cNvSpPr>
          <p:nvPr>
            <p:ph idx="1"/>
          </p:nvPr>
        </p:nvSpPr>
        <p:spPr>
          <a:xfrm>
            <a:off x="2592924" y="1264555"/>
            <a:ext cx="8296747" cy="754745"/>
          </a:xfrm>
        </p:spPr>
        <p:txBody>
          <a:bodyPr>
            <a:normAutofit/>
          </a:bodyPr>
          <a:lstStyle/>
          <a:p>
            <a:pPr marL="0" indent="0">
              <a:buNone/>
            </a:pPr>
            <a:r>
              <a:rPr lang="en-US" dirty="0" smtClean="0"/>
              <a:t>Gender Identity exists on a </a:t>
            </a:r>
            <a:r>
              <a:rPr lang="en-US" b="1" u="sng" dirty="0" smtClean="0"/>
              <a:t>continuum. </a:t>
            </a:r>
            <a:r>
              <a:rPr lang="en-US" dirty="0" smtClean="0"/>
              <a:t>Gender Identity is historical, temporal, geographical, contingent and contextual (Stryker, 2008). </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t="17952"/>
          <a:stretch/>
        </p:blipFill>
        <p:spPr>
          <a:xfrm>
            <a:off x="1782890" y="1905000"/>
            <a:ext cx="9455021" cy="4953000"/>
          </a:xfrm>
          <a:prstGeom prst="rect">
            <a:avLst/>
          </a:prstGeom>
        </p:spPr>
      </p:pic>
      <p:sp>
        <p:nvSpPr>
          <p:cNvPr id="5" name="TextBox 4"/>
          <p:cNvSpPr txBox="1"/>
          <p:nvPr/>
        </p:nvSpPr>
        <p:spPr>
          <a:xfrm>
            <a:off x="5124595" y="6569044"/>
            <a:ext cx="6082577" cy="477054"/>
          </a:xfrm>
          <a:prstGeom prst="rect">
            <a:avLst/>
          </a:prstGeom>
          <a:solidFill>
            <a:schemeClr val="bg1"/>
          </a:solidFill>
          <a:ln>
            <a:noFill/>
          </a:ln>
        </p:spPr>
        <p:txBody>
          <a:bodyPr wrap="square" rtlCol="0">
            <a:spAutoFit/>
          </a:bodyPr>
          <a:lstStyle/>
          <a:p>
            <a:r>
              <a:rPr lang="en-US" sz="800" dirty="0" err="1"/>
              <a:t>Killermann</a:t>
            </a:r>
            <a:r>
              <a:rPr lang="en-US" sz="800" dirty="0"/>
              <a:t>, S. (</a:t>
            </a:r>
            <a:r>
              <a:rPr lang="en-US" sz="800" dirty="0" err="1"/>
              <a:t>n.d.</a:t>
            </a:r>
            <a:r>
              <a:rPr lang="en-US" sz="800" dirty="0"/>
              <a:t>). The </a:t>
            </a:r>
            <a:r>
              <a:rPr lang="en-US" sz="800" dirty="0" err="1"/>
              <a:t>Genderbread</a:t>
            </a:r>
            <a:r>
              <a:rPr lang="en-US" sz="800" dirty="0"/>
              <a:t> Person v3 | It's Pronounced Metrosexual. Retrieved February 18, 2016, from http://itspronouncedmetrosexual.com/2015/03/the-genderbread-person-v3/ </a:t>
            </a:r>
          </a:p>
          <a:p>
            <a:endParaRPr lang="en-US" sz="900" dirty="0"/>
          </a:p>
        </p:txBody>
      </p:sp>
    </p:spTree>
    <p:extLst>
      <p:ext uri="{BB962C8B-B14F-4D97-AF65-F5344CB8AC3E}">
        <p14:creationId xmlns:p14="http://schemas.microsoft.com/office/powerpoint/2010/main" val="891067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Barriers and Challenges</a:t>
            </a:r>
            <a:endParaRPr lang="en-US" b="1" dirty="0"/>
          </a:p>
        </p:txBody>
      </p:sp>
      <p:pic>
        <p:nvPicPr>
          <p:cNvPr id="5" name="Picture 4">
            <a:hlinkClick r:id="rId3"/>
          </p:cNvPr>
          <p:cNvPicPr>
            <a:picLocks noChangeAspect="1"/>
          </p:cNvPicPr>
          <p:nvPr/>
        </p:nvPicPr>
        <p:blipFill>
          <a:blip r:embed="rId4"/>
          <a:stretch>
            <a:fillRect/>
          </a:stretch>
        </p:blipFill>
        <p:spPr>
          <a:xfrm>
            <a:off x="2841495" y="1905000"/>
            <a:ext cx="7153275" cy="4010025"/>
          </a:xfrm>
          <a:prstGeom prst="rect">
            <a:avLst/>
          </a:prstGeom>
        </p:spPr>
      </p:pic>
    </p:spTree>
    <p:extLst>
      <p:ext uri="{BB962C8B-B14F-4D97-AF65-F5344CB8AC3E}">
        <p14:creationId xmlns:p14="http://schemas.microsoft.com/office/powerpoint/2010/main" val="624829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Barriers and Challenges</a:t>
            </a:r>
            <a:endParaRPr lang="en-US" b="1" dirty="0"/>
          </a:p>
        </p:txBody>
      </p:sp>
      <p:sp>
        <p:nvSpPr>
          <p:cNvPr id="3" name="Content Placeholder 2"/>
          <p:cNvSpPr>
            <a:spLocks noGrp="1"/>
          </p:cNvSpPr>
          <p:nvPr>
            <p:ph idx="1"/>
          </p:nvPr>
        </p:nvSpPr>
        <p:spPr>
          <a:xfrm>
            <a:off x="2054968" y="1588542"/>
            <a:ext cx="9214860" cy="4170218"/>
          </a:xfrm>
        </p:spPr>
        <p:txBody>
          <a:bodyPr>
            <a:normAutofit/>
          </a:bodyPr>
          <a:lstStyle/>
          <a:p>
            <a:pPr marL="0" indent="0">
              <a:buNone/>
            </a:pPr>
            <a:r>
              <a:rPr lang="en-US" dirty="0" smtClean="0"/>
              <a:t>These are just a few </a:t>
            </a:r>
            <a:r>
              <a:rPr lang="en-US" smtClean="0"/>
              <a:t>common issues </a:t>
            </a:r>
            <a:r>
              <a:rPr lang="en-US" dirty="0" smtClean="0"/>
              <a:t>the Trans* students face on campus:</a:t>
            </a:r>
          </a:p>
          <a:p>
            <a:r>
              <a:rPr lang="en-US" dirty="0" smtClean="0"/>
              <a:t>A </a:t>
            </a:r>
            <a:r>
              <a:rPr lang="en-US" dirty="0"/>
              <a:t>national survey, conducted by McKinney (2005), showed that trans* students have the following negative experiences in college: minimal faculty and staff education and training on trans* issues, minimal programming about the trans* community, a lack of campus resources for trans* students, poor counseling services,  and the inability for healthcare to meet the needs of trans* students. </a:t>
            </a:r>
          </a:p>
          <a:p>
            <a:r>
              <a:rPr lang="en-US" dirty="0" smtClean="0"/>
              <a:t>Sex-segregated </a:t>
            </a:r>
            <a:r>
              <a:rPr lang="en-US" dirty="0"/>
              <a:t>living space, locker rooms, </a:t>
            </a:r>
            <a:r>
              <a:rPr lang="en-US" dirty="0" smtClean="0"/>
              <a:t>and bathrooms.</a:t>
            </a:r>
            <a:endParaRPr lang="en-US" dirty="0"/>
          </a:p>
          <a:p>
            <a:r>
              <a:rPr lang="en-US" dirty="0"/>
              <a:t>Sex-segregated language on </a:t>
            </a:r>
            <a:r>
              <a:rPr lang="en-US" dirty="0" smtClean="0"/>
              <a:t>applications/forms</a:t>
            </a:r>
            <a:r>
              <a:rPr lang="en-US" dirty="0"/>
              <a:t>, records, and </a:t>
            </a:r>
            <a:r>
              <a:rPr lang="en-US" dirty="0" smtClean="0"/>
              <a:t>pronouns.</a:t>
            </a:r>
            <a:endParaRPr lang="en-US" dirty="0"/>
          </a:p>
          <a:p>
            <a:r>
              <a:rPr lang="en-US" dirty="0"/>
              <a:t>Lack of healthcare &amp; insurance coverage (i.e. sex reassignment &amp; hormones</a:t>
            </a:r>
            <a:r>
              <a:rPr lang="en-US" dirty="0" smtClean="0"/>
              <a:t>).</a:t>
            </a:r>
            <a:endParaRPr lang="en-US" dirty="0"/>
          </a:p>
          <a:p>
            <a:r>
              <a:rPr lang="en-US" dirty="0"/>
              <a:t>Isolation, rejection, discrimination from </a:t>
            </a:r>
            <a:r>
              <a:rPr lang="en-US" dirty="0" smtClean="0"/>
              <a:t>others. (Clark, Ellis, Peel, and Riggs, 2010).</a:t>
            </a:r>
            <a:endParaRPr lang="en-US" dirty="0"/>
          </a:p>
        </p:txBody>
      </p:sp>
    </p:spTree>
    <p:extLst>
      <p:ext uri="{BB962C8B-B14F-4D97-AF65-F5344CB8AC3E}">
        <p14:creationId xmlns:p14="http://schemas.microsoft.com/office/powerpoint/2010/main" val="1008985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Best Practices for Trans* Inclusivity on College Campuses</a:t>
            </a:r>
            <a:endParaRPr lang="en-US" sz="3200" b="1" dirty="0"/>
          </a:p>
        </p:txBody>
      </p:sp>
      <p:sp>
        <p:nvSpPr>
          <p:cNvPr id="3" name="Content Placeholder 2"/>
          <p:cNvSpPr>
            <a:spLocks noGrp="1"/>
          </p:cNvSpPr>
          <p:nvPr>
            <p:ph idx="1"/>
          </p:nvPr>
        </p:nvSpPr>
        <p:spPr/>
        <p:txBody>
          <a:bodyPr>
            <a:normAutofit fontScale="70000" lnSpcReduction="20000"/>
          </a:bodyPr>
          <a:lstStyle/>
          <a:p>
            <a:pPr marL="0" indent="0">
              <a:buNone/>
            </a:pPr>
            <a:r>
              <a:rPr lang="en-US" sz="2400" b="1" dirty="0" smtClean="0">
                <a:solidFill>
                  <a:srgbClr val="C00000"/>
                </a:solidFill>
              </a:rPr>
              <a:t>Required Staff Training Sessions</a:t>
            </a:r>
          </a:p>
          <a:p>
            <a:pPr marL="0" indent="0">
              <a:buNone/>
            </a:pPr>
            <a:endParaRPr lang="en-US" sz="2400" b="1" dirty="0" smtClean="0">
              <a:solidFill>
                <a:srgbClr val="C00000"/>
              </a:solidFill>
            </a:endParaRPr>
          </a:p>
          <a:p>
            <a:pPr marL="0" indent="0">
              <a:buNone/>
            </a:pPr>
            <a:r>
              <a:rPr lang="en-US" sz="2400" b="1" dirty="0" smtClean="0">
                <a:solidFill>
                  <a:srgbClr val="C00000"/>
                </a:solidFill>
              </a:rPr>
              <a:t>Preferred Name Policy</a:t>
            </a:r>
          </a:p>
          <a:p>
            <a:pPr marL="0" indent="0">
              <a:buNone/>
            </a:pPr>
            <a:endParaRPr lang="en-US" sz="2400" b="1" dirty="0" smtClean="0">
              <a:solidFill>
                <a:srgbClr val="C00000"/>
              </a:solidFill>
            </a:endParaRPr>
          </a:p>
          <a:p>
            <a:pPr marL="0" indent="0">
              <a:buNone/>
            </a:pPr>
            <a:r>
              <a:rPr lang="en-US" sz="2400" b="1" dirty="0" smtClean="0">
                <a:solidFill>
                  <a:srgbClr val="C00000"/>
                </a:solidFill>
              </a:rPr>
              <a:t>LGBT Resource Center</a:t>
            </a:r>
          </a:p>
          <a:p>
            <a:pPr marL="0" indent="0">
              <a:buNone/>
            </a:pPr>
            <a:endParaRPr lang="en-US" sz="2400" b="1" dirty="0" smtClean="0">
              <a:solidFill>
                <a:srgbClr val="C00000"/>
              </a:solidFill>
            </a:endParaRPr>
          </a:p>
          <a:p>
            <a:pPr marL="0" indent="0">
              <a:buNone/>
            </a:pPr>
            <a:r>
              <a:rPr lang="en-US" sz="2400" b="1" dirty="0" smtClean="0">
                <a:solidFill>
                  <a:srgbClr val="C00000"/>
                </a:solidFill>
              </a:rPr>
              <a:t>Gender-neutral Housing and Restroom </a:t>
            </a:r>
          </a:p>
          <a:p>
            <a:pPr marL="0" indent="0">
              <a:buNone/>
            </a:pPr>
            <a:endParaRPr lang="en-US" sz="2400" b="1" dirty="0" smtClean="0">
              <a:solidFill>
                <a:srgbClr val="C00000"/>
              </a:solidFill>
            </a:endParaRPr>
          </a:p>
          <a:p>
            <a:pPr marL="0" indent="0">
              <a:buNone/>
            </a:pPr>
            <a:r>
              <a:rPr lang="en-US" sz="2400" b="1" dirty="0" smtClean="0">
                <a:solidFill>
                  <a:srgbClr val="C00000"/>
                </a:solidFill>
              </a:rPr>
              <a:t>Pride Living Community</a:t>
            </a:r>
          </a:p>
          <a:p>
            <a:pPr marL="0" indent="0">
              <a:buNone/>
            </a:pPr>
            <a:endParaRPr lang="en-US" sz="2400" b="1" dirty="0" smtClean="0">
              <a:solidFill>
                <a:srgbClr val="C00000"/>
              </a:solidFill>
            </a:endParaRPr>
          </a:p>
          <a:p>
            <a:pPr marL="0" indent="0">
              <a:buNone/>
            </a:pPr>
            <a:r>
              <a:rPr lang="en-US" sz="2400" b="1" dirty="0" smtClean="0">
                <a:solidFill>
                  <a:srgbClr val="C00000"/>
                </a:solidFill>
              </a:rPr>
              <a:t>Inclusive Language on Forms</a:t>
            </a:r>
          </a:p>
          <a:p>
            <a:pPr marL="0" indent="0">
              <a:buNone/>
            </a:pPr>
            <a:endParaRPr lang="en-US" sz="2400" dirty="0" smtClean="0"/>
          </a:p>
          <a:p>
            <a:endParaRPr lang="en-US" dirty="0"/>
          </a:p>
        </p:txBody>
      </p:sp>
    </p:spTree>
    <p:extLst>
      <p:ext uri="{BB962C8B-B14F-4D97-AF65-F5344CB8AC3E}">
        <p14:creationId xmlns:p14="http://schemas.microsoft.com/office/powerpoint/2010/main" val="911370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Centrist College’s Current Practices</a:t>
            </a:r>
            <a:endParaRPr lang="en-US" b="1" dirty="0"/>
          </a:p>
        </p:txBody>
      </p:sp>
      <p:sp>
        <p:nvSpPr>
          <p:cNvPr id="3" name="Content Placeholder 2"/>
          <p:cNvSpPr>
            <a:spLocks noGrp="1"/>
          </p:cNvSpPr>
          <p:nvPr>
            <p:ph idx="1"/>
          </p:nvPr>
        </p:nvSpPr>
        <p:spPr>
          <a:xfrm>
            <a:off x="2589212" y="2133600"/>
            <a:ext cx="9031288" cy="3777622"/>
          </a:xfrm>
        </p:spPr>
        <p:txBody>
          <a:bodyPr>
            <a:normAutofit fontScale="70000" lnSpcReduction="20000"/>
          </a:bodyPr>
          <a:lstStyle/>
          <a:p>
            <a:pPr marL="0" indent="0">
              <a:buNone/>
            </a:pPr>
            <a:r>
              <a:rPr lang="en-US" sz="2800" b="1" dirty="0" smtClean="0">
                <a:solidFill>
                  <a:srgbClr val="C00000"/>
                </a:solidFill>
              </a:rPr>
              <a:t>LGBT Resource Center </a:t>
            </a:r>
          </a:p>
          <a:p>
            <a:pPr lvl="1"/>
            <a:r>
              <a:rPr lang="en-US" sz="2000" dirty="0" smtClean="0"/>
              <a:t>Great visibility in the student union; easily accessible</a:t>
            </a:r>
          </a:p>
          <a:p>
            <a:pPr lvl="1"/>
            <a:r>
              <a:rPr lang="en-US" sz="2000" dirty="0" smtClean="0"/>
              <a:t>Safe space trainings for students, faculty, and staff</a:t>
            </a:r>
          </a:p>
          <a:p>
            <a:pPr lvl="1"/>
            <a:endParaRPr lang="en-US" sz="2000" dirty="0" smtClean="0"/>
          </a:p>
          <a:p>
            <a:pPr marL="0" indent="0">
              <a:buNone/>
            </a:pPr>
            <a:r>
              <a:rPr lang="en-US" sz="2800" b="1" dirty="0" smtClean="0">
                <a:solidFill>
                  <a:srgbClr val="C00000"/>
                </a:solidFill>
              </a:rPr>
              <a:t>Preferred </a:t>
            </a:r>
            <a:r>
              <a:rPr lang="en-US" sz="2800" b="1" dirty="0">
                <a:solidFill>
                  <a:srgbClr val="C00000"/>
                </a:solidFill>
              </a:rPr>
              <a:t>n</a:t>
            </a:r>
            <a:r>
              <a:rPr lang="en-US" sz="2800" b="1" dirty="0" smtClean="0">
                <a:solidFill>
                  <a:srgbClr val="C00000"/>
                </a:solidFill>
              </a:rPr>
              <a:t>ame policy</a:t>
            </a:r>
          </a:p>
          <a:p>
            <a:pPr lvl="1"/>
            <a:r>
              <a:rPr lang="en-US" sz="2000" dirty="0" smtClean="0"/>
              <a:t>Affects class rosters, e-mails, and online platform (</a:t>
            </a:r>
            <a:r>
              <a:rPr lang="en-US" sz="1800" dirty="0" smtClean="0"/>
              <a:t>D2L </a:t>
            </a:r>
            <a:r>
              <a:rPr lang="en-US" sz="1800" dirty="0" err="1" smtClean="0"/>
              <a:t>Brightspace</a:t>
            </a:r>
            <a:r>
              <a:rPr lang="en-US" sz="2000" dirty="0" smtClean="0"/>
              <a:t>).</a:t>
            </a:r>
          </a:p>
          <a:p>
            <a:pPr lvl="1"/>
            <a:r>
              <a:rPr lang="en-US" sz="2000" dirty="0" smtClean="0"/>
              <a:t>Preferred name on student and staff IDs.</a:t>
            </a:r>
          </a:p>
          <a:p>
            <a:pPr lvl="1"/>
            <a:endParaRPr lang="en-US" sz="2000" dirty="0" smtClean="0"/>
          </a:p>
          <a:p>
            <a:pPr marL="0" indent="0">
              <a:buNone/>
            </a:pPr>
            <a:r>
              <a:rPr lang="en-US" sz="2800" b="1" dirty="0" smtClean="0">
                <a:solidFill>
                  <a:srgbClr val="C00000"/>
                </a:solidFill>
              </a:rPr>
              <a:t>Inclusive language on college forms</a:t>
            </a:r>
          </a:p>
          <a:p>
            <a:pPr marL="0" indent="0">
              <a:buNone/>
            </a:pPr>
            <a:endParaRPr lang="en-US" sz="2800" b="1" dirty="0" smtClean="0">
              <a:solidFill>
                <a:srgbClr val="C00000"/>
              </a:solidFill>
            </a:endParaRPr>
          </a:p>
          <a:p>
            <a:pPr marL="0" indent="0">
              <a:buNone/>
            </a:pPr>
            <a:r>
              <a:rPr lang="en-US" sz="2800" b="1" dirty="0" smtClean="0">
                <a:solidFill>
                  <a:srgbClr val="C00000"/>
                </a:solidFill>
              </a:rPr>
              <a:t>Pride Living </a:t>
            </a:r>
            <a:r>
              <a:rPr lang="en-US" sz="2800" b="1" dirty="0">
                <a:solidFill>
                  <a:srgbClr val="C00000"/>
                </a:solidFill>
              </a:rPr>
              <a:t>C</a:t>
            </a:r>
            <a:r>
              <a:rPr lang="en-US" sz="2800" b="1" dirty="0" smtClean="0">
                <a:solidFill>
                  <a:srgbClr val="C00000"/>
                </a:solidFill>
              </a:rPr>
              <a:t>ommunity </a:t>
            </a:r>
            <a:endParaRPr lang="en-US" sz="2800" b="1" dirty="0">
              <a:solidFill>
                <a:srgbClr val="C00000"/>
              </a:solidFill>
            </a:endParaRPr>
          </a:p>
        </p:txBody>
      </p:sp>
    </p:spTree>
    <p:extLst>
      <p:ext uri="{BB962C8B-B14F-4D97-AF65-F5344CB8AC3E}">
        <p14:creationId xmlns:p14="http://schemas.microsoft.com/office/powerpoint/2010/main" val="324019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143668" cy="1280890"/>
          </a:xfrm>
        </p:spPr>
        <p:txBody>
          <a:bodyPr/>
          <a:lstStyle/>
          <a:p>
            <a:r>
              <a:rPr lang="en-US" b="1" dirty="0" smtClean="0"/>
              <a:t>Centrist College’s Growth Opportunities</a:t>
            </a:r>
            <a:endParaRPr lang="en-US" b="1" dirty="0"/>
          </a:p>
        </p:txBody>
      </p:sp>
      <p:sp>
        <p:nvSpPr>
          <p:cNvPr id="3" name="Content Placeholder 2"/>
          <p:cNvSpPr>
            <a:spLocks noGrp="1"/>
          </p:cNvSpPr>
          <p:nvPr>
            <p:ph idx="1"/>
          </p:nvPr>
        </p:nvSpPr>
        <p:spPr>
          <a:xfrm>
            <a:off x="2589212" y="1689100"/>
            <a:ext cx="8915400" cy="4894579"/>
          </a:xfrm>
        </p:spPr>
        <p:txBody>
          <a:bodyPr>
            <a:normAutofit fontScale="85000" lnSpcReduction="20000"/>
          </a:bodyPr>
          <a:lstStyle/>
          <a:p>
            <a:pPr marL="0" indent="0">
              <a:buNone/>
            </a:pPr>
            <a:r>
              <a:rPr lang="en-US" sz="2800" b="1" dirty="0" smtClean="0">
                <a:solidFill>
                  <a:srgbClr val="C00000"/>
                </a:solidFill>
              </a:rPr>
              <a:t>Preferred pronouns on class rosters</a:t>
            </a:r>
          </a:p>
          <a:p>
            <a:pPr marL="0" indent="0">
              <a:buNone/>
            </a:pPr>
            <a:endParaRPr lang="en-US" sz="2800" b="1" dirty="0" smtClean="0">
              <a:solidFill>
                <a:srgbClr val="C00000"/>
              </a:solidFill>
            </a:endParaRPr>
          </a:p>
          <a:p>
            <a:pPr marL="0" indent="0">
              <a:buNone/>
            </a:pPr>
            <a:r>
              <a:rPr lang="en-US" sz="2800" b="1" dirty="0" smtClean="0">
                <a:solidFill>
                  <a:srgbClr val="C00000"/>
                </a:solidFill>
              </a:rPr>
              <a:t>All-gender restrooms </a:t>
            </a:r>
          </a:p>
          <a:p>
            <a:pPr marL="0" indent="0">
              <a:buNone/>
            </a:pPr>
            <a:endParaRPr lang="en-US" sz="2800" b="1" dirty="0" smtClean="0">
              <a:solidFill>
                <a:srgbClr val="C00000"/>
              </a:solidFill>
            </a:endParaRPr>
          </a:p>
          <a:p>
            <a:pPr marL="0" indent="0">
              <a:buNone/>
            </a:pPr>
            <a:r>
              <a:rPr lang="en-US" sz="2800" b="1" dirty="0" smtClean="0">
                <a:solidFill>
                  <a:srgbClr val="C00000"/>
                </a:solidFill>
              </a:rPr>
              <a:t>Guest</a:t>
            </a:r>
            <a:r>
              <a:rPr lang="en-US" sz="3200" b="1" dirty="0" smtClean="0">
                <a:solidFill>
                  <a:srgbClr val="C00000"/>
                </a:solidFill>
              </a:rPr>
              <a:t> </a:t>
            </a:r>
            <a:r>
              <a:rPr lang="en-US" sz="2800" b="1" dirty="0" smtClean="0">
                <a:solidFill>
                  <a:srgbClr val="C00000"/>
                </a:solidFill>
              </a:rPr>
              <a:t>speaker(s) to campus</a:t>
            </a:r>
          </a:p>
          <a:p>
            <a:pPr marL="0" indent="0">
              <a:buNone/>
            </a:pPr>
            <a:endParaRPr lang="en-US" sz="2800" b="1" dirty="0" smtClean="0">
              <a:solidFill>
                <a:srgbClr val="C00000"/>
              </a:solidFill>
            </a:endParaRPr>
          </a:p>
          <a:p>
            <a:pPr marL="0" indent="0">
              <a:buNone/>
            </a:pPr>
            <a:r>
              <a:rPr lang="en-US" sz="2800" b="1" dirty="0" smtClean="0">
                <a:solidFill>
                  <a:srgbClr val="C00000"/>
                </a:solidFill>
              </a:rPr>
              <a:t>Single room priority</a:t>
            </a:r>
          </a:p>
          <a:p>
            <a:pPr marL="0" indent="0">
              <a:buNone/>
            </a:pPr>
            <a:endParaRPr lang="en-US" sz="2800" b="1" dirty="0" smtClean="0">
              <a:solidFill>
                <a:srgbClr val="C00000"/>
              </a:solidFill>
            </a:endParaRPr>
          </a:p>
          <a:p>
            <a:pPr marL="0" indent="0">
              <a:buNone/>
            </a:pPr>
            <a:r>
              <a:rPr lang="en-US" sz="2800" b="1" dirty="0" smtClean="0">
                <a:solidFill>
                  <a:srgbClr val="C00000"/>
                </a:solidFill>
              </a:rPr>
              <a:t>Workshops on transgender issues</a:t>
            </a:r>
          </a:p>
          <a:p>
            <a:pPr marL="0" indent="0">
              <a:buNone/>
            </a:pPr>
            <a:endParaRPr lang="en-US" sz="2800" b="1" dirty="0" smtClean="0">
              <a:solidFill>
                <a:srgbClr val="C00000"/>
              </a:solidFill>
            </a:endParaRPr>
          </a:p>
          <a:p>
            <a:pPr marL="0" indent="0">
              <a:buNone/>
            </a:pPr>
            <a:r>
              <a:rPr lang="en-US" sz="2800" b="1" dirty="0" smtClean="0">
                <a:solidFill>
                  <a:srgbClr val="C00000"/>
                </a:solidFill>
              </a:rPr>
              <a:t>Updating non-discrimination policies		</a:t>
            </a:r>
          </a:p>
          <a:p>
            <a:endParaRPr lang="en-US" sz="2800" dirty="0"/>
          </a:p>
        </p:txBody>
      </p:sp>
    </p:spTree>
    <p:extLst>
      <p:ext uri="{BB962C8B-B14F-4D97-AF65-F5344CB8AC3E}">
        <p14:creationId xmlns:p14="http://schemas.microsoft.com/office/powerpoint/2010/main" val="3086311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273</TotalTime>
  <Words>2052</Words>
  <Application>Microsoft Macintosh PowerPoint</Application>
  <PresentationFormat>Widescreen</PresentationFormat>
  <Paragraphs>216</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Wingdings</vt:lpstr>
      <vt:lpstr>Wingdings 3</vt:lpstr>
      <vt:lpstr>Wisp</vt:lpstr>
      <vt:lpstr>Welcoming Transgender Students at Centrist College</vt:lpstr>
      <vt:lpstr>Welcome!</vt:lpstr>
      <vt:lpstr>Overview of the Trans* Community</vt:lpstr>
      <vt:lpstr>Overview of the Trans* Community</vt:lpstr>
      <vt:lpstr>Barriers and Challenges</vt:lpstr>
      <vt:lpstr>Barriers and Challenges</vt:lpstr>
      <vt:lpstr>Best Practices for Trans* Inclusivity on College Campuses</vt:lpstr>
      <vt:lpstr>Centrist College’s Current Practices</vt:lpstr>
      <vt:lpstr>Centrist College’s Growth Opportunities</vt:lpstr>
      <vt:lpstr>Strategic Action Plan 2016-2020</vt:lpstr>
      <vt:lpstr>Strategic Action Plan 2016-2020</vt:lpstr>
      <vt:lpstr>Strategic Action Plan 2016-2020</vt:lpstr>
      <vt:lpstr>Outcomes, Implications &amp; Considerations</vt:lpstr>
      <vt:lpstr>Outcomes, Implications &amp; Considerations</vt:lpstr>
      <vt:lpstr>Thank you. Questions?</vt:lpstr>
      <vt:lpstr> References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dc:title>
  <dc:subject/>
  <dc:creator>Oliveira, Alfredo A.</dc:creator>
  <cp:keywords/>
  <dc:description/>
  <cp:lastModifiedBy>Oliveira, Alfredo A.</cp:lastModifiedBy>
  <cp:revision>88</cp:revision>
  <dcterms:created xsi:type="dcterms:W3CDTF">2016-02-21T21:32:30Z</dcterms:created>
  <dcterms:modified xsi:type="dcterms:W3CDTF">2016-02-26T15:57:22Z</dcterms:modified>
  <cp:category/>
</cp:coreProperties>
</file>