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9" r:id="rId3"/>
    <p:sldId id="260" r:id="rId4"/>
    <p:sldId id="258" r:id="rId5"/>
    <p:sldId id="259" r:id="rId6"/>
    <p:sldId id="261" r:id="rId7"/>
    <p:sldId id="277" r:id="rId8"/>
    <p:sldId id="274" r:id="rId9"/>
    <p:sldId id="276" r:id="rId10"/>
    <p:sldId id="280" r:id="rId11"/>
    <p:sldId id="278" r:id="rId12"/>
    <p:sldId id="282" r:id="rId13"/>
    <p:sldId id="283" r:id="rId14"/>
    <p:sldId id="284" r:id="rId15"/>
    <p:sldId id="285" r:id="rId16"/>
    <p:sldId id="286" r:id="rId17"/>
    <p:sldId id="281"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29" autoAdjust="0"/>
    <p:restoredTop sz="94660"/>
  </p:normalViewPr>
  <p:slideViewPr>
    <p:cSldViewPr snapToGrid="0">
      <p:cViewPr varScale="1">
        <p:scale>
          <a:sx n="86" d="100"/>
          <a:sy n="86" d="100"/>
        </p:scale>
        <p:origin x="-1072"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C9C2FB-4E18-4C17-986B-D196AFE3E1B7}" type="doc">
      <dgm:prSet loTypeId="urn:microsoft.com/office/officeart/2005/8/layout/chevron1" loCatId="process" qsTypeId="urn:microsoft.com/office/officeart/2005/8/quickstyle/simple1" qsCatId="simple" csTypeId="urn:microsoft.com/office/officeart/2005/8/colors/accent1_2" csCatId="accent1" phldr="1"/>
      <dgm:spPr/>
    </dgm:pt>
    <dgm:pt modelId="{0F07F895-E3FF-4082-90EF-413990C6AE06}">
      <dgm:prSet phldrT="[Text]"/>
      <dgm:spPr/>
      <dgm:t>
        <a:bodyPr/>
        <a:lstStyle/>
        <a:p>
          <a:r>
            <a:rPr lang="en-US" dirty="0" smtClean="0"/>
            <a:t>Introduction to Transgender Identities </a:t>
          </a:r>
          <a:endParaRPr lang="en-US" dirty="0"/>
        </a:p>
      </dgm:t>
    </dgm:pt>
    <dgm:pt modelId="{CB129060-ACB5-42BE-BBFE-17C87D7B9A80}" type="parTrans" cxnId="{C607F20A-B6D1-4D74-9C2C-1E2BA1C3F4A9}">
      <dgm:prSet/>
      <dgm:spPr/>
      <dgm:t>
        <a:bodyPr/>
        <a:lstStyle/>
        <a:p>
          <a:endParaRPr lang="en-US"/>
        </a:p>
      </dgm:t>
    </dgm:pt>
    <dgm:pt modelId="{F9AEA015-91C1-4052-87E3-54739987D25A}" type="sibTrans" cxnId="{C607F20A-B6D1-4D74-9C2C-1E2BA1C3F4A9}">
      <dgm:prSet/>
      <dgm:spPr/>
      <dgm:t>
        <a:bodyPr/>
        <a:lstStyle/>
        <a:p>
          <a:endParaRPr lang="en-US"/>
        </a:p>
      </dgm:t>
    </dgm:pt>
    <dgm:pt modelId="{B0876F24-9377-4E89-AEE6-744991BA2929}">
      <dgm:prSet phldrT="[Text]"/>
      <dgm:spPr/>
      <dgm:t>
        <a:bodyPr/>
        <a:lstStyle/>
        <a:p>
          <a:r>
            <a:rPr lang="en-US" dirty="0" smtClean="0"/>
            <a:t>Reflection on Our Current Practices</a:t>
          </a:r>
          <a:endParaRPr lang="en-US" dirty="0"/>
        </a:p>
      </dgm:t>
    </dgm:pt>
    <dgm:pt modelId="{16C05B8C-E2C3-484D-BCD4-C8C15FCCC3EF}" type="parTrans" cxnId="{ABC81491-9B06-42BF-B24B-3FDD6D44C6F3}">
      <dgm:prSet/>
      <dgm:spPr/>
      <dgm:t>
        <a:bodyPr/>
        <a:lstStyle/>
        <a:p>
          <a:endParaRPr lang="en-US"/>
        </a:p>
      </dgm:t>
    </dgm:pt>
    <dgm:pt modelId="{647BBA60-E339-4138-86A7-56E9C0735FA3}" type="sibTrans" cxnId="{ABC81491-9B06-42BF-B24B-3FDD6D44C6F3}">
      <dgm:prSet/>
      <dgm:spPr/>
      <dgm:t>
        <a:bodyPr/>
        <a:lstStyle/>
        <a:p>
          <a:endParaRPr lang="en-US"/>
        </a:p>
      </dgm:t>
    </dgm:pt>
    <dgm:pt modelId="{F8BAC40B-D83B-4C29-B808-E7CC124029A1}">
      <dgm:prSet phldrT="[Text]"/>
      <dgm:spPr/>
      <dgm:t>
        <a:bodyPr/>
        <a:lstStyle/>
        <a:p>
          <a:r>
            <a:rPr lang="en-US" dirty="0" smtClean="0"/>
            <a:t>Short Term &amp; Long Term Action Plan </a:t>
          </a:r>
          <a:endParaRPr lang="en-US" dirty="0"/>
        </a:p>
      </dgm:t>
    </dgm:pt>
    <dgm:pt modelId="{5CF96C04-76CF-4A5B-BC63-356BA6F6B320}" type="parTrans" cxnId="{594039EC-4C80-41C3-B60E-7D7EB5D99659}">
      <dgm:prSet/>
      <dgm:spPr/>
      <dgm:t>
        <a:bodyPr/>
        <a:lstStyle/>
        <a:p>
          <a:endParaRPr lang="en-US"/>
        </a:p>
      </dgm:t>
    </dgm:pt>
    <dgm:pt modelId="{9B9AFE10-2E7E-416C-80F7-4B0E683BEBEB}" type="sibTrans" cxnId="{594039EC-4C80-41C3-B60E-7D7EB5D99659}">
      <dgm:prSet/>
      <dgm:spPr/>
      <dgm:t>
        <a:bodyPr/>
        <a:lstStyle/>
        <a:p>
          <a:endParaRPr lang="en-US"/>
        </a:p>
      </dgm:t>
    </dgm:pt>
    <dgm:pt modelId="{9FB743A8-496F-4F0E-9A32-99E3A4F4F5D9}" type="pres">
      <dgm:prSet presAssocID="{A4C9C2FB-4E18-4C17-986B-D196AFE3E1B7}" presName="Name0" presStyleCnt="0">
        <dgm:presLayoutVars>
          <dgm:dir/>
          <dgm:animLvl val="lvl"/>
          <dgm:resizeHandles val="exact"/>
        </dgm:presLayoutVars>
      </dgm:prSet>
      <dgm:spPr/>
    </dgm:pt>
    <dgm:pt modelId="{D19F16E1-425E-47FB-ADB4-B474AEBA89A4}" type="pres">
      <dgm:prSet presAssocID="{0F07F895-E3FF-4082-90EF-413990C6AE06}" presName="parTxOnly" presStyleLbl="node1" presStyleIdx="0" presStyleCnt="3" custLinFactX="80118" custLinFactY="-48566" custLinFactNeighborX="100000" custLinFactNeighborY="-100000">
        <dgm:presLayoutVars>
          <dgm:chMax val="0"/>
          <dgm:chPref val="0"/>
          <dgm:bulletEnabled val="1"/>
        </dgm:presLayoutVars>
      </dgm:prSet>
      <dgm:spPr/>
      <dgm:t>
        <a:bodyPr/>
        <a:lstStyle/>
        <a:p>
          <a:endParaRPr lang="en-US"/>
        </a:p>
      </dgm:t>
    </dgm:pt>
    <dgm:pt modelId="{206B0569-0D49-4C51-907F-DBEF53AB4DCF}" type="pres">
      <dgm:prSet presAssocID="{F9AEA015-91C1-4052-87E3-54739987D25A}" presName="parTxOnlySpace" presStyleCnt="0"/>
      <dgm:spPr/>
    </dgm:pt>
    <dgm:pt modelId="{CA608586-C57D-4D03-97F5-844EADF3FF4F}" type="pres">
      <dgm:prSet presAssocID="{B0876F24-9377-4E89-AEE6-744991BA2929}" presName="parTxOnly" presStyleLbl="node1" presStyleIdx="1" presStyleCnt="3" custLinFactNeighborY="0">
        <dgm:presLayoutVars>
          <dgm:chMax val="0"/>
          <dgm:chPref val="0"/>
          <dgm:bulletEnabled val="1"/>
        </dgm:presLayoutVars>
      </dgm:prSet>
      <dgm:spPr/>
      <dgm:t>
        <a:bodyPr/>
        <a:lstStyle/>
        <a:p>
          <a:endParaRPr lang="en-US"/>
        </a:p>
      </dgm:t>
    </dgm:pt>
    <dgm:pt modelId="{BC2C2D9C-16D9-4C88-A276-A9FB00BC396D}" type="pres">
      <dgm:prSet presAssocID="{647BBA60-E339-4138-86A7-56E9C0735FA3}" presName="parTxOnlySpace" presStyleCnt="0"/>
      <dgm:spPr/>
    </dgm:pt>
    <dgm:pt modelId="{8A00C0B9-85F2-4EA5-84C2-8EEAB9FF5D2F}" type="pres">
      <dgm:prSet presAssocID="{F8BAC40B-D83B-4C29-B808-E7CC124029A1}" presName="parTxOnly" presStyleLbl="node1" presStyleIdx="2" presStyleCnt="3" custLinFactX="-80118" custLinFactY="48523" custLinFactNeighborX="-100000" custLinFactNeighborY="100000">
        <dgm:presLayoutVars>
          <dgm:chMax val="0"/>
          <dgm:chPref val="0"/>
          <dgm:bulletEnabled val="1"/>
        </dgm:presLayoutVars>
      </dgm:prSet>
      <dgm:spPr/>
      <dgm:t>
        <a:bodyPr/>
        <a:lstStyle/>
        <a:p>
          <a:endParaRPr lang="en-US"/>
        </a:p>
      </dgm:t>
    </dgm:pt>
  </dgm:ptLst>
  <dgm:cxnLst>
    <dgm:cxn modelId="{C607F20A-B6D1-4D74-9C2C-1E2BA1C3F4A9}" srcId="{A4C9C2FB-4E18-4C17-986B-D196AFE3E1B7}" destId="{0F07F895-E3FF-4082-90EF-413990C6AE06}" srcOrd="0" destOrd="0" parTransId="{CB129060-ACB5-42BE-BBFE-17C87D7B9A80}" sibTransId="{F9AEA015-91C1-4052-87E3-54739987D25A}"/>
    <dgm:cxn modelId="{4FF2EDE2-F238-40B8-872E-A5CDFDC0AF81}" type="presOf" srcId="{B0876F24-9377-4E89-AEE6-744991BA2929}" destId="{CA608586-C57D-4D03-97F5-844EADF3FF4F}" srcOrd="0" destOrd="0" presId="urn:microsoft.com/office/officeart/2005/8/layout/chevron1"/>
    <dgm:cxn modelId="{594039EC-4C80-41C3-B60E-7D7EB5D99659}" srcId="{A4C9C2FB-4E18-4C17-986B-D196AFE3E1B7}" destId="{F8BAC40B-D83B-4C29-B808-E7CC124029A1}" srcOrd="2" destOrd="0" parTransId="{5CF96C04-76CF-4A5B-BC63-356BA6F6B320}" sibTransId="{9B9AFE10-2E7E-416C-80F7-4B0E683BEBEB}"/>
    <dgm:cxn modelId="{F020F648-2AFD-4A19-869F-ED6969A2F6FB}" type="presOf" srcId="{A4C9C2FB-4E18-4C17-986B-D196AFE3E1B7}" destId="{9FB743A8-496F-4F0E-9A32-99E3A4F4F5D9}" srcOrd="0" destOrd="0" presId="urn:microsoft.com/office/officeart/2005/8/layout/chevron1"/>
    <dgm:cxn modelId="{96F4C925-24AA-472A-BC27-0CF5A61DAE05}" type="presOf" srcId="{0F07F895-E3FF-4082-90EF-413990C6AE06}" destId="{D19F16E1-425E-47FB-ADB4-B474AEBA89A4}" srcOrd="0" destOrd="0" presId="urn:microsoft.com/office/officeart/2005/8/layout/chevron1"/>
    <dgm:cxn modelId="{7C0EFC37-2D45-442E-9014-93110752807E}" type="presOf" srcId="{F8BAC40B-D83B-4C29-B808-E7CC124029A1}" destId="{8A00C0B9-85F2-4EA5-84C2-8EEAB9FF5D2F}" srcOrd="0" destOrd="0" presId="urn:microsoft.com/office/officeart/2005/8/layout/chevron1"/>
    <dgm:cxn modelId="{ABC81491-9B06-42BF-B24B-3FDD6D44C6F3}" srcId="{A4C9C2FB-4E18-4C17-986B-D196AFE3E1B7}" destId="{B0876F24-9377-4E89-AEE6-744991BA2929}" srcOrd="1" destOrd="0" parTransId="{16C05B8C-E2C3-484D-BCD4-C8C15FCCC3EF}" sibTransId="{647BBA60-E339-4138-86A7-56E9C0735FA3}"/>
    <dgm:cxn modelId="{367CEB29-DD47-456F-A24A-AB0B73A7AF9F}" type="presParOf" srcId="{9FB743A8-496F-4F0E-9A32-99E3A4F4F5D9}" destId="{D19F16E1-425E-47FB-ADB4-B474AEBA89A4}" srcOrd="0" destOrd="0" presId="urn:microsoft.com/office/officeart/2005/8/layout/chevron1"/>
    <dgm:cxn modelId="{F7AA1B2B-D7E6-4F62-8B55-C726043F7C6B}" type="presParOf" srcId="{9FB743A8-496F-4F0E-9A32-99E3A4F4F5D9}" destId="{206B0569-0D49-4C51-907F-DBEF53AB4DCF}" srcOrd="1" destOrd="0" presId="urn:microsoft.com/office/officeart/2005/8/layout/chevron1"/>
    <dgm:cxn modelId="{532D1459-70A7-4AA4-9790-089A60F4976D}" type="presParOf" srcId="{9FB743A8-496F-4F0E-9A32-99E3A4F4F5D9}" destId="{CA608586-C57D-4D03-97F5-844EADF3FF4F}" srcOrd="2" destOrd="0" presId="urn:microsoft.com/office/officeart/2005/8/layout/chevron1"/>
    <dgm:cxn modelId="{ABDCC5BA-0134-4383-9B8C-E3CC9D38F28C}" type="presParOf" srcId="{9FB743A8-496F-4F0E-9A32-99E3A4F4F5D9}" destId="{BC2C2D9C-16D9-4C88-A276-A9FB00BC396D}" srcOrd="3" destOrd="0" presId="urn:microsoft.com/office/officeart/2005/8/layout/chevron1"/>
    <dgm:cxn modelId="{084960CD-9850-4BBB-8F2C-3E7149F0AE2F}" type="presParOf" srcId="{9FB743A8-496F-4F0E-9A32-99E3A4F4F5D9}" destId="{8A00C0B9-85F2-4EA5-84C2-8EEAB9FF5D2F}"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DD2089-FC1D-44D3-B8A6-94D46313DA36}" type="doc">
      <dgm:prSet loTypeId="urn:microsoft.com/office/officeart/2008/layout/AlternatingHexagons" loCatId="list" qsTypeId="urn:microsoft.com/office/officeart/2005/8/quickstyle/simple4" qsCatId="simple" csTypeId="urn:microsoft.com/office/officeart/2005/8/colors/accent1_2" csCatId="accent1" phldr="1"/>
      <dgm:spPr/>
      <dgm:t>
        <a:bodyPr/>
        <a:lstStyle/>
        <a:p>
          <a:endParaRPr lang="en-US"/>
        </a:p>
      </dgm:t>
    </dgm:pt>
    <dgm:pt modelId="{32EF9A3F-5EB6-4D04-86B9-39BD27826E46}">
      <dgm:prSet phldrT="[Text]" custT="1"/>
      <dgm:spPr/>
      <dgm:t>
        <a:bodyPr/>
        <a:lstStyle/>
        <a:p>
          <a:r>
            <a:rPr lang="en-US" sz="1200" dirty="0" smtClean="0"/>
            <a:t>Current Trends in Higher Education </a:t>
          </a:r>
          <a:endParaRPr lang="en-US" sz="1200" dirty="0"/>
        </a:p>
      </dgm:t>
    </dgm:pt>
    <dgm:pt modelId="{176D2F19-43B1-41FB-B3AF-62B49AB745A8}" type="parTrans" cxnId="{8BAC7749-0E5E-4BF8-8930-8C9761EFE1BF}">
      <dgm:prSet/>
      <dgm:spPr/>
      <dgm:t>
        <a:bodyPr/>
        <a:lstStyle/>
        <a:p>
          <a:endParaRPr lang="en-US"/>
        </a:p>
      </dgm:t>
    </dgm:pt>
    <dgm:pt modelId="{3BD04213-BF0C-4543-9A83-D07D580AFEF4}" type="sibTrans" cxnId="{8BAC7749-0E5E-4BF8-8930-8C9761EFE1BF}">
      <dgm:prSet custT="1"/>
      <dgm:spPr/>
      <dgm:t>
        <a:bodyPr/>
        <a:lstStyle/>
        <a:p>
          <a:r>
            <a:rPr lang="en-US" sz="1200" dirty="0" smtClean="0"/>
            <a:t>Terms and Concepts </a:t>
          </a:r>
          <a:endParaRPr lang="en-US" sz="1200" dirty="0"/>
        </a:p>
      </dgm:t>
    </dgm:pt>
    <dgm:pt modelId="{A0E2C365-5A61-4A5C-8AD8-25742F5EB71F}">
      <dgm:prSet phldrT="[Text]" custT="1"/>
      <dgm:spPr/>
      <dgm:t>
        <a:bodyPr/>
        <a:lstStyle/>
        <a:p>
          <a:r>
            <a:rPr lang="en-US" sz="1200" dirty="0" smtClean="0"/>
            <a:t>What Are We Doing Well?   </a:t>
          </a:r>
          <a:endParaRPr lang="en-US" sz="1200" dirty="0"/>
        </a:p>
      </dgm:t>
    </dgm:pt>
    <dgm:pt modelId="{8D7D6FB5-7C86-4313-9E4A-77A50E7D1D3A}" type="parTrans" cxnId="{35DC7841-6088-4BAC-9926-F25503077292}">
      <dgm:prSet/>
      <dgm:spPr/>
      <dgm:t>
        <a:bodyPr/>
        <a:lstStyle/>
        <a:p>
          <a:endParaRPr lang="en-US"/>
        </a:p>
      </dgm:t>
    </dgm:pt>
    <dgm:pt modelId="{93325DDC-2AA0-499E-8059-E489B021E6D5}" type="sibTrans" cxnId="{35DC7841-6088-4BAC-9926-F25503077292}">
      <dgm:prSet custT="1"/>
      <dgm:spPr/>
      <dgm:t>
        <a:bodyPr/>
        <a:lstStyle/>
        <a:p>
          <a:r>
            <a:rPr lang="en-US" sz="1200" dirty="0" smtClean="0"/>
            <a:t>What Can We Work On? </a:t>
          </a:r>
          <a:endParaRPr lang="en-US" sz="1200" dirty="0"/>
        </a:p>
      </dgm:t>
    </dgm:pt>
    <dgm:pt modelId="{88434BA4-0092-4090-A106-4FCC80D54B62}">
      <dgm:prSet phldrT="[Text]" custT="1"/>
      <dgm:spPr/>
      <dgm:t>
        <a:bodyPr/>
        <a:lstStyle/>
        <a:p>
          <a:r>
            <a:rPr lang="en-US" sz="1200" dirty="0" smtClean="0"/>
            <a:t>Additional Resources </a:t>
          </a:r>
          <a:endParaRPr lang="en-US" sz="1200" dirty="0"/>
        </a:p>
      </dgm:t>
    </dgm:pt>
    <dgm:pt modelId="{B767B19E-B69B-40F0-BA6F-0274666E7F2F}" type="parTrans" cxnId="{68C96284-EF24-4A9B-8EFA-70AACA78D932}">
      <dgm:prSet/>
      <dgm:spPr/>
      <dgm:t>
        <a:bodyPr/>
        <a:lstStyle/>
        <a:p>
          <a:endParaRPr lang="en-US"/>
        </a:p>
      </dgm:t>
    </dgm:pt>
    <dgm:pt modelId="{96622B2E-B8D0-4FA3-836F-DF04CDDA4007}" type="sibTrans" cxnId="{68C96284-EF24-4A9B-8EFA-70AACA78D932}">
      <dgm:prSet custT="1"/>
      <dgm:spPr/>
      <dgm:t>
        <a:bodyPr/>
        <a:lstStyle/>
        <a:p>
          <a:r>
            <a:rPr lang="en-US" sz="1200" dirty="0" smtClean="0"/>
            <a:t>What is Our Action Plan?  </a:t>
          </a:r>
          <a:endParaRPr lang="en-US" sz="1200" dirty="0"/>
        </a:p>
      </dgm:t>
    </dgm:pt>
    <dgm:pt modelId="{64ACCF47-6C50-48E8-B3D6-1870ACF590C4}" type="pres">
      <dgm:prSet presAssocID="{99DD2089-FC1D-44D3-B8A6-94D46313DA36}" presName="Name0" presStyleCnt="0">
        <dgm:presLayoutVars>
          <dgm:chMax/>
          <dgm:chPref/>
          <dgm:dir/>
          <dgm:animLvl val="lvl"/>
        </dgm:presLayoutVars>
      </dgm:prSet>
      <dgm:spPr/>
      <dgm:t>
        <a:bodyPr/>
        <a:lstStyle/>
        <a:p>
          <a:endParaRPr lang="en-US"/>
        </a:p>
      </dgm:t>
    </dgm:pt>
    <dgm:pt modelId="{FB020900-230F-4A4C-80DA-3946D3E423EC}" type="pres">
      <dgm:prSet presAssocID="{32EF9A3F-5EB6-4D04-86B9-39BD27826E46}" presName="composite" presStyleCnt="0"/>
      <dgm:spPr/>
    </dgm:pt>
    <dgm:pt modelId="{7D2E5D5D-1A05-48FD-B7B9-DB08194E7E6A}" type="pres">
      <dgm:prSet presAssocID="{32EF9A3F-5EB6-4D04-86B9-39BD27826E46}" presName="Parent1" presStyleLbl="node1" presStyleIdx="0" presStyleCnt="6">
        <dgm:presLayoutVars>
          <dgm:chMax val="1"/>
          <dgm:chPref val="1"/>
          <dgm:bulletEnabled val="1"/>
        </dgm:presLayoutVars>
      </dgm:prSet>
      <dgm:spPr/>
      <dgm:t>
        <a:bodyPr/>
        <a:lstStyle/>
        <a:p>
          <a:endParaRPr lang="en-US"/>
        </a:p>
      </dgm:t>
    </dgm:pt>
    <dgm:pt modelId="{3C58E934-EB8C-419B-AE5C-A33632D80043}" type="pres">
      <dgm:prSet presAssocID="{32EF9A3F-5EB6-4D04-86B9-39BD27826E46}" presName="Childtext1" presStyleLbl="revTx" presStyleIdx="0" presStyleCnt="3" custLinFactX="35945" custLinFactY="9806" custLinFactNeighborX="100000" custLinFactNeighborY="100000">
        <dgm:presLayoutVars>
          <dgm:chMax val="0"/>
          <dgm:chPref val="0"/>
          <dgm:bulletEnabled val="1"/>
        </dgm:presLayoutVars>
      </dgm:prSet>
      <dgm:spPr/>
      <dgm:t>
        <a:bodyPr/>
        <a:lstStyle/>
        <a:p>
          <a:endParaRPr lang="en-US"/>
        </a:p>
      </dgm:t>
    </dgm:pt>
    <dgm:pt modelId="{DAF886A5-1D80-4EA2-8A3B-A45CA4B8095A}" type="pres">
      <dgm:prSet presAssocID="{32EF9A3F-5EB6-4D04-86B9-39BD27826E46}" presName="BalanceSpacing" presStyleCnt="0"/>
      <dgm:spPr/>
    </dgm:pt>
    <dgm:pt modelId="{0C1ABD14-FA55-4627-9B28-B43EEA0A8226}" type="pres">
      <dgm:prSet presAssocID="{32EF9A3F-5EB6-4D04-86B9-39BD27826E46}" presName="BalanceSpacing1" presStyleCnt="0"/>
      <dgm:spPr/>
    </dgm:pt>
    <dgm:pt modelId="{57A90227-DEE4-46A2-9543-F89706A9E958}" type="pres">
      <dgm:prSet presAssocID="{3BD04213-BF0C-4543-9A83-D07D580AFEF4}" presName="Accent1Text" presStyleLbl="node1" presStyleIdx="1" presStyleCnt="6"/>
      <dgm:spPr/>
      <dgm:t>
        <a:bodyPr/>
        <a:lstStyle/>
        <a:p>
          <a:endParaRPr lang="en-US"/>
        </a:p>
      </dgm:t>
    </dgm:pt>
    <dgm:pt modelId="{C1BA0E69-173C-4DD3-B8F1-C9E67A3E7A81}" type="pres">
      <dgm:prSet presAssocID="{3BD04213-BF0C-4543-9A83-D07D580AFEF4}" presName="spaceBetweenRectangles" presStyleCnt="0"/>
      <dgm:spPr/>
    </dgm:pt>
    <dgm:pt modelId="{36215D38-8E47-476D-9355-D44804958F5F}" type="pres">
      <dgm:prSet presAssocID="{A0E2C365-5A61-4A5C-8AD8-25742F5EB71F}" presName="composite" presStyleCnt="0"/>
      <dgm:spPr/>
    </dgm:pt>
    <dgm:pt modelId="{E51DE6F9-3374-4797-8FD6-88476BB888D9}" type="pres">
      <dgm:prSet presAssocID="{A0E2C365-5A61-4A5C-8AD8-25742F5EB71F}" presName="Parent1" presStyleLbl="node1" presStyleIdx="2" presStyleCnt="6">
        <dgm:presLayoutVars>
          <dgm:chMax val="1"/>
          <dgm:chPref val="1"/>
          <dgm:bulletEnabled val="1"/>
        </dgm:presLayoutVars>
      </dgm:prSet>
      <dgm:spPr/>
      <dgm:t>
        <a:bodyPr/>
        <a:lstStyle/>
        <a:p>
          <a:endParaRPr lang="en-US"/>
        </a:p>
      </dgm:t>
    </dgm:pt>
    <dgm:pt modelId="{05209571-5C95-4F71-B4A2-C721DFE6DBE8}" type="pres">
      <dgm:prSet presAssocID="{A0E2C365-5A61-4A5C-8AD8-25742F5EB71F}" presName="Childtext1" presStyleLbl="revTx" presStyleIdx="1" presStyleCnt="3">
        <dgm:presLayoutVars>
          <dgm:chMax val="0"/>
          <dgm:chPref val="0"/>
          <dgm:bulletEnabled val="1"/>
        </dgm:presLayoutVars>
      </dgm:prSet>
      <dgm:spPr/>
      <dgm:t>
        <a:bodyPr/>
        <a:lstStyle/>
        <a:p>
          <a:endParaRPr lang="en-US"/>
        </a:p>
      </dgm:t>
    </dgm:pt>
    <dgm:pt modelId="{592AA22C-8910-4B4F-9825-B5EAC0CF0660}" type="pres">
      <dgm:prSet presAssocID="{A0E2C365-5A61-4A5C-8AD8-25742F5EB71F}" presName="BalanceSpacing" presStyleCnt="0"/>
      <dgm:spPr/>
    </dgm:pt>
    <dgm:pt modelId="{277AAD3A-AC1A-4DCE-8933-00AFAE666AEE}" type="pres">
      <dgm:prSet presAssocID="{A0E2C365-5A61-4A5C-8AD8-25742F5EB71F}" presName="BalanceSpacing1" presStyleCnt="0"/>
      <dgm:spPr/>
    </dgm:pt>
    <dgm:pt modelId="{8DFFBD63-0ABE-4B2A-96AD-760CC5FAA488}" type="pres">
      <dgm:prSet presAssocID="{93325DDC-2AA0-499E-8059-E489B021E6D5}" presName="Accent1Text" presStyleLbl="node1" presStyleIdx="3" presStyleCnt="6"/>
      <dgm:spPr/>
      <dgm:t>
        <a:bodyPr/>
        <a:lstStyle/>
        <a:p>
          <a:endParaRPr lang="en-US"/>
        </a:p>
      </dgm:t>
    </dgm:pt>
    <dgm:pt modelId="{DDB575C6-880B-413A-BEF5-6CE7306CD159}" type="pres">
      <dgm:prSet presAssocID="{93325DDC-2AA0-499E-8059-E489B021E6D5}" presName="spaceBetweenRectangles" presStyleCnt="0"/>
      <dgm:spPr/>
    </dgm:pt>
    <dgm:pt modelId="{BF1C9D43-86AF-461E-BB81-C9CE98DF7A40}" type="pres">
      <dgm:prSet presAssocID="{88434BA4-0092-4090-A106-4FCC80D54B62}" presName="composite" presStyleCnt="0"/>
      <dgm:spPr/>
    </dgm:pt>
    <dgm:pt modelId="{67A27F21-27BE-46B9-B84E-FD8684449243}" type="pres">
      <dgm:prSet presAssocID="{88434BA4-0092-4090-A106-4FCC80D54B62}" presName="Parent1" presStyleLbl="node1" presStyleIdx="4" presStyleCnt="6">
        <dgm:presLayoutVars>
          <dgm:chMax val="1"/>
          <dgm:chPref val="1"/>
          <dgm:bulletEnabled val="1"/>
        </dgm:presLayoutVars>
      </dgm:prSet>
      <dgm:spPr/>
      <dgm:t>
        <a:bodyPr/>
        <a:lstStyle/>
        <a:p>
          <a:endParaRPr lang="en-US"/>
        </a:p>
      </dgm:t>
    </dgm:pt>
    <dgm:pt modelId="{04F272D2-644C-4262-99F0-2573ABDEE0D8}" type="pres">
      <dgm:prSet presAssocID="{88434BA4-0092-4090-A106-4FCC80D54B62}" presName="Childtext1" presStyleLbl="revTx" presStyleIdx="2" presStyleCnt="3">
        <dgm:presLayoutVars>
          <dgm:chMax val="0"/>
          <dgm:chPref val="0"/>
          <dgm:bulletEnabled val="1"/>
        </dgm:presLayoutVars>
      </dgm:prSet>
      <dgm:spPr/>
      <dgm:t>
        <a:bodyPr/>
        <a:lstStyle/>
        <a:p>
          <a:endParaRPr lang="en-US"/>
        </a:p>
      </dgm:t>
    </dgm:pt>
    <dgm:pt modelId="{23129835-1C27-431A-B093-E6AFDB80B186}" type="pres">
      <dgm:prSet presAssocID="{88434BA4-0092-4090-A106-4FCC80D54B62}" presName="BalanceSpacing" presStyleCnt="0"/>
      <dgm:spPr/>
    </dgm:pt>
    <dgm:pt modelId="{4457E8B6-D793-4BFA-8FFF-4D05CF5F1E0E}" type="pres">
      <dgm:prSet presAssocID="{88434BA4-0092-4090-A106-4FCC80D54B62}" presName="BalanceSpacing1" presStyleCnt="0"/>
      <dgm:spPr/>
    </dgm:pt>
    <dgm:pt modelId="{CAA9DFA1-3670-40E4-9589-C5430CEE10AA}" type="pres">
      <dgm:prSet presAssocID="{96622B2E-B8D0-4FA3-836F-DF04CDDA4007}" presName="Accent1Text" presStyleLbl="node1" presStyleIdx="5" presStyleCnt="6"/>
      <dgm:spPr/>
      <dgm:t>
        <a:bodyPr/>
        <a:lstStyle/>
        <a:p>
          <a:endParaRPr lang="en-US"/>
        </a:p>
      </dgm:t>
    </dgm:pt>
  </dgm:ptLst>
  <dgm:cxnLst>
    <dgm:cxn modelId="{5BB1EEF1-B8F9-4EA2-9F32-122D65596ACD}" type="presOf" srcId="{96622B2E-B8D0-4FA3-836F-DF04CDDA4007}" destId="{CAA9DFA1-3670-40E4-9589-C5430CEE10AA}" srcOrd="0" destOrd="0" presId="urn:microsoft.com/office/officeart/2008/layout/AlternatingHexagons"/>
    <dgm:cxn modelId="{8BAC7749-0E5E-4BF8-8930-8C9761EFE1BF}" srcId="{99DD2089-FC1D-44D3-B8A6-94D46313DA36}" destId="{32EF9A3F-5EB6-4D04-86B9-39BD27826E46}" srcOrd="0" destOrd="0" parTransId="{176D2F19-43B1-41FB-B3AF-62B49AB745A8}" sibTransId="{3BD04213-BF0C-4543-9A83-D07D580AFEF4}"/>
    <dgm:cxn modelId="{953355BA-B092-48BE-94F9-D0F60314338F}" type="presOf" srcId="{3BD04213-BF0C-4543-9A83-D07D580AFEF4}" destId="{57A90227-DEE4-46A2-9543-F89706A9E958}" srcOrd="0" destOrd="0" presId="urn:microsoft.com/office/officeart/2008/layout/AlternatingHexagons"/>
    <dgm:cxn modelId="{BC8098EF-8D13-43F6-947F-FD1AF8D35CA1}" type="presOf" srcId="{88434BA4-0092-4090-A106-4FCC80D54B62}" destId="{67A27F21-27BE-46B9-B84E-FD8684449243}" srcOrd="0" destOrd="0" presId="urn:microsoft.com/office/officeart/2008/layout/AlternatingHexagons"/>
    <dgm:cxn modelId="{476539AB-9D0D-4119-8AD4-27ED86F0903A}" type="presOf" srcId="{99DD2089-FC1D-44D3-B8A6-94D46313DA36}" destId="{64ACCF47-6C50-48E8-B3D6-1870ACF590C4}" srcOrd="0" destOrd="0" presId="urn:microsoft.com/office/officeart/2008/layout/AlternatingHexagons"/>
    <dgm:cxn modelId="{35DC7841-6088-4BAC-9926-F25503077292}" srcId="{99DD2089-FC1D-44D3-B8A6-94D46313DA36}" destId="{A0E2C365-5A61-4A5C-8AD8-25742F5EB71F}" srcOrd="1" destOrd="0" parTransId="{8D7D6FB5-7C86-4313-9E4A-77A50E7D1D3A}" sibTransId="{93325DDC-2AA0-499E-8059-E489B021E6D5}"/>
    <dgm:cxn modelId="{CD102EBF-C228-422D-9A28-D4EE74928A60}" type="presOf" srcId="{A0E2C365-5A61-4A5C-8AD8-25742F5EB71F}" destId="{E51DE6F9-3374-4797-8FD6-88476BB888D9}" srcOrd="0" destOrd="0" presId="urn:microsoft.com/office/officeart/2008/layout/AlternatingHexagons"/>
    <dgm:cxn modelId="{996A2402-A164-4007-A3BC-B706A879D068}" type="presOf" srcId="{32EF9A3F-5EB6-4D04-86B9-39BD27826E46}" destId="{7D2E5D5D-1A05-48FD-B7B9-DB08194E7E6A}" srcOrd="0" destOrd="0" presId="urn:microsoft.com/office/officeart/2008/layout/AlternatingHexagons"/>
    <dgm:cxn modelId="{68C96284-EF24-4A9B-8EFA-70AACA78D932}" srcId="{99DD2089-FC1D-44D3-B8A6-94D46313DA36}" destId="{88434BA4-0092-4090-A106-4FCC80D54B62}" srcOrd="2" destOrd="0" parTransId="{B767B19E-B69B-40F0-BA6F-0274666E7F2F}" sibTransId="{96622B2E-B8D0-4FA3-836F-DF04CDDA4007}"/>
    <dgm:cxn modelId="{8D6C96DA-8A43-4FA0-9AF9-0B02C4D73BC5}" type="presOf" srcId="{93325DDC-2AA0-499E-8059-E489B021E6D5}" destId="{8DFFBD63-0ABE-4B2A-96AD-760CC5FAA488}" srcOrd="0" destOrd="0" presId="urn:microsoft.com/office/officeart/2008/layout/AlternatingHexagons"/>
    <dgm:cxn modelId="{4F9E5BB3-3F6F-4F66-8767-FC597084ACD1}" type="presParOf" srcId="{64ACCF47-6C50-48E8-B3D6-1870ACF590C4}" destId="{FB020900-230F-4A4C-80DA-3946D3E423EC}" srcOrd="0" destOrd="0" presId="urn:microsoft.com/office/officeart/2008/layout/AlternatingHexagons"/>
    <dgm:cxn modelId="{B2E6B22C-4789-4B8E-A1EB-A5D118A7854D}" type="presParOf" srcId="{FB020900-230F-4A4C-80DA-3946D3E423EC}" destId="{7D2E5D5D-1A05-48FD-B7B9-DB08194E7E6A}" srcOrd="0" destOrd="0" presId="urn:microsoft.com/office/officeart/2008/layout/AlternatingHexagons"/>
    <dgm:cxn modelId="{7B5F2687-11FD-4FF2-A255-8972A8D055EE}" type="presParOf" srcId="{FB020900-230F-4A4C-80DA-3946D3E423EC}" destId="{3C58E934-EB8C-419B-AE5C-A33632D80043}" srcOrd="1" destOrd="0" presId="urn:microsoft.com/office/officeart/2008/layout/AlternatingHexagons"/>
    <dgm:cxn modelId="{A6BD4AFC-7323-407C-B15C-91547B54B1C5}" type="presParOf" srcId="{FB020900-230F-4A4C-80DA-3946D3E423EC}" destId="{DAF886A5-1D80-4EA2-8A3B-A45CA4B8095A}" srcOrd="2" destOrd="0" presId="urn:microsoft.com/office/officeart/2008/layout/AlternatingHexagons"/>
    <dgm:cxn modelId="{F670FEE3-264B-4985-9E41-B623454C4CC9}" type="presParOf" srcId="{FB020900-230F-4A4C-80DA-3946D3E423EC}" destId="{0C1ABD14-FA55-4627-9B28-B43EEA0A8226}" srcOrd="3" destOrd="0" presId="urn:microsoft.com/office/officeart/2008/layout/AlternatingHexagons"/>
    <dgm:cxn modelId="{C72B6566-9051-4047-9937-80076ABDE4C1}" type="presParOf" srcId="{FB020900-230F-4A4C-80DA-3946D3E423EC}" destId="{57A90227-DEE4-46A2-9543-F89706A9E958}" srcOrd="4" destOrd="0" presId="urn:microsoft.com/office/officeart/2008/layout/AlternatingHexagons"/>
    <dgm:cxn modelId="{F2F3513A-71A4-4BD8-B0FF-2A04BBFE6C41}" type="presParOf" srcId="{64ACCF47-6C50-48E8-B3D6-1870ACF590C4}" destId="{C1BA0E69-173C-4DD3-B8F1-C9E67A3E7A81}" srcOrd="1" destOrd="0" presId="urn:microsoft.com/office/officeart/2008/layout/AlternatingHexagons"/>
    <dgm:cxn modelId="{20F76A50-4D32-4205-8A44-3F98296E77EC}" type="presParOf" srcId="{64ACCF47-6C50-48E8-B3D6-1870ACF590C4}" destId="{36215D38-8E47-476D-9355-D44804958F5F}" srcOrd="2" destOrd="0" presId="urn:microsoft.com/office/officeart/2008/layout/AlternatingHexagons"/>
    <dgm:cxn modelId="{C50EC487-3B79-4179-9EC2-D30EBA3DF342}" type="presParOf" srcId="{36215D38-8E47-476D-9355-D44804958F5F}" destId="{E51DE6F9-3374-4797-8FD6-88476BB888D9}" srcOrd="0" destOrd="0" presId="urn:microsoft.com/office/officeart/2008/layout/AlternatingHexagons"/>
    <dgm:cxn modelId="{D4EB5EE6-CC55-4AD1-9D85-017520408590}" type="presParOf" srcId="{36215D38-8E47-476D-9355-D44804958F5F}" destId="{05209571-5C95-4F71-B4A2-C721DFE6DBE8}" srcOrd="1" destOrd="0" presId="urn:microsoft.com/office/officeart/2008/layout/AlternatingHexagons"/>
    <dgm:cxn modelId="{EC80E2B7-EF53-4E20-9B9F-BF4036497344}" type="presParOf" srcId="{36215D38-8E47-476D-9355-D44804958F5F}" destId="{592AA22C-8910-4B4F-9825-B5EAC0CF0660}" srcOrd="2" destOrd="0" presId="urn:microsoft.com/office/officeart/2008/layout/AlternatingHexagons"/>
    <dgm:cxn modelId="{7DE03C1C-9B90-4599-8513-7D23215958B0}" type="presParOf" srcId="{36215D38-8E47-476D-9355-D44804958F5F}" destId="{277AAD3A-AC1A-4DCE-8933-00AFAE666AEE}" srcOrd="3" destOrd="0" presId="urn:microsoft.com/office/officeart/2008/layout/AlternatingHexagons"/>
    <dgm:cxn modelId="{715E034B-D976-4F95-BDD0-F991C98064E7}" type="presParOf" srcId="{36215D38-8E47-476D-9355-D44804958F5F}" destId="{8DFFBD63-0ABE-4B2A-96AD-760CC5FAA488}" srcOrd="4" destOrd="0" presId="urn:microsoft.com/office/officeart/2008/layout/AlternatingHexagons"/>
    <dgm:cxn modelId="{29BF9C41-4D5F-4152-A06F-C7E46C9B7F4E}" type="presParOf" srcId="{64ACCF47-6C50-48E8-B3D6-1870ACF590C4}" destId="{DDB575C6-880B-413A-BEF5-6CE7306CD159}" srcOrd="3" destOrd="0" presId="urn:microsoft.com/office/officeart/2008/layout/AlternatingHexagons"/>
    <dgm:cxn modelId="{7B1AE46E-5944-48C5-A9CB-F8F4EDE8D45F}" type="presParOf" srcId="{64ACCF47-6C50-48E8-B3D6-1870ACF590C4}" destId="{BF1C9D43-86AF-461E-BB81-C9CE98DF7A40}" srcOrd="4" destOrd="0" presId="urn:microsoft.com/office/officeart/2008/layout/AlternatingHexagons"/>
    <dgm:cxn modelId="{21923453-4D2E-4404-B01D-3A4A4AA65615}" type="presParOf" srcId="{BF1C9D43-86AF-461E-BB81-C9CE98DF7A40}" destId="{67A27F21-27BE-46B9-B84E-FD8684449243}" srcOrd="0" destOrd="0" presId="urn:microsoft.com/office/officeart/2008/layout/AlternatingHexagons"/>
    <dgm:cxn modelId="{1AF258EA-CB8D-4D9C-8123-FDA851A9862B}" type="presParOf" srcId="{BF1C9D43-86AF-461E-BB81-C9CE98DF7A40}" destId="{04F272D2-644C-4262-99F0-2573ABDEE0D8}" srcOrd="1" destOrd="0" presId="urn:microsoft.com/office/officeart/2008/layout/AlternatingHexagons"/>
    <dgm:cxn modelId="{3CE49777-55CD-4BF0-B45E-6C2E4A460CFD}" type="presParOf" srcId="{BF1C9D43-86AF-461E-BB81-C9CE98DF7A40}" destId="{23129835-1C27-431A-B093-E6AFDB80B186}" srcOrd="2" destOrd="0" presId="urn:microsoft.com/office/officeart/2008/layout/AlternatingHexagons"/>
    <dgm:cxn modelId="{69E8E2E7-B6FE-48EA-88F4-B5FC9056F048}" type="presParOf" srcId="{BF1C9D43-86AF-461E-BB81-C9CE98DF7A40}" destId="{4457E8B6-D793-4BFA-8FFF-4D05CF5F1E0E}" srcOrd="3" destOrd="0" presId="urn:microsoft.com/office/officeart/2008/layout/AlternatingHexagons"/>
    <dgm:cxn modelId="{C3F4DF23-D7C5-463B-A908-EAD14B8E97EE}" type="presParOf" srcId="{BF1C9D43-86AF-461E-BB81-C9CE98DF7A40}" destId="{CAA9DFA1-3670-40E4-9589-C5430CEE10AA}"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9F16E1-425E-47FB-ADB4-B474AEBA89A4}">
      <dsp:nvSpPr>
        <dsp:cNvPr id="0" name=""/>
        <dsp:cNvSpPr/>
      </dsp:nvSpPr>
      <dsp:spPr>
        <a:xfrm>
          <a:off x="1928219" y="220898"/>
          <a:ext cx="2137713" cy="855085"/>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Introduction to Transgender Identities </a:t>
          </a:r>
          <a:endParaRPr lang="en-US" sz="1500" kern="1200" dirty="0"/>
        </a:p>
      </dsp:txBody>
      <dsp:txXfrm>
        <a:off x="2355762" y="220898"/>
        <a:ext cx="1282628" cy="855085"/>
      </dsp:txXfrm>
    </dsp:sp>
    <dsp:sp modelId="{CA608586-C57D-4D03-97F5-844EADF3FF4F}">
      <dsp:nvSpPr>
        <dsp:cNvPr id="0" name=""/>
        <dsp:cNvSpPr/>
      </dsp:nvSpPr>
      <dsp:spPr>
        <a:xfrm>
          <a:off x="1925697" y="1491264"/>
          <a:ext cx="2137713" cy="855085"/>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Reflection on Our Current Practices</a:t>
          </a:r>
          <a:endParaRPr lang="en-US" sz="1500" kern="1200" dirty="0"/>
        </a:p>
      </dsp:txBody>
      <dsp:txXfrm>
        <a:off x="2353240" y="1491264"/>
        <a:ext cx="1282628" cy="855085"/>
      </dsp:txXfrm>
    </dsp:sp>
    <dsp:sp modelId="{8A00C0B9-85F2-4EA5-84C2-8EEAB9FF5D2F}">
      <dsp:nvSpPr>
        <dsp:cNvPr id="0" name=""/>
        <dsp:cNvSpPr/>
      </dsp:nvSpPr>
      <dsp:spPr>
        <a:xfrm>
          <a:off x="1923174" y="2761263"/>
          <a:ext cx="2137713" cy="855085"/>
        </a:xfrm>
        <a:prstGeom prst="chevron">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Short Term &amp; Long Term Action Plan </a:t>
          </a:r>
          <a:endParaRPr lang="en-US" sz="1500" kern="1200" dirty="0"/>
        </a:p>
      </dsp:txBody>
      <dsp:txXfrm>
        <a:off x="2350717" y="2761263"/>
        <a:ext cx="1282628" cy="8550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E5D5D-1A05-48FD-B7B9-DB08194E7E6A}">
      <dsp:nvSpPr>
        <dsp:cNvPr id="0" name=""/>
        <dsp:cNvSpPr/>
      </dsp:nvSpPr>
      <dsp:spPr>
        <a:xfrm rot="5400000">
          <a:off x="2263320" y="89539"/>
          <a:ext cx="1362813" cy="1185647"/>
        </a:xfrm>
        <a:prstGeom prst="hexagon">
          <a:avLst>
            <a:gd name="adj" fmla="val 25000"/>
            <a:gd name="vf" fmla="val 11547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Current Trends in Higher Education </a:t>
          </a:r>
          <a:endParaRPr lang="en-US" sz="1200" kern="1200" dirty="0"/>
        </a:p>
      </dsp:txBody>
      <dsp:txXfrm rot="-5400000">
        <a:off x="2536666" y="213328"/>
        <a:ext cx="816121" cy="938069"/>
      </dsp:txXfrm>
    </dsp:sp>
    <dsp:sp modelId="{3C58E934-EB8C-419B-AE5C-A33632D80043}">
      <dsp:nvSpPr>
        <dsp:cNvPr id="0" name=""/>
        <dsp:cNvSpPr/>
      </dsp:nvSpPr>
      <dsp:spPr>
        <a:xfrm>
          <a:off x="3761829" y="1171389"/>
          <a:ext cx="1520899" cy="817688"/>
        </a:xfrm>
        <a:prstGeom prst="rect">
          <a:avLst/>
        </a:prstGeom>
        <a:noFill/>
        <a:ln>
          <a:noFill/>
        </a:ln>
        <a:effectLst/>
      </dsp:spPr>
      <dsp:style>
        <a:lnRef idx="0">
          <a:scrgbClr r="0" g="0" b="0"/>
        </a:lnRef>
        <a:fillRef idx="0">
          <a:scrgbClr r="0" g="0" b="0"/>
        </a:fillRef>
        <a:effectRef idx="0">
          <a:scrgbClr r="0" g="0" b="0"/>
        </a:effectRef>
        <a:fontRef idx="minor"/>
      </dsp:style>
    </dsp:sp>
    <dsp:sp modelId="{57A90227-DEE4-46A2-9543-F89706A9E958}">
      <dsp:nvSpPr>
        <dsp:cNvPr id="0" name=""/>
        <dsp:cNvSpPr/>
      </dsp:nvSpPr>
      <dsp:spPr>
        <a:xfrm rot="5400000">
          <a:off x="982820" y="89539"/>
          <a:ext cx="1362813" cy="1185647"/>
        </a:xfrm>
        <a:prstGeom prst="hexagon">
          <a:avLst>
            <a:gd name="adj" fmla="val 25000"/>
            <a:gd name="vf" fmla="val 11547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kern="1200" dirty="0" smtClean="0"/>
            <a:t>Terms and Concepts </a:t>
          </a:r>
          <a:endParaRPr lang="en-US" sz="1200" kern="1200" dirty="0"/>
        </a:p>
      </dsp:txBody>
      <dsp:txXfrm rot="-5400000">
        <a:off x="1256166" y="213328"/>
        <a:ext cx="816121" cy="938069"/>
      </dsp:txXfrm>
    </dsp:sp>
    <dsp:sp modelId="{E51DE6F9-3374-4797-8FD6-88476BB888D9}">
      <dsp:nvSpPr>
        <dsp:cNvPr id="0" name=""/>
        <dsp:cNvSpPr/>
      </dsp:nvSpPr>
      <dsp:spPr>
        <a:xfrm rot="5400000">
          <a:off x="1620617" y="1246295"/>
          <a:ext cx="1362813" cy="1185647"/>
        </a:xfrm>
        <a:prstGeom prst="hexagon">
          <a:avLst>
            <a:gd name="adj" fmla="val 25000"/>
            <a:gd name="vf" fmla="val 11547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What Are We Doing Well?   </a:t>
          </a:r>
          <a:endParaRPr lang="en-US" sz="1200" kern="1200" dirty="0"/>
        </a:p>
      </dsp:txBody>
      <dsp:txXfrm rot="-5400000">
        <a:off x="1893963" y="1370084"/>
        <a:ext cx="816121" cy="938069"/>
      </dsp:txXfrm>
    </dsp:sp>
    <dsp:sp modelId="{05209571-5C95-4F71-B4A2-C721DFE6DBE8}">
      <dsp:nvSpPr>
        <dsp:cNvPr id="0" name=""/>
        <dsp:cNvSpPr/>
      </dsp:nvSpPr>
      <dsp:spPr>
        <a:xfrm>
          <a:off x="188300" y="1430274"/>
          <a:ext cx="1471838" cy="817688"/>
        </a:xfrm>
        <a:prstGeom prst="rect">
          <a:avLst/>
        </a:prstGeom>
        <a:noFill/>
        <a:ln>
          <a:noFill/>
        </a:ln>
        <a:effectLst/>
      </dsp:spPr>
      <dsp:style>
        <a:lnRef idx="0">
          <a:scrgbClr r="0" g="0" b="0"/>
        </a:lnRef>
        <a:fillRef idx="0">
          <a:scrgbClr r="0" g="0" b="0"/>
        </a:fillRef>
        <a:effectRef idx="0">
          <a:scrgbClr r="0" g="0" b="0"/>
        </a:effectRef>
        <a:fontRef idx="minor"/>
      </dsp:style>
    </dsp:sp>
    <dsp:sp modelId="{8DFFBD63-0ABE-4B2A-96AD-760CC5FAA488}">
      <dsp:nvSpPr>
        <dsp:cNvPr id="0" name=""/>
        <dsp:cNvSpPr/>
      </dsp:nvSpPr>
      <dsp:spPr>
        <a:xfrm rot="5400000">
          <a:off x="2901116" y="1246295"/>
          <a:ext cx="1362813" cy="1185647"/>
        </a:xfrm>
        <a:prstGeom prst="hexagon">
          <a:avLst>
            <a:gd name="adj" fmla="val 25000"/>
            <a:gd name="vf" fmla="val 11547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kern="1200" dirty="0" smtClean="0"/>
            <a:t>What Can We Work On? </a:t>
          </a:r>
          <a:endParaRPr lang="en-US" sz="1200" kern="1200" dirty="0"/>
        </a:p>
      </dsp:txBody>
      <dsp:txXfrm rot="-5400000">
        <a:off x="3174462" y="1370084"/>
        <a:ext cx="816121" cy="938069"/>
      </dsp:txXfrm>
    </dsp:sp>
    <dsp:sp modelId="{67A27F21-27BE-46B9-B84E-FD8684449243}">
      <dsp:nvSpPr>
        <dsp:cNvPr id="0" name=""/>
        <dsp:cNvSpPr/>
      </dsp:nvSpPr>
      <dsp:spPr>
        <a:xfrm rot="5400000">
          <a:off x="2263320" y="2403051"/>
          <a:ext cx="1362813" cy="1185647"/>
        </a:xfrm>
        <a:prstGeom prst="hexagon">
          <a:avLst>
            <a:gd name="adj" fmla="val 25000"/>
            <a:gd name="vf" fmla="val 11547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Additional Resources </a:t>
          </a:r>
          <a:endParaRPr lang="en-US" sz="1200" kern="1200" dirty="0"/>
        </a:p>
      </dsp:txBody>
      <dsp:txXfrm rot="-5400000">
        <a:off x="2536666" y="2526840"/>
        <a:ext cx="816121" cy="938069"/>
      </dsp:txXfrm>
    </dsp:sp>
    <dsp:sp modelId="{04F272D2-644C-4262-99F0-2573ABDEE0D8}">
      <dsp:nvSpPr>
        <dsp:cNvPr id="0" name=""/>
        <dsp:cNvSpPr/>
      </dsp:nvSpPr>
      <dsp:spPr>
        <a:xfrm>
          <a:off x="3573528" y="2587030"/>
          <a:ext cx="1520899" cy="817688"/>
        </a:xfrm>
        <a:prstGeom prst="rect">
          <a:avLst/>
        </a:prstGeom>
        <a:noFill/>
        <a:ln>
          <a:noFill/>
        </a:ln>
        <a:effectLst/>
      </dsp:spPr>
      <dsp:style>
        <a:lnRef idx="0">
          <a:scrgbClr r="0" g="0" b="0"/>
        </a:lnRef>
        <a:fillRef idx="0">
          <a:scrgbClr r="0" g="0" b="0"/>
        </a:fillRef>
        <a:effectRef idx="0">
          <a:scrgbClr r="0" g="0" b="0"/>
        </a:effectRef>
        <a:fontRef idx="minor"/>
      </dsp:style>
    </dsp:sp>
    <dsp:sp modelId="{CAA9DFA1-3670-40E4-9589-C5430CEE10AA}">
      <dsp:nvSpPr>
        <dsp:cNvPr id="0" name=""/>
        <dsp:cNvSpPr/>
      </dsp:nvSpPr>
      <dsp:spPr>
        <a:xfrm rot="5400000">
          <a:off x="982820" y="2403051"/>
          <a:ext cx="1362813" cy="1185647"/>
        </a:xfrm>
        <a:prstGeom prst="hexagon">
          <a:avLst>
            <a:gd name="adj" fmla="val 25000"/>
            <a:gd name="vf" fmla="val 115470"/>
          </a:avLst>
        </a:prstGeom>
        <a:gradFill rotWithShape="0">
          <a:gsLst>
            <a:gs pos="0">
              <a:schemeClr val="accent1">
                <a:hueOff val="0"/>
                <a:satOff val="0"/>
                <a:lumOff val="0"/>
                <a:alphaOff val="0"/>
                <a:tint val="98000"/>
                <a:lumMod val="110000"/>
              </a:schemeClr>
            </a:gs>
            <a:gs pos="84000">
              <a:schemeClr val="accent1">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200" kern="1200" dirty="0" smtClean="0"/>
            <a:t>What is Our Action Plan?  </a:t>
          </a:r>
          <a:endParaRPr lang="en-US" sz="1200" kern="1200" dirty="0"/>
        </a:p>
      </dsp:txBody>
      <dsp:txXfrm rot="-5400000">
        <a:off x="1256166" y="2526840"/>
        <a:ext cx="816121" cy="93806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2/25/16</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2/25/16</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2/25/16</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2/25/16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2/25/16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2/25/16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2/25/16</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2/25/16</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smtClean="0"/>
              <a:t>Centrist college </a:t>
            </a:r>
            <a:br>
              <a:rPr lang="en-US" b="1" dirty="0" smtClean="0"/>
            </a:br>
            <a:r>
              <a:rPr lang="en-US" b="1" dirty="0" smtClean="0"/>
              <a:t>professional development series </a:t>
            </a:r>
            <a:endParaRPr lang="en-US" b="1" dirty="0"/>
          </a:p>
        </p:txBody>
      </p:sp>
      <p:sp>
        <p:nvSpPr>
          <p:cNvPr id="3" name="Subtitle 2"/>
          <p:cNvSpPr>
            <a:spLocks noGrp="1"/>
          </p:cNvSpPr>
          <p:nvPr>
            <p:ph type="subTitle" idx="1"/>
          </p:nvPr>
        </p:nvSpPr>
        <p:spPr>
          <a:xfrm>
            <a:off x="581194" y="2627870"/>
            <a:ext cx="10993546" cy="457896"/>
          </a:xfrm>
        </p:spPr>
        <p:txBody>
          <a:bodyPr/>
          <a:lstStyle/>
          <a:p>
            <a:pPr algn="ctr"/>
            <a:r>
              <a:rPr lang="en-US" dirty="0" smtClean="0"/>
              <a:t>ACTIVELY Serving our transgender student population </a:t>
            </a:r>
            <a:endParaRPr lang="en-US" dirty="0"/>
          </a:p>
        </p:txBody>
      </p:sp>
      <p:sp>
        <p:nvSpPr>
          <p:cNvPr id="4" name="TextBox 3"/>
          <p:cNvSpPr txBox="1"/>
          <p:nvPr/>
        </p:nvSpPr>
        <p:spPr>
          <a:xfrm>
            <a:off x="3960091" y="5249442"/>
            <a:ext cx="4271818" cy="1200329"/>
          </a:xfrm>
          <a:prstGeom prst="rect">
            <a:avLst/>
          </a:prstGeom>
          <a:noFill/>
        </p:spPr>
        <p:txBody>
          <a:bodyPr wrap="square" rtlCol="0">
            <a:spAutoFit/>
          </a:bodyPr>
          <a:lstStyle/>
          <a:p>
            <a:pPr algn="ctr"/>
            <a:r>
              <a:rPr lang="en-US" dirty="0" smtClean="0">
                <a:solidFill>
                  <a:schemeClr val="bg1"/>
                </a:solidFill>
              </a:rPr>
              <a:t>Sam Benson </a:t>
            </a:r>
          </a:p>
          <a:p>
            <a:pPr algn="ctr"/>
            <a:r>
              <a:rPr lang="en-US" dirty="0" smtClean="0">
                <a:solidFill>
                  <a:schemeClr val="bg1"/>
                </a:solidFill>
              </a:rPr>
              <a:t>Amy Gooch</a:t>
            </a:r>
          </a:p>
          <a:p>
            <a:pPr algn="ctr"/>
            <a:r>
              <a:rPr lang="en-US" dirty="0" smtClean="0">
                <a:solidFill>
                  <a:schemeClr val="bg1"/>
                </a:solidFill>
              </a:rPr>
              <a:t>Katie Schmitt </a:t>
            </a:r>
          </a:p>
          <a:p>
            <a:pPr algn="ctr"/>
            <a:r>
              <a:rPr lang="en-US" dirty="0" smtClean="0">
                <a:solidFill>
                  <a:schemeClr val="bg1"/>
                </a:solidFill>
              </a:rPr>
              <a:t>Southern Illinois University Carbondale</a:t>
            </a:r>
            <a:endParaRPr lang="en-US" dirty="0">
              <a:solidFill>
                <a:schemeClr val="bg1"/>
              </a:solidFill>
            </a:endParaRPr>
          </a:p>
        </p:txBody>
      </p:sp>
      <p:pic>
        <p:nvPicPr>
          <p:cNvPr id="5" name="Picture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380467" y="3172010"/>
            <a:ext cx="3323093" cy="2215978"/>
          </a:xfrm>
          <a:prstGeom prst="rect">
            <a:avLst/>
          </a:prstGeom>
        </p:spPr>
      </p:pic>
    </p:spTree>
    <p:extLst>
      <p:ext uri="{BB962C8B-B14F-4D97-AF65-F5344CB8AC3E}">
        <p14:creationId xmlns:p14="http://schemas.microsoft.com/office/powerpoint/2010/main" val="124754480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Best practices for serving transgender and gender non-conforming students in schools </a:t>
            </a:r>
            <a:endParaRPr lang="en-US" b="1" dirty="0"/>
          </a:p>
        </p:txBody>
      </p:sp>
      <p:sp>
        <p:nvSpPr>
          <p:cNvPr id="3" name="Content Placeholder 2"/>
          <p:cNvSpPr>
            <a:spLocks noGrp="1"/>
          </p:cNvSpPr>
          <p:nvPr>
            <p:ph idx="1"/>
          </p:nvPr>
        </p:nvSpPr>
        <p:spPr>
          <a:xfrm>
            <a:off x="581192" y="1885244"/>
            <a:ext cx="11029615" cy="4854223"/>
          </a:xfrm>
        </p:spPr>
        <p:txBody>
          <a:bodyPr/>
          <a:lstStyle/>
          <a:p>
            <a:r>
              <a:rPr lang="en-US" dirty="0" smtClean="0"/>
              <a:t>This 2012 report outlines numerous things that institutions can do to be more inclusive of transgender and gender non-conforming students. These suggestions include: </a:t>
            </a:r>
          </a:p>
          <a:p>
            <a:pPr lvl="1"/>
            <a:r>
              <a:rPr lang="en-US" b="1" u="sng" dirty="0" smtClean="0"/>
              <a:t>Names and Pronouns:</a:t>
            </a:r>
            <a:r>
              <a:rPr lang="en-US" dirty="0" smtClean="0"/>
              <a:t> Transgender students should be referred to by their preferred names and should not have to obtain any outside permission to change their name on university documents. Refusal to accept a student’s name or pronouns should not be tolerated. Opportunities for students to express their pronouns should be provided. The name a student uses should be on their records and diploma.</a:t>
            </a:r>
          </a:p>
          <a:p>
            <a:pPr lvl="1"/>
            <a:r>
              <a:rPr lang="en-US" b="1" u="sng" dirty="0" smtClean="0"/>
              <a:t>Restroom Accessibility:</a:t>
            </a:r>
            <a:r>
              <a:rPr lang="en-US" b="1" dirty="0" smtClean="0"/>
              <a:t> </a:t>
            </a:r>
            <a:r>
              <a:rPr lang="en-US" dirty="0" smtClean="0"/>
              <a:t>Transgender students should have access to restrooms consistent with their gender identity. Single stall bathrooms should be widely available on campus. </a:t>
            </a:r>
          </a:p>
          <a:p>
            <a:pPr lvl="1"/>
            <a:r>
              <a:rPr lang="en-US" b="1" u="sng" dirty="0" smtClean="0"/>
              <a:t>Bullying and Harassment:</a:t>
            </a:r>
            <a:r>
              <a:rPr lang="en-US" b="1" dirty="0" smtClean="0"/>
              <a:t> </a:t>
            </a:r>
            <a:r>
              <a:rPr lang="en-US" dirty="0" smtClean="0"/>
              <a:t>Policies should exist that address the use of physical, verbal, or written harassment that targets an individual based on gender identity.</a:t>
            </a:r>
          </a:p>
          <a:p>
            <a:pPr lvl="1"/>
            <a:r>
              <a:rPr lang="en-US" b="1" u="sng" dirty="0" smtClean="0"/>
              <a:t>Training:</a:t>
            </a:r>
            <a:r>
              <a:rPr lang="en-US" b="1" dirty="0" smtClean="0"/>
              <a:t> </a:t>
            </a:r>
            <a:r>
              <a:rPr lang="en-US" dirty="0" smtClean="0"/>
              <a:t>Training should be available for university faculty and staff focused on the rights of transgender students and additional resources for learning about transgender identities. </a:t>
            </a:r>
            <a:endParaRPr lang="en-US" b="1" u="sng" dirty="0"/>
          </a:p>
        </p:txBody>
      </p:sp>
    </p:spTree>
    <p:extLst>
      <p:ext uri="{BB962C8B-B14F-4D97-AF65-F5344CB8AC3E}">
        <p14:creationId xmlns:p14="http://schemas.microsoft.com/office/powerpoint/2010/main" val="323492560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CENTRIST COLLEGE’S ACTION PLAN </a:t>
            </a:r>
            <a:endParaRPr lang="en-US" b="1" dirty="0"/>
          </a:p>
        </p:txBody>
      </p:sp>
      <p:sp>
        <p:nvSpPr>
          <p:cNvPr id="3" name="Content Placeholder 2"/>
          <p:cNvSpPr>
            <a:spLocks noGrp="1"/>
          </p:cNvSpPr>
          <p:nvPr>
            <p:ph idx="1"/>
          </p:nvPr>
        </p:nvSpPr>
        <p:spPr>
          <a:xfrm>
            <a:off x="581192" y="1894934"/>
            <a:ext cx="11029615" cy="4846082"/>
          </a:xfrm>
        </p:spPr>
        <p:txBody>
          <a:bodyPr numCol="2">
            <a:noAutofit/>
          </a:bodyPr>
          <a:lstStyle/>
          <a:p>
            <a:r>
              <a:rPr lang="en-US" dirty="0" smtClean="0"/>
              <a:t> </a:t>
            </a:r>
            <a:r>
              <a:rPr lang="en-US" sz="2000" b="1" u="sng" dirty="0" smtClean="0"/>
              <a:t>Starting right now</a:t>
            </a:r>
          </a:p>
          <a:p>
            <a:pPr lvl="1"/>
            <a:r>
              <a:rPr lang="en-US" sz="1800" dirty="0" smtClean="0"/>
              <a:t>Student focus groups</a:t>
            </a:r>
          </a:p>
          <a:p>
            <a:pPr lvl="1"/>
            <a:r>
              <a:rPr lang="en-US" sz="1800" dirty="0"/>
              <a:t>Starting conversations within functional </a:t>
            </a:r>
            <a:r>
              <a:rPr lang="en-US" sz="1800" dirty="0" smtClean="0"/>
              <a:t>areas </a:t>
            </a:r>
          </a:p>
          <a:p>
            <a:r>
              <a:rPr lang="en-US" sz="2000" b="1" u="sng" dirty="0" smtClean="0"/>
              <a:t>Completed by May 2017</a:t>
            </a:r>
          </a:p>
          <a:p>
            <a:pPr lvl="1"/>
            <a:r>
              <a:rPr lang="en-US" sz="1800" dirty="0" smtClean="0"/>
              <a:t>Trainings for Campus </a:t>
            </a:r>
            <a:r>
              <a:rPr lang="en-US" sz="1800" dirty="0"/>
              <a:t>P</a:t>
            </a:r>
            <a:r>
              <a:rPr lang="en-US" sz="1800" dirty="0" smtClean="0"/>
              <a:t>olice, Student </a:t>
            </a:r>
            <a:r>
              <a:rPr lang="en-US" sz="1800" dirty="0"/>
              <a:t>H</a:t>
            </a:r>
            <a:r>
              <a:rPr lang="en-US" sz="1800" dirty="0" smtClean="0"/>
              <a:t>ealth </a:t>
            </a:r>
            <a:r>
              <a:rPr lang="en-US" sz="1800" dirty="0"/>
              <a:t>C</a:t>
            </a:r>
            <a:r>
              <a:rPr lang="en-US" sz="1800" dirty="0" smtClean="0"/>
              <a:t>enter employees, faculty, and residence life staff  </a:t>
            </a:r>
          </a:p>
          <a:p>
            <a:pPr lvl="1"/>
            <a:r>
              <a:rPr lang="en-US" sz="1800" dirty="0" smtClean="0"/>
              <a:t>LGBTIQQAA Resource Center funding</a:t>
            </a:r>
          </a:p>
          <a:p>
            <a:r>
              <a:rPr lang="en-US" sz="2000" b="1" u="sng" dirty="0" smtClean="0"/>
              <a:t>Completed </a:t>
            </a:r>
            <a:r>
              <a:rPr lang="en-US" sz="2000" b="1" u="sng" dirty="0"/>
              <a:t>b</a:t>
            </a:r>
            <a:r>
              <a:rPr lang="en-US" sz="2000" b="1" u="sng" dirty="0" smtClean="0"/>
              <a:t>y May 2018</a:t>
            </a:r>
          </a:p>
          <a:p>
            <a:pPr lvl="1"/>
            <a:r>
              <a:rPr lang="en-US" sz="1800" dirty="0" smtClean="0"/>
              <a:t>LGBTIQAA Resource Center funded and relocated </a:t>
            </a:r>
          </a:p>
          <a:p>
            <a:pPr lvl="1"/>
            <a:r>
              <a:rPr lang="en-US" sz="1800" dirty="0" smtClean="0"/>
              <a:t>Housing policies updated to be more inclusive </a:t>
            </a:r>
          </a:p>
          <a:p>
            <a:pPr lvl="1"/>
            <a:r>
              <a:rPr lang="en-US" sz="1800" dirty="0" smtClean="0"/>
              <a:t>Student Rec Center has new inclusive spaces </a:t>
            </a:r>
          </a:p>
          <a:p>
            <a:pPr lvl="1"/>
            <a:r>
              <a:rPr lang="en-US" sz="1800" dirty="0" smtClean="0"/>
              <a:t>Attendance at LGBTIQQAA Admissions </a:t>
            </a:r>
            <a:r>
              <a:rPr lang="en-US" sz="1800" dirty="0"/>
              <a:t>F</a:t>
            </a:r>
            <a:r>
              <a:rPr lang="en-US" sz="1800" dirty="0" smtClean="0"/>
              <a:t>airs </a:t>
            </a:r>
          </a:p>
          <a:p>
            <a:r>
              <a:rPr lang="en-US" sz="2000" b="1" u="sng" dirty="0" smtClean="0"/>
              <a:t>Completed by May 2019 </a:t>
            </a:r>
          </a:p>
          <a:p>
            <a:pPr lvl="1"/>
            <a:r>
              <a:rPr lang="en-US" sz="1800" dirty="0" smtClean="0"/>
              <a:t>Ability for students to change official records</a:t>
            </a:r>
          </a:p>
          <a:p>
            <a:pPr lvl="1"/>
            <a:r>
              <a:rPr lang="en-US" sz="1800" dirty="0" smtClean="0"/>
              <a:t>New Greek life presence and policies </a:t>
            </a:r>
          </a:p>
          <a:p>
            <a:r>
              <a:rPr lang="en-US" sz="2000" b="1" u="sng" dirty="0" smtClean="0"/>
              <a:t>Completed by May 2020</a:t>
            </a:r>
          </a:p>
          <a:p>
            <a:pPr lvl="1"/>
            <a:r>
              <a:rPr lang="en-US" sz="1800" dirty="0"/>
              <a:t>S</a:t>
            </a:r>
            <a:r>
              <a:rPr lang="en-US" sz="1800" dirty="0" smtClean="0"/>
              <a:t>tudent health insurance updated for more inclusive services</a:t>
            </a:r>
          </a:p>
          <a:p>
            <a:r>
              <a:rPr lang="en-US" sz="2000" b="1" u="sng" dirty="0" smtClean="0"/>
              <a:t>Completed by May 2021 </a:t>
            </a:r>
          </a:p>
          <a:p>
            <a:pPr lvl="1"/>
            <a:r>
              <a:rPr lang="en-US" sz="1800" dirty="0"/>
              <a:t>H</a:t>
            </a:r>
            <a:r>
              <a:rPr lang="en-US" sz="1800" dirty="0" smtClean="0"/>
              <a:t>ave reached a 4 star or 5 star rating on Campus Pride Index </a:t>
            </a:r>
            <a:endParaRPr lang="en-US" sz="1800" dirty="0"/>
          </a:p>
        </p:txBody>
      </p:sp>
    </p:spTree>
    <p:extLst>
      <p:ext uri="{BB962C8B-B14F-4D97-AF65-F5344CB8AC3E}">
        <p14:creationId xmlns:p14="http://schemas.microsoft.com/office/powerpoint/2010/main" val="270806487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CENTRIST COLLEGE’S ACTION PLAN  -  Timeline</a:t>
            </a:r>
            <a:endParaRPr lang="en-US" b="1" dirty="0"/>
          </a:p>
        </p:txBody>
      </p:sp>
      <p:sp>
        <p:nvSpPr>
          <p:cNvPr id="3" name="Content Placeholder 2"/>
          <p:cNvSpPr>
            <a:spLocks noGrp="1"/>
          </p:cNvSpPr>
          <p:nvPr>
            <p:ph idx="1"/>
          </p:nvPr>
        </p:nvSpPr>
        <p:spPr>
          <a:xfrm>
            <a:off x="581192" y="2180496"/>
            <a:ext cx="11029615" cy="4469272"/>
          </a:xfrm>
        </p:spPr>
        <p:txBody>
          <a:bodyPr numCol="1">
            <a:noAutofit/>
          </a:bodyPr>
          <a:lstStyle/>
          <a:p>
            <a:pPr lvl="1"/>
            <a:r>
              <a:rPr lang="en-US" sz="2400" b="1" u="sng" dirty="0" smtClean="0"/>
              <a:t>Beginning Immediately</a:t>
            </a:r>
          </a:p>
          <a:p>
            <a:pPr lvl="2"/>
            <a:r>
              <a:rPr lang="en-US" sz="2000" dirty="0" smtClean="0"/>
              <a:t>Organize student focus groups</a:t>
            </a:r>
          </a:p>
          <a:p>
            <a:pPr lvl="3"/>
            <a:r>
              <a:rPr lang="en-US" sz="2000" dirty="0" smtClean="0"/>
              <a:t>Collaborate with Centrist College’s LGBTIQQAA Resource Center to invite transgender students to closed focus groups </a:t>
            </a:r>
          </a:p>
          <a:p>
            <a:pPr lvl="4"/>
            <a:r>
              <a:rPr lang="en-US" sz="1800" dirty="0" smtClean="0"/>
              <a:t>Propose and elicit feedback about current five year action plan</a:t>
            </a:r>
          </a:p>
          <a:p>
            <a:pPr lvl="4"/>
            <a:r>
              <a:rPr lang="en-US" sz="1800" dirty="0" smtClean="0"/>
              <a:t>Welcome new student-driven ideas for further development </a:t>
            </a:r>
          </a:p>
          <a:p>
            <a:pPr lvl="2"/>
            <a:r>
              <a:rPr lang="en-US" sz="2000" dirty="0" smtClean="0"/>
              <a:t>Begin initial conversations with functional areas on campus regarding specific changes to their departments </a:t>
            </a:r>
          </a:p>
          <a:p>
            <a:pPr lvl="2"/>
            <a:r>
              <a:rPr lang="en-US" sz="2000" dirty="0" smtClean="0"/>
              <a:t>Create framework for committee focused on implementing action plan </a:t>
            </a:r>
            <a:r>
              <a:rPr lang="en-US" sz="2000" dirty="0"/>
              <a:t>c</a:t>
            </a:r>
            <a:r>
              <a:rPr lang="en-US" sz="2000" dirty="0" smtClean="0"/>
              <a:t>onsisting of at least one self-appointed representative from each functional area </a:t>
            </a:r>
          </a:p>
          <a:p>
            <a:pPr lvl="4"/>
            <a:endParaRPr lang="en-US" sz="2000" dirty="0"/>
          </a:p>
        </p:txBody>
      </p:sp>
    </p:spTree>
    <p:extLst>
      <p:ext uri="{BB962C8B-B14F-4D97-AF65-F5344CB8AC3E}">
        <p14:creationId xmlns:p14="http://schemas.microsoft.com/office/powerpoint/2010/main" val="346006962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CENTRIST COLLEGE’S ACTION PLAN  -  timeline </a:t>
            </a:r>
            <a:endParaRPr lang="en-US" b="1" dirty="0"/>
          </a:p>
        </p:txBody>
      </p:sp>
      <p:sp>
        <p:nvSpPr>
          <p:cNvPr id="3" name="Content Placeholder 2"/>
          <p:cNvSpPr>
            <a:spLocks noGrp="1"/>
          </p:cNvSpPr>
          <p:nvPr>
            <p:ph idx="1"/>
          </p:nvPr>
        </p:nvSpPr>
        <p:spPr>
          <a:xfrm>
            <a:off x="553878" y="2593546"/>
            <a:ext cx="11029615" cy="4469272"/>
          </a:xfrm>
        </p:spPr>
        <p:txBody>
          <a:bodyPr numCol="1">
            <a:noAutofit/>
          </a:bodyPr>
          <a:lstStyle/>
          <a:p>
            <a:r>
              <a:rPr lang="en-US" sz="2000" b="1" u="sng" dirty="0" smtClean="0"/>
              <a:t>Completed by May 2017</a:t>
            </a:r>
          </a:p>
          <a:p>
            <a:pPr lvl="1"/>
            <a:r>
              <a:rPr lang="en-US" sz="1800" u="sng" dirty="0" smtClean="0"/>
              <a:t>Trainings </a:t>
            </a:r>
          </a:p>
          <a:p>
            <a:pPr lvl="2"/>
            <a:r>
              <a:rPr lang="en-US" sz="1600" dirty="0" smtClean="0"/>
              <a:t>Work with campus police to coordinate transgender inclusive bias incident training </a:t>
            </a:r>
          </a:p>
          <a:p>
            <a:pPr lvl="2"/>
            <a:r>
              <a:rPr lang="en-US" sz="1600" dirty="0" smtClean="0"/>
              <a:t>Coordinate training for Student Health Center employees focused on addressing the specific needs of transgender students</a:t>
            </a:r>
          </a:p>
          <a:p>
            <a:pPr lvl="2"/>
            <a:r>
              <a:rPr lang="en-US" sz="1600" dirty="0" smtClean="0"/>
              <a:t>Revise training for residence hall staff for gender inclusivity and hate and bias response   </a:t>
            </a:r>
          </a:p>
          <a:p>
            <a:pPr lvl="2"/>
            <a:r>
              <a:rPr lang="en-US" sz="1600" dirty="0" smtClean="0"/>
              <a:t>Faculty/staff Safe Zone mandatory 1 year within 1</a:t>
            </a:r>
            <a:r>
              <a:rPr lang="en-US" sz="1600" baseline="30000" dirty="0" smtClean="0"/>
              <a:t>st</a:t>
            </a:r>
            <a:r>
              <a:rPr lang="en-US" sz="1600" dirty="0" smtClean="0"/>
              <a:t> year on payroll </a:t>
            </a:r>
          </a:p>
          <a:p>
            <a:pPr lvl="1"/>
            <a:r>
              <a:rPr lang="en-US" sz="1800" u="sng" dirty="0" smtClean="0"/>
              <a:t>LBGTIQQAA Resource Center</a:t>
            </a:r>
          </a:p>
          <a:p>
            <a:pPr lvl="2"/>
            <a:r>
              <a:rPr lang="en-US" sz="1600" dirty="0" smtClean="0"/>
              <a:t>Provide additional funding for LGBTIQQAA Resource Center</a:t>
            </a:r>
          </a:p>
          <a:p>
            <a:pPr lvl="2"/>
            <a:r>
              <a:rPr lang="en-US" sz="1600" dirty="0" smtClean="0"/>
              <a:t>Determine a more adequate location for center</a:t>
            </a:r>
          </a:p>
          <a:p>
            <a:pPr lvl="3"/>
            <a:r>
              <a:rPr lang="en-US" sz="1600" dirty="0" smtClean="0"/>
              <a:t>Current center is located in the basement of the Student Center and most spaces have large windows, which hinders students’ privacy</a:t>
            </a:r>
          </a:p>
          <a:p>
            <a:pPr lvl="3"/>
            <a:r>
              <a:rPr lang="en-US" sz="1600" dirty="0" smtClean="0"/>
              <a:t>New location should be accessible to students but have additional private spaces within the center </a:t>
            </a:r>
          </a:p>
          <a:p>
            <a:pPr lvl="3"/>
            <a:endParaRPr lang="en-US" sz="1400" dirty="0" smtClean="0"/>
          </a:p>
          <a:p>
            <a:pPr lvl="3"/>
            <a:endParaRPr lang="en-US" sz="1400" dirty="0" smtClean="0"/>
          </a:p>
          <a:p>
            <a:pPr marL="630000" lvl="2" indent="0">
              <a:buNone/>
            </a:pPr>
            <a:endParaRPr lang="en-US" sz="1600" dirty="0"/>
          </a:p>
        </p:txBody>
      </p:sp>
    </p:spTree>
    <p:extLst>
      <p:ext uri="{BB962C8B-B14F-4D97-AF65-F5344CB8AC3E}">
        <p14:creationId xmlns:p14="http://schemas.microsoft.com/office/powerpoint/2010/main" val="340404416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CENTRIST COLLEGE’S ACTION PLAN  -  Timeline </a:t>
            </a:r>
            <a:endParaRPr lang="en-US" b="1" dirty="0"/>
          </a:p>
        </p:txBody>
      </p:sp>
      <p:sp>
        <p:nvSpPr>
          <p:cNvPr id="3" name="Content Placeholder 2"/>
          <p:cNvSpPr>
            <a:spLocks noGrp="1"/>
          </p:cNvSpPr>
          <p:nvPr>
            <p:ph idx="1"/>
          </p:nvPr>
        </p:nvSpPr>
        <p:spPr>
          <a:xfrm>
            <a:off x="424221" y="1766697"/>
            <a:ext cx="11029615" cy="4911158"/>
          </a:xfrm>
        </p:spPr>
        <p:txBody>
          <a:bodyPr numCol="1">
            <a:noAutofit/>
          </a:bodyPr>
          <a:lstStyle/>
          <a:p>
            <a:pPr marL="630000" lvl="2" indent="0">
              <a:buNone/>
            </a:pPr>
            <a:endParaRPr lang="en-US" sz="1050" dirty="0" smtClean="0"/>
          </a:p>
          <a:p>
            <a:pPr lvl="1"/>
            <a:r>
              <a:rPr lang="en-US" sz="1800" b="1" u="sng" dirty="0" smtClean="0"/>
              <a:t>Completed May 2018</a:t>
            </a:r>
          </a:p>
          <a:p>
            <a:pPr lvl="2"/>
            <a:r>
              <a:rPr lang="en-US" sz="1800" dirty="0" smtClean="0"/>
              <a:t>Resource Center is in new location and fully staffed</a:t>
            </a:r>
          </a:p>
          <a:p>
            <a:pPr lvl="2"/>
            <a:r>
              <a:rPr lang="en-US" sz="1800" u="sng" dirty="0" smtClean="0"/>
              <a:t>Housing</a:t>
            </a:r>
          </a:p>
          <a:p>
            <a:pPr lvl="3"/>
            <a:r>
              <a:rPr lang="en-US" sz="1600" dirty="0" smtClean="0"/>
              <a:t>Gender Inclusive policies have taken effect in all University Housing spaces </a:t>
            </a:r>
          </a:p>
          <a:p>
            <a:pPr lvl="3"/>
            <a:r>
              <a:rPr lang="en-US" sz="1600" dirty="0" smtClean="0"/>
              <a:t>The LGBTIQQAA Living Learning Community has grown to an entire floor and there are one faculty and one professional staff member that are invested in the support of this community</a:t>
            </a:r>
          </a:p>
          <a:p>
            <a:pPr lvl="3"/>
            <a:r>
              <a:rPr lang="en-US" sz="1600" dirty="0" smtClean="0"/>
              <a:t>University Housing has created a webpage outlining the accommodations and support available for trans students</a:t>
            </a:r>
          </a:p>
          <a:p>
            <a:pPr lvl="2"/>
            <a:r>
              <a:rPr lang="en-US" sz="1800" u="sng" dirty="0" smtClean="0"/>
              <a:t>Student Rec Center</a:t>
            </a:r>
          </a:p>
          <a:p>
            <a:pPr lvl="3"/>
            <a:r>
              <a:rPr lang="en-US" sz="1600" dirty="0" smtClean="0"/>
              <a:t>Gender Inclusive restrooms and locker rooms have been designated</a:t>
            </a:r>
          </a:p>
          <a:p>
            <a:pPr lvl="2"/>
            <a:r>
              <a:rPr lang="en-US" sz="1800" u="sng" dirty="0" smtClean="0"/>
              <a:t>Admission Fairs</a:t>
            </a:r>
          </a:p>
          <a:p>
            <a:pPr lvl="3"/>
            <a:r>
              <a:rPr lang="en-US" sz="1600" dirty="0" smtClean="0"/>
              <a:t>Centrist College has participated in several LGBTIQQAA Admission Fairs nationwide to recruit students as well as share ideas with other like-minded institutions</a:t>
            </a:r>
          </a:p>
          <a:p>
            <a:pPr lvl="2"/>
            <a:endParaRPr lang="en-US" sz="1100" dirty="0" smtClean="0"/>
          </a:p>
        </p:txBody>
      </p:sp>
    </p:spTree>
    <p:extLst>
      <p:ext uri="{BB962C8B-B14F-4D97-AF65-F5344CB8AC3E}">
        <p14:creationId xmlns:p14="http://schemas.microsoft.com/office/powerpoint/2010/main" val="96184115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CENTRIST COLLEGE’S ACTION PLAN  -  Timeline </a:t>
            </a:r>
            <a:endParaRPr lang="en-US" b="1" dirty="0"/>
          </a:p>
        </p:txBody>
      </p:sp>
      <p:sp>
        <p:nvSpPr>
          <p:cNvPr id="3" name="Content Placeholder 2"/>
          <p:cNvSpPr>
            <a:spLocks noGrp="1"/>
          </p:cNvSpPr>
          <p:nvPr>
            <p:ph idx="1"/>
          </p:nvPr>
        </p:nvSpPr>
        <p:spPr>
          <a:xfrm>
            <a:off x="367141" y="1995000"/>
            <a:ext cx="11029615" cy="4469272"/>
          </a:xfrm>
        </p:spPr>
        <p:txBody>
          <a:bodyPr numCol="1">
            <a:noAutofit/>
          </a:bodyPr>
          <a:lstStyle/>
          <a:p>
            <a:pPr lvl="1"/>
            <a:r>
              <a:rPr lang="en-US" sz="2000" b="1" u="sng" dirty="0" smtClean="0"/>
              <a:t>Completed May 2019 </a:t>
            </a:r>
          </a:p>
          <a:p>
            <a:pPr lvl="2"/>
            <a:r>
              <a:rPr lang="en-US" sz="2000" u="sng" dirty="0" smtClean="0"/>
              <a:t>Official Records</a:t>
            </a:r>
          </a:p>
          <a:p>
            <a:pPr lvl="3"/>
            <a:r>
              <a:rPr lang="en-US" sz="1800" dirty="0" smtClean="0"/>
              <a:t>Process for student name and gender identity changes on university records has been streamlined to require only one online form that syncs with all other university software and databases</a:t>
            </a:r>
          </a:p>
          <a:p>
            <a:pPr lvl="3"/>
            <a:r>
              <a:rPr lang="en-US" sz="1800" dirty="0" smtClean="0"/>
              <a:t>Students now have the option to self-identify their gender identity/expression on admission applications or post-enrollment forms</a:t>
            </a:r>
          </a:p>
          <a:p>
            <a:pPr lvl="2"/>
            <a:r>
              <a:rPr lang="en-US" sz="2000" u="sng" dirty="0" smtClean="0"/>
              <a:t>Greek Life</a:t>
            </a:r>
          </a:p>
          <a:p>
            <a:pPr lvl="3"/>
            <a:r>
              <a:rPr lang="en-US" sz="1800" dirty="0" smtClean="0"/>
              <a:t>Gamma Rho Lambda, a gender and sexual orientation inclusive sorority, has chartered a colony on campus</a:t>
            </a:r>
          </a:p>
          <a:p>
            <a:pPr lvl="3"/>
            <a:r>
              <a:rPr lang="en-US" sz="1800" dirty="0" smtClean="0"/>
              <a:t>Other Greek organizations have been charged by the Office of Greek Life to make their recruitment processes more inclusive of gender and sexual orientation</a:t>
            </a:r>
          </a:p>
          <a:p>
            <a:pPr marL="630000" lvl="2" indent="0">
              <a:buNone/>
            </a:pPr>
            <a:endParaRPr lang="en-US" sz="1200" dirty="0" smtClean="0"/>
          </a:p>
        </p:txBody>
      </p:sp>
    </p:spTree>
    <p:extLst>
      <p:ext uri="{BB962C8B-B14F-4D97-AF65-F5344CB8AC3E}">
        <p14:creationId xmlns:p14="http://schemas.microsoft.com/office/powerpoint/2010/main" val="37890768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CENTRIST COLLEGE’S ACTION PLAN  -  Timeline </a:t>
            </a:r>
            <a:endParaRPr lang="en-US" b="1" dirty="0"/>
          </a:p>
        </p:txBody>
      </p:sp>
      <p:sp>
        <p:nvSpPr>
          <p:cNvPr id="3" name="Content Placeholder 2"/>
          <p:cNvSpPr>
            <a:spLocks noGrp="1"/>
          </p:cNvSpPr>
          <p:nvPr>
            <p:ph idx="1"/>
          </p:nvPr>
        </p:nvSpPr>
        <p:spPr>
          <a:xfrm>
            <a:off x="424221" y="1852311"/>
            <a:ext cx="11029615" cy="4469272"/>
          </a:xfrm>
        </p:spPr>
        <p:txBody>
          <a:bodyPr numCol="1">
            <a:noAutofit/>
          </a:bodyPr>
          <a:lstStyle/>
          <a:p>
            <a:pPr lvl="1"/>
            <a:r>
              <a:rPr lang="en-US" sz="2000" b="1" u="sng" dirty="0" smtClean="0"/>
              <a:t>Completed May 2020</a:t>
            </a:r>
          </a:p>
          <a:p>
            <a:pPr lvl="2"/>
            <a:r>
              <a:rPr lang="en-US" sz="2000" u="sng" dirty="0" smtClean="0"/>
              <a:t>Student Health Insurance</a:t>
            </a:r>
          </a:p>
          <a:p>
            <a:pPr lvl="3"/>
            <a:r>
              <a:rPr lang="en-US" sz="1800" dirty="0" smtClean="0"/>
              <a:t>Policies have been updated to include transgender student health services, such as hormone replacement therapy </a:t>
            </a:r>
          </a:p>
          <a:p>
            <a:pPr lvl="1"/>
            <a:r>
              <a:rPr lang="en-US" sz="2000" b="1" u="sng" dirty="0"/>
              <a:t>Completed May 2021 </a:t>
            </a:r>
          </a:p>
          <a:p>
            <a:pPr lvl="2"/>
            <a:r>
              <a:rPr lang="en-US" sz="2000" dirty="0" smtClean="0"/>
              <a:t>Centrist College has </a:t>
            </a:r>
            <a:r>
              <a:rPr lang="en-US" sz="2000" dirty="0"/>
              <a:t>reached a 4</a:t>
            </a:r>
            <a:r>
              <a:rPr lang="en-US" sz="2000" dirty="0" smtClean="0"/>
              <a:t> star </a:t>
            </a:r>
            <a:r>
              <a:rPr lang="en-US" sz="2000" dirty="0"/>
              <a:t>or </a:t>
            </a:r>
            <a:r>
              <a:rPr lang="en-US" sz="2000" dirty="0" smtClean="0"/>
              <a:t>5 star rating by the Campus Pride Rating</a:t>
            </a:r>
          </a:p>
          <a:p>
            <a:pPr lvl="1"/>
            <a:r>
              <a:rPr lang="en-US" sz="2000" b="1" u="sng" dirty="0" smtClean="0"/>
              <a:t>After May 2021</a:t>
            </a:r>
            <a:r>
              <a:rPr lang="is-IS" sz="2000" b="1" u="sng" dirty="0" smtClean="0"/>
              <a:t>…</a:t>
            </a:r>
            <a:endParaRPr lang="en-US" sz="2000" b="1" u="sng" dirty="0" smtClean="0"/>
          </a:p>
          <a:p>
            <a:pPr lvl="2"/>
            <a:r>
              <a:rPr lang="en-US" sz="2000" dirty="0" smtClean="0"/>
              <a:t>Centrist College will continue their commitment to inclusivity by regularly facilitating focus groups and opportunities for student, staff, and faculty feedback</a:t>
            </a:r>
          </a:p>
          <a:p>
            <a:pPr lvl="2"/>
            <a:r>
              <a:rPr lang="en-US" sz="2000" dirty="0" smtClean="0"/>
              <a:t>Student affairs professionals will stay up to date on current research, trends, and changing transgender student needs</a:t>
            </a:r>
            <a:endParaRPr lang="en-US" sz="2000" dirty="0"/>
          </a:p>
        </p:txBody>
      </p:sp>
    </p:spTree>
    <p:extLst>
      <p:ext uri="{BB962C8B-B14F-4D97-AF65-F5344CB8AC3E}">
        <p14:creationId xmlns:p14="http://schemas.microsoft.com/office/powerpoint/2010/main" val="427197763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SMALL CHANGES WITH BIG IMPACT </a:t>
            </a:r>
            <a:endParaRPr lang="en-US" b="1" dirty="0"/>
          </a:p>
        </p:txBody>
      </p:sp>
      <p:sp>
        <p:nvSpPr>
          <p:cNvPr id="3" name="Content Placeholder 2"/>
          <p:cNvSpPr>
            <a:spLocks noGrp="1"/>
          </p:cNvSpPr>
          <p:nvPr>
            <p:ph idx="1"/>
          </p:nvPr>
        </p:nvSpPr>
        <p:spPr>
          <a:xfrm>
            <a:off x="581192" y="1919111"/>
            <a:ext cx="11029615" cy="4730045"/>
          </a:xfrm>
        </p:spPr>
        <p:txBody>
          <a:bodyPr>
            <a:normAutofit/>
          </a:bodyPr>
          <a:lstStyle/>
          <a:p>
            <a:r>
              <a:rPr lang="en-US" sz="2000" dirty="0" smtClean="0"/>
              <a:t>While many of the changes proposed in our plan involve large steps toward becoming more inclusive, there are plenty of things that can be done on an individual or department-wide basis to better support transgender students:</a:t>
            </a:r>
          </a:p>
          <a:p>
            <a:pPr lvl="1"/>
            <a:r>
              <a:rPr lang="en-US" sz="1800" dirty="0" smtClean="0"/>
              <a:t>Eliminate unnecessary gendered language from pamphlets, newsletters, and forms</a:t>
            </a:r>
          </a:p>
          <a:p>
            <a:pPr lvl="1"/>
            <a:r>
              <a:rPr lang="en-US" sz="1800" dirty="0" smtClean="0"/>
              <a:t>Work on eliminating gendered language from your own vocabulary. Take a day and tally how many times you assume someone’s gender, by addressing them as “sir” or “ma'am” or addressing a group as “men and women” </a:t>
            </a:r>
          </a:p>
          <a:p>
            <a:pPr lvl="1"/>
            <a:r>
              <a:rPr lang="en-US" sz="1800" dirty="0" smtClean="0"/>
              <a:t>Participate in Centrist College’s Safe Zone trainings, held throughout the academic year </a:t>
            </a:r>
          </a:p>
          <a:p>
            <a:pPr lvl="1"/>
            <a:r>
              <a:rPr lang="en-US" sz="1800" dirty="0" smtClean="0"/>
              <a:t>Take time to personally learn more about transgender identities </a:t>
            </a:r>
          </a:p>
          <a:p>
            <a:pPr lvl="1"/>
            <a:r>
              <a:rPr lang="en-US" sz="1800" dirty="0" smtClean="0"/>
              <a:t>Address transphobic jokes or comments with peers and students </a:t>
            </a:r>
          </a:p>
          <a:p>
            <a:pPr lvl="1"/>
            <a:r>
              <a:rPr lang="en-US" sz="1800" dirty="0" smtClean="0"/>
              <a:t>Follow transgender activists and activist groups on social media platforms </a:t>
            </a:r>
          </a:p>
          <a:p>
            <a:pPr marL="324000" lvl="1" indent="0">
              <a:buNone/>
            </a:pPr>
            <a:endParaRPr lang="en-US" sz="1800" dirty="0"/>
          </a:p>
        </p:txBody>
      </p:sp>
    </p:spTree>
    <p:extLst>
      <p:ext uri="{BB962C8B-B14F-4D97-AF65-F5344CB8AC3E}">
        <p14:creationId xmlns:p14="http://schemas.microsoft.com/office/powerpoint/2010/main" val="113817784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RESOURCES </a:t>
            </a:r>
            <a:endParaRPr lang="en-US" b="1" dirty="0"/>
          </a:p>
        </p:txBody>
      </p:sp>
      <p:sp>
        <p:nvSpPr>
          <p:cNvPr id="3" name="Content Placeholder 2"/>
          <p:cNvSpPr>
            <a:spLocks noGrp="1"/>
          </p:cNvSpPr>
          <p:nvPr>
            <p:ph idx="1"/>
          </p:nvPr>
        </p:nvSpPr>
        <p:spPr/>
        <p:txBody>
          <a:bodyPr/>
          <a:lstStyle/>
          <a:p>
            <a:r>
              <a:rPr lang="en-US" dirty="0"/>
              <a:t>http://</a:t>
            </a:r>
            <a:r>
              <a:rPr lang="en-US" dirty="0" smtClean="0"/>
              <a:t>itspronouncedmetrosexual.com</a:t>
            </a:r>
          </a:p>
          <a:p>
            <a:r>
              <a:rPr lang="en-US" dirty="0"/>
              <a:t>http://</a:t>
            </a:r>
            <a:r>
              <a:rPr lang="en-US" dirty="0" smtClean="0"/>
              <a:t>www.transequality.org</a:t>
            </a:r>
          </a:p>
          <a:p>
            <a:r>
              <a:rPr lang="en-US" dirty="0"/>
              <a:t>http://</a:t>
            </a:r>
            <a:r>
              <a:rPr lang="en-US" dirty="0" smtClean="0"/>
              <a:t>www.transstudent.org</a:t>
            </a:r>
          </a:p>
          <a:p>
            <a:r>
              <a:rPr lang="en-US" dirty="0"/>
              <a:t>http://</a:t>
            </a:r>
            <a:r>
              <a:rPr lang="en-US" dirty="0" smtClean="0"/>
              <a:t>www.glaad.org/transgender</a:t>
            </a:r>
          </a:p>
          <a:p>
            <a:r>
              <a:rPr lang="en-US" dirty="0"/>
              <a:t>http://</a:t>
            </a:r>
            <a:r>
              <a:rPr lang="en-US" dirty="0" smtClean="0"/>
              <a:t>www.transequality.org/sites/default/files/docs/resources/NTDS_Report.pdf</a:t>
            </a:r>
          </a:p>
          <a:p>
            <a:r>
              <a:rPr lang="en-US" dirty="0"/>
              <a:t>https://www.campuspride.org/about/staff-directory</a:t>
            </a:r>
            <a:r>
              <a:rPr lang="en-US" dirty="0" smtClean="0"/>
              <a:t>/</a:t>
            </a:r>
          </a:p>
          <a:p>
            <a:r>
              <a:rPr lang="en-US" dirty="0"/>
              <a:t>http://www.masstpc.org/wp-content/uploads/2013/02/MTPC-2013-K-12-Best-</a:t>
            </a:r>
            <a:r>
              <a:rPr lang="en-US" dirty="0" smtClean="0"/>
              <a:t>Practices.pdf </a:t>
            </a:r>
            <a:endParaRPr lang="en-US" dirty="0"/>
          </a:p>
        </p:txBody>
      </p:sp>
    </p:spTree>
    <p:extLst>
      <p:ext uri="{BB962C8B-B14F-4D97-AF65-F5344CB8AC3E}">
        <p14:creationId xmlns:p14="http://schemas.microsoft.com/office/powerpoint/2010/main" val="35849549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Today’s session </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2116729"/>
              </p:ext>
            </p:extLst>
          </p:nvPr>
        </p:nvGraphicFramePr>
        <p:xfrm>
          <a:off x="5627250" y="2454976"/>
          <a:ext cx="5989108" cy="38376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2"/>
          <p:cNvSpPr txBox="1">
            <a:spLocks/>
          </p:cNvSpPr>
          <p:nvPr/>
        </p:nvSpPr>
        <p:spPr>
          <a:xfrm>
            <a:off x="1765602" y="2474891"/>
            <a:ext cx="4655928" cy="3714045"/>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1700" b="1" u="sng" dirty="0" smtClean="0">
                <a:solidFill>
                  <a:prstClr val="black"/>
                </a:solidFill>
              </a:rPr>
              <a:t>Introduction to Transgender Identities</a:t>
            </a:r>
          </a:p>
          <a:p>
            <a:pPr lvl="1"/>
            <a:r>
              <a:rPr lang="en-US" sz="1500" dirty="0" smtClean="0">
                <a:solidFill>
                  <a:prstClr val="black"/>
                </a:solidFill>
              </a:rPr>
              <a:t>Learning Outcomes and Expectations</a:t>
            </a:r>
          </a:p>
          <a:p>
            <a:pPr lvl="1"/>
            <a:r>
              <a:rPr lang="en-US" sz="1500" dirty="0" smtClean="0">
                <a:solidFill>
                  <a:prstClr val="black"/>
                </a:solidFill>
              </a:rPr>
              <a:t>Concepts and Terminology  </a:t>
            </a:r>
          </a:p>
          <a:p>
            <a:r>
              <a:rPr lang="en-US" sz="1700" b="1" u="sng" dirty="0" smtClean="0">
                <a:solidFill>
                  <a:prstClr val="black"/>
                </a:solidFill>
              </a:rPr>
              <a:t>Reflection on Our Current Practices</a:t>
            </a:r>
          </a:p>
          <a:p>
            <a:pPr lvl="1"/>
            <a:r>
              <a:rPr lang="en-US" sz="1500" dirty="0" smtClean="0">
                <a:solidFill>
                  <a:prstClr val="black"/>
                </a:solidFill>
              </a:rPr>
              <a:t>Resources and Systems We Have</a:t>
            </a:r>
          </a:p>
          <a:p>
            <a:pPr lvl="1"/>
            <a:r>
              <a:rPr lang="en-US" sz="1500" dirty="0" smtClean="0">
                <a:solidFill>
                  <a:prstClr val="black"/>
                </a:solidFill>
              </a:rPr>
              <a:t>Resources and Systems We Lack</a:t>
            </a:r>
          </a:p>
          <a:p>
            <a:r>
              <a:rPr lang="en-US" sz="1700" b="1" u="sng" dirty="0" smtClean="0">
                <a:solidFill>
                  <a:prstClr val="black"/>
                </a:solidFill>
              </a:rPr>
              <a:t>Short Term &amp; Long Term Action Plan </a:t>
            </a:r>
          </a:p>
          <a:p>
            <a:pPr lvl="1"/>
            <a:r>
              <a:rPr lang="en-US" sz="1500" dirty="0" smtClean="0">
                <a:solidFill>
                  <a:prstClr val="black"/>
                </a:solidFill>
              </a:rPr>
              <a:t>Where Do We Go From Here? </a:t>
            </a:r>
          </a:p>
          <a:p>
            <a:pPr lvl="1"/>
            <a:r>
              <a:rPr lang="en-US" sz="1500" dirty="0" smtClean="0">
                <a:solidFill>
                  <a:prstClr val="black"/>
                </a:solidFill>
              </a:rPr>
              <a:t>What Can the Institution Do? </a:t>
            </a:r>
          </a:p>
          <a:p>
            <a:pPr lvl="1"/>
            <a:r>
              <a:rPr lang="en-US" sz="1500" dirty="0" smtClean="0">
                <a:solidFill>
                  <a:prstClr val="black"/>
                </a:solidFill>
              </a:rPr>
              <a:t>What Can Individual Practitioners Do? </a:t>
            </a:r>
            <a:endParaRPr lang="en-US" dirty="0"/>
          </a:p>
        </p:txBody>
      </p:sp>
    </p:spTree>
    <p:extLst>
      <p:ext uri="{BB962C8B-B14F-4D97-AF65-F5344CB8AC3E}">
        <p14:creationId xmlns:p14="http://schemas.microsoft.com/office/powerpoint/2010/main" val="36024105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OUTCOMES </a:t>
            </a:r>
            <a:endParaRPr lang="en-US" b="1" dirty="0"/>
          </a:p>
        </p:txBody>
      </p:sp>
      <p:sp>
        <p:nvSpPr>
          <p:cNvPr id="3" name="Content Placeholder 2"/>
          <p:cNvSpPr>
            <a:spLocks noGrp="1"/>
          </p:cNvSpPr>
          <p:nvPr>
            <p:ph idx="1"/>
          </p:nvPr>
        </p:nvSpPr>
        <p:spPr>
          <a:xfrm>
            <a:off x="581192" y="2467897"/>
            <a:ext cx="5506570" cy="3678303"/>
          </a:xfrm>
        </p:spPr>
        <p:txBody>
          <a:bodyPr>
            <a:normAutofit fontScale="92500" lnSpcReduction="10000"/>
          </a:bodyPr>
          <a:lstStyle/>
          <a:p>
            <a:r>
              <a:rPr lang="en-US" sz="1700" dirty="0" smtClean="0">
                <a:solidFill>
                  <a:prstClr val="black"/>
                </a:solidFill>
              </a:rPr>
              <a:t>Basic </a:t>
            </a:r>
            <a:r>
              <a:rPr lang="en-US" sz="1700" dirty="0">
                <a:solidFill>
                  <a:prstClr val="black"/>
                </a:solidFill>
              </a:rPr>
              <a:t>understanding of </a:t>
            </a:r>
            <a:r>
              <a:rPr lang="en-US" sz="1700" b="1" dirty="0">
                <a:solidFill>
                  <a:prstClr val="black"/>
                </a:solidFill>
              </a:rPr>
              <a:t>terms and concepts </a:t>
            </a:r>
            <a:r>
              <a:rPr lang="en-US" sz="1700" dirty="0">
                <a:solidFill>
                  <a:prstClr val="black"/>
                </a:solidFill>
              </a:rPr>
              <a:t>related to transgender identities </a:t>
            </a:r>
            <a:endParaRPr lang="en-US" sz="1700" dirty="0" smtClean="0">
              <a:solidFill>
                <a:prstClr val="black"/>
              </a:solidFill>
            </a:endParaRPr>
          </a:p>
          <a:p>
            <a:r>
              <a:rPr lang="en-US" sz="1700" dirty="0" smtClean="0">
                <a:solidFill>
                  <a:prstClr val="black"/>
                </a:solidFill>
              </a:rPr>
              <a:t>Ability </a:t>
            </a:r>
            <a:r>
              <a:rPr lang="en-US" sz="1700" dirty="0">
                <a:solidFill>
                  <a:prstClr val="black"/>
                </a:solidFill>
              </a:rPr>
              <a:t>to articulate </a:t>
            </a:r>
            <a:r>
              <a:rPr lang="en-US" sz="1700" b="1" dirty="0">
                <a:solidFill>
                  <a:prstClr val="black"/>
                </a:solidFill>
              </a:rPr>
              <a:t>currents trends in higher education </a:t>
            </a:r>
            <a:r>
              <a:rPr lang="en-US" sz="1700" dirty="0">
                <a:solidFill>
                  <a:prstClr val="black"/>
                </a:solidFill>
              </a:rPr>
              <a:t>regarding transgender </a:t>
            </a:r>
            <a:r>
              <a:rPr lang="en-US" sz="1700" dirty="0" smtClean="0">
                <a:solidFill>
                  <a:prstClr val="black"/>
                </a:solidFill>
              </a:rPr>
              <a:t>students</a:t>
            </a:r>
          </a:p>
          <a:p>
            <a:r>
              <a:rPr lang="en-US" sz="1700" dirty="0">
                <a:solidFill>
                  <a:prstClr val="black"/>
                </a:solidFill>
              </a:rPr>
              <a:t>A</a:t>
            </a:r>
            <a:r>
              <a:rPr lang="en-US" sz="1700" dirty="0" smtClean="0">
                <a:solidFill>
                  <a:prstClr val="black"/>
                </a:solidFill>
              </a:rPr>
              <a:t>bility </a:t>
            </a:r>
            <a:r>
              <a:rPr lang="en-US" sz="1700" dirty="0">
                <a:solidFill>
                  <a:prstClr val="black"/>
                </a:solidFill>
              </a:rPr>
              <a:t>to articulate </a:t>
            </a:r>
            <a:r>
              <a:rPr lang="en-US" sz="1700" dirty="0" smtClean="0">
                <a:solidFill>
                  <a:prstClr val="black"/>
                </a:solidFill>
              </a:rPr>
              <a:t>things that Centrist College is </a:t>
            </a:r>
            <a:r>
              <a:rPr lang="en-US" sz="1700" b="1" dirty="0" smtClean="0">
                <a:solidFill>
                  <a:prstClr val="black"/>
                </a:solidFill>
              </a:rPr>
              <a:t>doing well</a:t>
            </a:r>
            <a:r>
              <a:rPr lang="en-US" sz="1700" dirty="0" smtClean="0">
                <a:solidFill>
                  <a:prstClr val="black"/>
                </a:solidFill>
              </a:rPr>
              <a:t> </a:t>
            </a:r>
          </a:p>
          <a:p>
            <a:r>
              <a:rPr lang="en-US" sz="1700" dirty="0" smtClean="0">
                <a:solidFill>
                  <a:prstClr val="black"/>
                </a:solidFill>
              </a:rPr>
              <a:t>Ability </a:t>
            </a:r>
            <a:r>
              <a:rPr lang="en-US" sz="1700" dirty="0">
                <a:solidFill>
                  <a:prstClr val="black"/>
                </a:solidFill>
              </a:rPr>
              <a:t>to </a:t>
            </a:r>
            <a:r>
              <a:rPr lang="en-US" sz="1700" dirty="0" smtClean="0">
                <a:solidFill>
                  <a:prstClr val="black"/>
                </a:solidFill>
              </a:rPr>
              <a:t>articulate things that Centrist College can </a:t>
            </a:r>
            <a:r>
              <a:rPr lang="en-US" sz="1700" b="1" dirty="0" smtClean="0">
                <a:solidFill>
                  <a:prstClr val="black"/>
                </a:solidFill>
              </a:rPr>
              <a:t>work on</a:t>
            </a:r>
            <a:r>
              <a:rPr lang="en-US" sz="1700" dirty="0" smtClean="0">
                <a:solidFill>
                  <a:prstClr val="black"/>
                </a:solidFill>
              </a:rPr>
              <a:t> in the future to better support transgender students</a:t>
            </a:r>
          </a:p>
          <a:p>
            <a:r>
              <a:rPr lang="en-US" sz="1700" dirty="0" smtClean="0">
                <a:solidFill>
                  <a:prstClr val="black"/>
                </a:solidFill>
              </a:rPr>
              <a:t>Knowledge </a:t>
            </a:r>
            <a:r>
              <a:rPr lang="en-US" sz="1700" dirty="0">
                <a:solidFill>
                  <a:prstClr val="black"/>
                </a:solidFill>
              </a:rPr>
              <a:t>of Centrist College’s current </a:t>
            </a:r>
            <a:r>
              <a:rPr lang="en-US" sz="1700" b="1" dirty="0">
                <a:solidFill>
                  <a:prstClr val="black"/>
                </a:solidFill>
              </a:rPr>
              <a:t>action plan </a:t>
            </a:r>
            <a:endParaRPr lang="en-US" sz="1700" b="1" dirty="0" smtClean="0">
              <a:solidFill>
                <a:prstClr val="black"/>
              </a:solidFill>
            </a:endParaRPr>
          </a:p>
          <a:p>
            <a:r>
              <a:rPr lang="en-US" sz="1700" dirty="0" smtClean="0">
                <a:solidFill>
                  <a:prstClr val="black"/>
                </a:solidFill>
              </a:rPr>
              <a:t>Access </a:t>
            </a:r>
            <a:r>
              <a:rPr lang="en-US" sz="1700" dirty="0">
                <a:solidFill>
                  <a:prstClr val="black"/>
                </a:solidFill>
              </a:rPr>
              <a:t>to </a:t>
            </a:r>
            <a:r>
              <a:rPr lang="en-US" sz="1700" b="1" dirty="0">
                <a:solidFill>
                  <a:prstClr val="black"/>
                </a:solidFill>
              </a:rPr>
              <a:t>additional resources </a:t>
            </a:r>
            <a:r>
              <a:rPr lang="en-US" sz="1700" dirty="0">
                <a:solidFill>
                  <a:prstClr val="black"/>
                </a:solidFill>
              </a:rPr>
              <a:t>useful in understanding transgender identities and issues facing transgender students on campus </a:t>
            </a:r>
          </a:p>
          <a:p>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54410187"/>
              </p:ext>
            </p:extLst>
          </p:nvPr>
        </p:nvGraphicFramePr>
        <p:xfrm>
          <a:off x="6612859" y="2467962"/>
          <a:ext cx="5282729"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29588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GROUND RULES FOR DISCUSSION </a:t>
            </a:r>
            <a:endParaRPr lang="en-US" b="1" dirty="0"/>
          </a:p>
        </p:txBody>
      </p:sp>
      <p:sp>
        <p:nvSpPr>
          <p:cNvPr id="5" name="Content Placeholder 4"/>
          <p:cNvSpPr>
            <a:spLocks noGrp="1"/>
          </p:cNvSpPr>
          <p:nvPr>
            <p:ph idx="1"/>
          </p:nvPr>
        </p:nvSpPr>
        <p:spPr>
          <a:xfrm>
            <a:off x="581192" y="1919416"/>
            <a:ext cx="11029615" cy="4827373"/>
          </a:xfrm>
        </p:spPr>
        <p:txBody>
          <a:bodyPr/>
          <a:lstStyle/>
          <a:p>
            <a:r>
              <a:rPr lang="en-US" b="1" u="sng" dirty="0" smtClean="0"/>
              <a:t>Listen Actively:</a:t>
            </a:r>
            <a:r>
              <a:rPr lang="en-US" b="1" dirty="0" smtClean="0"/>
              <a:t> </a:t>
            </a:r>
            <a:r>
              <a:rPr lang="en-US" dirty="0" smtClean="0"/>
              <a:t>We will use a variety of resources today including articles, statistics, educational materials, and graphics, so it is important to remain engaged in the content.  </a:t>
            </a:r>
          </a:p>
          <a:p>
            <a:r>
              <a:rPr lang="en-US" b="1" u="sng" dirty="0" smtClean="0"/>
              <a:t>Listen with Empathy:</a:t>
            </a:r>
            <a:r>
              <a:rPr lang="en-US" b="1" dirty="0" smtClean="0"/>
              <a:t> </a:t>
            </a:r>
            <a:r>
              <a:rPr lang="en-US" dirty="0" smtClean="0"/>
              <a:t>The experiences of transgender students we discuss today may or may not match your own experiences. Regardless of your own lived experiences, it is important that you listen with a willingness to learn something new or expand your current knowledge of transgender students’ experiences. </a:t>
            </a:r>
          </a:p>
          <a:p>
            <a:r>
              <a:rPr lang="en-US" b="1" u="sng" dirty="0" smtClean="0"/>
              <a:t>Ask Thoughtful Questions:</a:t>
            </a:r>
            <a:r>
              <a:rPr lang="en-US" b="1" dirty="0" smtClean="0"/>
              <a:t> </a:t>
            </a:r>
            <a:r>
              <a:rPr lang="en-US" dirty="0" smtClean="0"/>
              <a:t>When constructing questions, ask yourself what information you are seeking to know and whether or not that information will assist you in better serving our transgender population. </a:t>
            </a:r>
          </a:p>
          <a:p>
            <a:r>
              <a:rPr lang="en-US" b="1" u="sng" dirty="0" smtClean="0"/>
              <a:t>Respect Confidentiality:</a:t>
            </a:r>
            <a:r>
              <a:rPr lang="en-US" b="1" dirty="0" smtClean="0"/>
              <a:t> </a:t>
            </a:r>
            <a:r>
              <a:rPr lang="en-US" dirty="0" smtClean="0"/>
              <a:t>Any experiences shared by attendees during this session should not be shared with those outside of the session. If you feel that sharing a story about someone else would be relevant to the conversation, be sure to eliminate any distinguishing features (department, role on campus, name, age, etc.). </a:t>
            </a:r>
          </a:p>
          <a:p>
            <a:r>
              <a:rPr lang="en-US" b="1" u="sng" dirty="0" smtClean="0"/>
              <a:t>Keep the Discussion Going:</a:t>
            </a:r>
            <a:r>
              <a:rPr lang="en-US" b="1" dirty="0" smtClean="0"/>
              <a:t> </a:t>
            </a:r>
            <a:r>
              <a:rPr lang="en-US" dirty="0" smtClean="0"/>
              <a:t>This session will be one step of many by Centrist College to advocate for transgender students. Continue to think about ways we can strive to be a more inclusive institution. </a:t>
            </a:r>
            <a:endParaRPr lang="en-US" dirty="0"/>
          </a:p>
        </p:txBody>
      </p:sp>
    </p:spTree>
    <p:extLst>
      <p:ext uri="{BB962C8B-B14F-4D97-AF65-F5344CB8AC3E}">
        <p14:creationId xmlns:p14="http://schemas.microsoft.com/office/powerpoint/2010/main" val="224923785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TERMINOLOGY</a:t>
            </a:r>
            <a:endParaRPr lang="en-US" b="1" dirty="0"/>
          </a:p>
        </p:txBody>
      </p:sp>
      <p:sp>
        <p:nvSpPr>
          <p:cNvPr id="3" name="Content Placeholder 2"/>
          <p:cNvSpPr>
            <a:spLocks noGrp="1"/>
          </p:cNvSpPr>
          <p:nvPr>
            <p:ph idx="1"/>
          </p:nvPr>
        </p:nvSpPr>
        <p:spPr>
          <a:xfrm>
            <a:off x="581192" y="1815839"/>
            <a:ext cx="11029615" cy="5057377"/>
          </a:xfrm>
        </p:spPr>
        <p:txBody>
          <a:bodyPr>
            <a:normAutofit/>
          </a:bodyPr>
          <a:lstStyle/>
          <a:p>
            <a:pPr marL="0" indent="0">
              <a:buNone/>
            </a:pPr>
            <a:endParaRPr lang="en-US" sz="1400" b="1" u="sng" dirty="0" smtClean="0"/>
          </a:p>
          <a:p>
            <a:r>
              <a:rPr lang="en-US" sz="1400" b="1" u="sng" dirty="0" smtClean="0"/>
              <a:t>Assigned Sex:</a:t>
            </a:r>
            <a:r>
              <a:rPr lang="en-US" sz="1400" b="1" dirty="0" smtClean="0"/>
              <a:t> </a:t>
            </a:r>
            <a:r>
              <a:rPr lang="en-US" sz="1400" dirty="0" smtClean="0"/>
              <a:t>The sex a person is legally assigned at birth </a:t>
            </a:r>
            <a:endParaRPr lang="en-US" sz="1400" b="1" u="sng" dirty="0" smtClean="0"/>
          </a:p>
          <a:p>
            <a:r>
              <a:rPr lang="en-US" sz="1400" b="1" u="sng" dirty="0" smtClean="0"/>
              <a:t>Cisgender:</a:t>
            </a:r>
            <a:r>
              <a:rPr lang="en-US" sz="1400" b="1" dirty="0" smtClean="0"/>
              <a:t> </a:t>
            </a:r>
            <a:r>
              <a:rPr lang="en-US" sz="1400" dirty="0"/>
              <a:t> A</a:t>
            </a:r>
            <a:r>
              <a:rPr lang="en-US" sz="1400" dirty="0" smtClean="0"/>
              <a:t> </a:t>
            </a:r>
            <a:r>
              <a:rPr lang="en-US" sz="1400" dirty="0"/>
              <a:t>person whose gender identity and biological sex assigned at birth align </a:t>
            </a:r>
            <a:endParaRPr lang="en-US" sz="1400" dirty="0" smtClean="0"/>
          </a:p>
          <a:p>
            <a:r>
              <a:rPr lang="en-US" sz="1400" b="1" u="sng" dirty="0" smtClean="0">
                <a:solidFill>
                  <a:srgbClr val="2B2D33"/>
                </a:solidFill>
                <a:latin typeface="+mj-lt"/>
              </a:rPr>
              <a:t>FTM </a:t>
            </a:r>
            <a:r>
              <a:rPr lang="en-US" sz="1400" b="1" u="sng" dirty="0">
                <a:solidFill>
                  <a:srgbClr val="2B2D33"/>
                </a:solidFill>
                <a:latin typeface="+mj-lt"/>
              </a:rPr>
              <a:t>and </a:t>
            </a:r>
            <a:r>
              <a:rPr lang="en-US" sz="1400" b="1" u="sng" dirty="0" smtClean="0">
                <a:solidFill>
                  <a:srgbClr val="2B2D33"/>
                </a:solidFill>
                <a:latin typeface="+mj-lt"/>
              </a:rPr>
              <a:t>MTF</a:t>
            </a:r>
            <a:r>
              <a:rPr lang="en-US" sz="1400" u="sng" dirty="0" smtClean="0">
                <a:solidFill>
                  <a:srgbClr val="2B2D33"/>
                </a:solidFill>
                <a:latin typeface="+mj-lt"/>
              </a:rPr>
              <a:t>:</a:t>
            </a:r>
            <a:r>
              <a:rPr lang="en-US" sz="1400" dirty="0" smtClean="0">
                <a:solidFill>
                  <a:srgbClr val="2B2D33"/>
                </a:solidFill>
                <a:latin typeface="+mj-lt"/>
              </a:rPr>
              <a:t>  Abbreviations </a:t>
            </a:r>
            <a:r>
              <a:rPr lang="en-US" sz="1400" dirty="0">
                <a:solidFill>
                  <a:srgbClr val="2B2D33"/>
                </a:solidFill>
                <a:latin typeface="+mj-lt"/>
              </a:rPr>
              <a:t>used by many female-to-male transgender persons (also known as transmen) and male-to-female transgender persons (also known as </a:t>
            </a:r>
            <a:r>
              <a:rPr lang="en-US" sz="1400" dirty="0" err="1">
                <a:solidFill>
                  <a:srgbClr val="2B2D33"/>
                </a:solidFill>
                <a:latin typeface="+mj-lt"/>
              </a:rPr>
              <a:t>transwomen</a:t>
            </a:r>
            <a:r>
              <a:rPr lang="en-US" sz="1400" dirty="0" smtClean="0">
                <a:solidFill>
                  <a:srgbClr val="2B2D33"/>
                </a:solidFill>
                <a:latin typeface="+mj-lt"/>
              </a:rPr>
              <a:t>)</a:t>
            </a:r>
          </a:p>
          <a:p>
            <a:r>
              <a:rPr lang="en-US" sz="1400" b="1" u="sng" dirty="0" smtClean="0">
                <a:solidFill>
                  <a:srgbClr val="2B2D33"/>
                </a:solidFill>
                <a:latin typeface="+mj-lt"/>
              </a:rPr>
              <a:t>Gender Non-Conforming:</a:t>
            </a:r>
            <a:r>
              <a:rPr lang="en-US" sz="1400" b="1" dirty="0" smtClean="0">
                <a:solidFill>
                  <a:srgbClr val="2B2D33"/>
                </a:solidFill>
                <a:latin typeface="+mj-lt"/>
              </a:rPr>
              <a:t> </a:t>
            </a:r>
            <a:r>
              <a:rPr lang="en-US" sz="1400" dirty="0" smtClean="0">
                <a:solidFill>
                  <a:srgbClr val="2B2D33"/>
                </a:solidFill>
                <a:latin typeface="+mj-lt"/>
              </a:rPr>
              <a:t>Possessing characteristics or behaviors not aligning with gendered expectations. This could include an individual with a mix characteristics or behaviors that are traditionally labeled as both masculine and feminine</a:t>
            </a:r>
          </a:p>
          <a:p>
            <a:r>
              <a:rPr lang="en-US" sz="1400" b="1" u="sng" dirty="0" smtClean="0">
                <a:solidFill>
                  <a:srgbClr val="2B2D33"/>
                </a:solidFill>
                <a:latin typeface="+mj-lt"/>
              </a:rPr>
              <a:t>Gender Pronouns:</a:t>
            </a:r>
            <a:r>
              <a:rPr lang="en-US" sz="1400" b="1" dirty="0" smtClean="0">
                <a:solidFill>
                  <a:srgbClr val="2B2D33"/>
                </a:solidFill>
                <a:latin typeface="+mj-lt"/>
              </a:rPr>
              <a:t> </a:t>
            </a:r>
            <a:r>
              <a:rPr lang="en-US" sz="1400" dirty="0" smtClean="0">
                <a:solidFill>
                  <a:srgbClr val="2B2D33"/>
                </a:solidFill>
                <a:latin typeface="+mj-lt"/>
              </a:rPr>
              <a:t>The pronouns one wants to be referred to by. For example, she/her/hers, he/him/is, their/theirs, </a:t>
            </a:r>
            <a:r>
              <a:rPr lang="en-US" sz="1400" dirty="0" err="1" smtClean="0">
                <a:solidFill>
                  <a:srgbClr val="2B2D33"/>
                </a:solidFill>
                <a:latin typeface="+mj-lt"/>
              </a:rPr>
              <a:t>ze</a:t>
            </a:r>
            <a:r>
              <a:rPr lang="en-US" sz="1400" dirty="0" smtClean="0">
                <a:solidFill>
                  <a:srgbClr val="2B2D33"/>
                </a:solidFill>
                <a:latin typeface="+mj-lt"/>
              </a:rPr>
              <a:t>/</a:t>
            </a:r>
            <a:r>
              <a:rPr lang="en-US" sz="1400" dirty="0" err="1" smtClean="0">
                <a:solidFill>
                  <a:srgbClr val="2B2D33"/>
                </a:solidFill>
                <a:latin typeface="+mj-lt"/>
              </a:rPr>
              <a:t>zir</a:t>
            </a:r>
            <a:r>
              <a:rPr lang="en-US" sz="1400" dirty="0" smtClean="0">
                <a:solidFill>
                  <a:srgbClr val="2B2D33"/>
                </a:solidFill>
                <a:latin typeface="+mj-lt"/>
              </a:rPr>
              <a:t>/</a:t>
            </a:r>
            <a:r>
              <a:rPr lang="en-US" sz="1400" dirty="0" err="1" smtClean="0">
                <a:solidFill>
                  <a:srgbClr val="2B2D33"/>
                </a:solidFill>
                <a:latin typeface="+mj-lt"/>
              </a:rPr>
              <a:t>zirs</a:t>
            </a:r>
            <a:r>
              <a:rPr lang="en-US" sz="1400" dirty="0" smtClean="0">
                <a:solidFill>
                  <a:srgbClr val="2B2D33"/>
                </a:solidFill>
                <a:latin typeface="+mj-lt"/>
              </a:rPr>
              <a:t>, </a:t>
            </a:r>
            <a:r>
              <a:rPr lang="en-US" sz="1400" dirty="0" err="1" smtClean="0">
                <a:solidFill>
                  <a:srgbClr val="2B2D33"/>
                </a:solidFill>
                <a:latin typeface="+mj-lt"/>
              </a:rPr>
              <a:t>ze</a:t>
            </a:r>
            <a:r>
              <a:rPr lang="en-US" sz="1400" dirty="0" smtClean="0">
                <a:solidFill>
                  <a:srgbClr val="2B2D33"/>
                </a:solidFill>
                <a:latin typeface="+mj-lt"/>
              </a:rPr>
              <a:t>/</a:t>
            </a:r>
            <a:r>
              <a:rPr lang="en-US" sz="1400" dirty="0" err="1" smtClean="0">
                <a:solidFill>
                  <a:srgbClr val="2B2D33"/>
                </a:solidFill>
                <a:latin typeface="+mj-lt"/>
              </a:rPr>
              <a:t>hir</a:t>
            </a:r>
            <a:r>
              <a:rPr lang="en-US" sz="1400" dirty="0" smtClean="0">
                <a:solidFill>
                  <a:srgbClr val="2B2D33"/>
                </a:solidFill>
                <a:latin typeface="+mj-lt"/>
              </a:rPr>
              <a:t>/</a:t>
            </a:r>
            <a:r>
              <a:rPr lang="en-US" sz="1400" dirty="0" err="1" smtClean="0">
                <a:solidFill>
                  <a:srgbClr val="2B2D33"/>
                </a:solidFill>
                <a:latin typeface="+mj-lt"/>
              </a:rPr>
              <a:t>hirs</a:t>
            </a:r>
            <a:r>
              <a:rPr lang="en-US" sz="1400" dirty="0" smtClean="0">
                <a:solidFill>
                  <a:srgbClr val="2B2D33"/>
                </a:solidFill>
                <a:latin typeface="+mj-lt"/>
              </a:rPr>
              <a:t> </a:t>
            </a:r>
          </a:p>
          <a:p>
            <a:r>
              <a:rPr lang="en-US" sz="1400" b="1" u="sng" dirty="0" smtClean="0">
                <a:solidFill>
                  <a:srgbClr val="2B2D33"/>
                </a:solidFill>
                <a:latin typeface="+mj-lt"/>
              </a:rPr>
              <a:t>LGBTIQQAA:</a:t>
            </a:r>
            <a:r>
              <a:rPr lang="en-US" sz="1400" b="1" dirty="0" smtClean="0">
                <a:solidFill>
                  <a:srgbClr val="2B2D33"/>
                </a:solidFill>
                <a:latin typeface="+mj-lt"/>
              </a:rPr>
              <a:t> </a:t>
            </a:r>
            <a:r>
              <a:rPr lang="en-US" sz="1400" dirty="0" smtClean="0">
                <a:solidFill>
                  <a:srgbClr val="2B2D33"/>
                </a:solidFill>
                <a:latin typeface="+mj-lt"/>
              </a:rPr>
              <a:t>Acronym standing for Lesbian, Gay, Bisexual, Transgender, Intersex, Queer, Questioning, Asexual &amp; Ally</a:t>
            </a:r>
          </a:p>
          <a:p>
            <a:r>
              <a:rPr lang="en-US" sz="1400" b="1" u="sng" dirty="0" smtClean="0">
                <a:solidFill>
                  <a:srgbClr val="2B2D33"/>
                </a:solidFill>
                <a:latin typeface="+mj-lt"/>
              </a:rPr>
              <a:t>Preferred Name:</a:t>
            </a:r>
            <a:r>
              <a:rPr lang="en-US" sz="1400" b="1" dirty="0" smtClean="0">
                <a:solidFill>
                  <a:srgbClr val="2B2D33"/>
                </a:solidFill>
                <a:latin typeface="+mj-lt"/>
              </a:rPr>
              <a:t> </a:t>
            </a:r>
            <a:r>
              <a:rPr lang="en-US" sz="1400" dirty="0" smtClean="0">
                <a:solidFill>
                  <a:srgbClr val="2B2D33"/>
                </a:solidFill>
                <a:latin typeface="+mj-lt"/>
              </a:rPr>
              <a:t>The name that a transgender person identifies with and wants others to use when referring to them. This may or may not be their legal name</a:t>
            </a:r>
          </a:p>
          <a:p>
            <a:r>
              <a:rPr lang="en-US" sz="1400" b="1" u="sng" dirty="0" smtClean="0">
                <a:latin typeface="+mj-lt"/>
              </a:rPr>
              <a:t>Transgender:</a:t>
            </a:r>
            <a:r>
              <a:rPr lang="en-US" sz="1400" dirty="0" smtClean="0">
                <a:latin typeface="+mj-lt"/>
              </a:rPr>
              <a:t> (1</a:t>
            </a:r>
            <a:r>
              <a:rPr lang="en-US" sz="1400" dirty="0">
                <a:latin typeface="+mj-lt"/>
              </a:rPr>
              <a:t>) An umbrella term covering a range of identities that transgress socially defined gender </a:t>
            </a:r>
            <a:r>
              <a:rPr lang="en-US" sz="1400" dirty="0" smtClean="0">
                <a:latin typeface="+mj-lt"/>
              </a:rPr>
              <a:t>norms  (</a:t>
            </a:r>
            <a:r>
              <a:rPr lang="en-US" sz="1400" dirty="0">
                <a:latin typeface="+mj-lt"/>
              </a:rPr>
              <a:t>2) A person who lives as a member of a gender other than that expected based on sex assigned at </a:t>
            </a:r>
            <a:r>
              <a:rPr lang="en-US" sz="1400" dirty="0" smtClean="0">
                <a:latin typeface="+mj-lt"/>
              </a:rPr>
              <a:t>birth</a:t>
            </a:r>
            <a:endParaRPr lang="en-US" sz="1400" dirty="0">
              <a:latin typeface="+mj-lt"/>
            </a:endParaRPr>
          </a:p>
          <a:p>
            <a:r>
              <a:rPr lang="en-US" sz="1400" b="1" u="sng" dirty="0" smtClean="0">
                <a:latin typeface="+mj-lt"/>
              </a:rPr>
              <a:t>Transition:</a:t>
            </a:r>
            <a:r>
              <a:rPr lang="en-US" sz="1400" b="1" dirty="0" smtClean="0">
                <a:latin typeface="+mj-lt"/>
              </a:rPr>
              <a:t> </a:t>
            </a:r>
            <a:r>
              <a:rPr lang="en-US" sz="1400" dirty="0" smtClean="0">
                <a:latin typeface="+mj-lt"/>
              </a:rPr>
              <a:t>The process that a transgender person might go through in order to live as the gender they identify as. This may include changing one’s physical appearance using clothing or medical procedures, hormone replacement therapy, or adjusting legal documents to represent one’s preferred name and gender. It is important to note that being transgender does not necessitate any formal transition</a:t>
            </a:r>
          </a:p>
          <a:p>
            <a:r>
              <a:rPr lang="en-US" sz="1400" b="1" u="sng" dirty="0" smtClean="0">
                <a:latin typeface="+mj-lt"/>
              </a:rPr>
              <a:t>Transphobia:</a:t>
            </a:r>
            <a:r>
              <a:rPr lang="en-US" sz="1400" dirty="0" smtClean="0">
                <a:latin typeface="+mj-lt"/>
              </a:rPr>
              <a:t> The </a:t>
            </a:r>
            <a:r>
              <a:rPr lang="en-US" sz="1400" dirty="0">
                <a:latin typeface="+mj-lt"/>
              </a:rPr>
              <a:t>fear of, discrimination against, or hatred of </a:t>
            </a:r>
            <a:r>
              <a:rPr lang="en-US" sz="1400" dirty="0" smtClean="0">
                <a:latin typeface="+mj-lt"/>
              </a:rPr>
              <a:t>transgender </a:t>
            </a:r>
            <a:r>
              <a:rPr lang="en-US" sz="1400" dirty="0">
                <a:latin typeface="+mj-lt"/>
              </a:rPr>
              <a:t>people, the </a:t>
            </a:r>
            <a:r>
              <a:rPr lang="en-US" sz="1400" dirty="0" smtClean="0">
                <a:latin typeface="+mj-lt"/>
              </a:rPr>
              <a:t>transgender </a:t>
            </a:r>
            <a:r>
              <a:rPr lang="en-US" sz="1400" dirty="0">
                <a:latin typeface="+mj-lt"/>
              </a:rPr>
              <a:t>community, or gender </a:t>
            </a:r>
            <a:r>
              <a:rPr lang="en-US" sz="1400" dirty="0" smtClean="0">
                <a:latin typeface="+mj-lt"/>
              </a:rPr>
              <a:t>ambiguity</a:t>
            </a:r>
          </a:p>
          <a:p>
            <a:pPr marL="0" indent="0">
              <a:buNone/>
            </a:pPr>
            <a:endParaRPr lang="en-US" sz="2000" dirty="0" smtClean="0">
              <a:latin typeface="+mj-lt"/>
            </a:endParaRPr>
          </a:p>
        </p:txBody>
      </p:sp>
    </p:spTree>
    <p:extLst>
      <p:ext uri="{BB962C8B-B14F-4D97-AF65-F5344CB8AC3E}">
        <p14:creationId xmlns:p14="http://schemas.microsoft.com/office/powerpoint/2010/main" val="219796463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UNDERSTANDING SEX AND GENDER </a:t>
            </a:r>
            <a:endParaRPr lang="en-US" b="1" dirty="0"/>
          </a:p>
        </p:txBody>
      </p:sp>
      <p:sp>
        <p:nvSpPr>
          <p:cNvPr id="3" name="Content Placeholder 2"/>
          <p:cNvSpPr>
            <a:spLocks noGrp="1"/>
          </p:cNvSpPr>
          <p:nvPr>
            <p:ph idx="1"/>
          </p:nvPr>
        </p:nvSpPr>
        <p:spPr>
          <a:xfrm>
            <a:off x="581192" y="1978272"/>
            <a:ext cx="5640066" cy="4648306"/>
          </a:xfrm>
        </p:spPr>
        <p:txBody>
          <a:bodyPr>
            <a:normAutofit fontScale="92500" lnSpcReduction="20000"/>
          </a:bodyPr>
          <a:lstStyle/>
          <a:p>
            <a:endParaRPr lang="en-US" dirty="0" smtClean="0"/>
          </a:p>
          <a:p>
            <a:r>
              <a:rPr lang="en-US" dirty="0" smtClean="0"/>
              <a:t>Gender is a mix of various factors including:</a:t>
            </a:r>
          </a:p>
          <a:p>
            <a:pPr lvl="1"/>
            <a:r>
              <a:rPr lang="en-US" b="1" u="sng" dirty="0"/>
              <a:t>G</a:t>
            </a:r>
            <a:r>
              <a:rPr lang="en-US" b="1" u="sng" dirty="0" smtClean="0"/>
              <a:t>ender Identity:</a:t>
            </a:r>
            <a:r>
              <a:rPr lang="en-US" b="1" dirty="0" smtClean="0"/>
              <a:t> </a:t>
            </a:r>
            <a:r>
              <a:rPr lang="en-US" dirty="0" smtClean="0"/>
              <a:t>Someone’s perception of their own gender </a:t>
            </a:r>
          </a:p>
          <a:p>
            <a:pPr lvl="1"/>
            <a:r>
              <a:rPr lang="en-US" b="1" u="sng" dirty="0" smtClean="0"/>
              <a:t>Gender Expression:</a:t>
            </a:r>
            <a:r>
              <a:rPr lang="en-US" b="1" dirty="0" smtClean="0"/>
              <a:t> </a:t>
            </a:r>
            <a:r>
              <a:rPr lang="en-US" dirty="0" smtClean="0"/>
              <a:t>External display of one’s gender through means such as physical appearance or behavior </a:t>
            </a:r>
          </a:p>
          <a:p>
            <a:pPr lvl="1"/>
            <a:r>
              <a:rPr lang="en-US" b="1" u="sng" dirty="0"/>
              <a:t>B</a:t>
            </a:r>
            <a:r>
              <a:rPr lang="en-US" b="1" u="sng" dirty="0" smtClean="0"/>
              <a:t>iological Sex:</a:t>
            </a:r>
            <a:r>
              <a:rPr lang="en-US" b="1" dirty="0" smtClean="0"/>
              <a:t> </a:t>
            </a:r>
            <a:r>
              <a:rPr lang="en-US" dirty="0" smtClean="0"/>
              <a:t>A medical term for chromosomes</a:t>
            </a:r>
            <a:r>
              <a:rPr lang="en-US" dirty="0"/>
              <a:t> </a:t>
            </a:r>
            <a:r>
              <a:rPr lang="en-US" dirty="0" smtClean="0"/>
              <a:t>and hormonal and anatomical characteristics used to classify sex at birth </a:t>
            </a:r>
          </a:p>
          <a:p>
            <a:pPr lvl="1"/>
            <a:r>
              <a:rPr lang="en-US" b="1" u="sng" dirty="0" smtClean="0"/>
              <a:t>Attraction: </a:t>
            </a:r>
            <a:r>
              <a:rPr lang="en-US" dirty="0" smtClean="0"/>
              <a:t>Whom one is romantically or sexuality attracted to </a:t>
            </a:r>
          </a:p>
          <a:p>
            <a:r>
              <a:rPr lang="en-US" dirty="0" smtClean="0"/>
              <a:t>Transgender students have a gender identity that differs from the sex they were assigned at birth </a:t>
            </a:r>
          </a:p>
          <a:p>
            <a:r>
              <a:rPr lang="en-US" dirty="0" smtClean="0"/>
              <a:t>Because of this, some of our institutional practices and procedures may not be inclusive of transgender students </a:t>
            </a:r>
          </a:p>
          <a:p>
            <a:r>
              <a:rPr lang="en-US" dirty="0" smtClean="0"/>
              <a:t>Being transgender is not a choice or a medical condition but rather an identity that many of our students share </a:t>
            </a:r>
          </a:p>
          <a:p>
            <a:endParaRPr lang="en-US" dirty="0" smtClean="0"/>
          </a:p>
          <a:p>
            <a:pPr marL="0" indent="0">
              <a:buNone/>
            </a:pPr>
            <a:endParaRPr lang="en-US" dirty="0"/>
          </a:p>
        </p:txBody>
      </p:sp>
      <p:pic>
        <p:nvPicPr>
          <p:cNvPr id="4" name="Picture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221258" y="2350805"/>
            <a:ext cx="5389550" cy="3548842"/>
          </a:xfrm>
          <a:prstGeom prst="rect">
            <a:avLst/>
          </a:prstGeom>
        </p:spPr>
      </p:pic>
    </p:spTree>
    <p:extLst>
      <p:ext uri="{BB962C8B-B14F-4D97-AF65-F5344CB8AC3E}">
        <p14:creationId xmlns:p14="http://schemas.microsoft.com/office/powerpoint/2010/main" val="38704984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ASSESSING OUR RESOURCES FOR TRANSGENDER STUDENTS </a:t>
            </a:r>
            <a:endParaRPr lang="en-US" b="1" dirty="0"/>
          </a:p>
        </p:txBody>
      </p:sp>
      <p:sp>
        <p:nvSpPr>
          <p:cNvPr id="3" name="Content Placeholder 2"/>
          <p:cNvSpPr>
            <a:spLocks noGrp="1"/>
          </p:cNvSpPr>
          <p:nvPr>
            <p:ph idx="1"/>
          </p:nvPr>
        </p:nvSpPr>
        <p:spPr/>
        <p:txBody>
          <a:bodyPr>
            <a:normAutofit/>
          </a:bodyPr>
          <a:lstStyle/>
          <a:p>
            <a:r>
              <a:rPr lang="en-US" sz="2000" dirty="0" smtClean="0"/>
              <a:t>In order to assess the resources we already have and identify those we are lacking, we have used the following resources:</a:t>
            </a:r>
          </a:p>
          <a:p>
            <a:pPr lvl="1"/>
            <a:r>
              <a:rPr lang="en-US" sz="1800" dirty="0" smtClean="0"/>
              <a:t>The Campus Pride Index</a:t>
            </a:r>
          </a:p>
          <a:p>
            <a:pPr lvl="1"/>
            <a:r>
              <a:rPr lang="en-US" sz="1800" dirty="0" smtClean="0"/>
              <a:t>“Best Practices for Serving Transgender Students and Gender Non-Conforming Students in Schools” compiled by the Massachusetts Transgender Political Coalition Policy Committee </a:t>
            </a:r>
          </a:p>
          <a:p>
            <a:pPr lvl="1"/>
            <a:r>
              <a:rPr lang="en-US" sz="1800" dirty="0" smtClean="0"/>
              <a:t>Stories from other institutions around the country</a:t>
            </a:r>
          </a:p>
          <a:p>
            <a:pPr lvl="1"/>
            <a:r>
              <a:rPr lang="en-US" sz="1800" dirty="0" smtClean="0"/>
              <a:t>Journal articles addressing the needs of transgender students in higher education </a:t>
            </a:r>
            <a:endParaRPr lang="en-US" sz="1800" dirty="0"/>
          </a:p>
        </p:txBody>
      </p:sp>
    </p:spTree>
    <p:extLst>
      <p:ext uri="{BB962C8B-B14F-4D97-AF65-F5344CB8AC3E}">
        <p14:creationId xmlns:p14="http://schemas.microsoft.com/office/powerpoint/2010/main" val="242871066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prstClr val="white"/>
                </a:solidFill>
              </a:rPr>
              <a:t>THE CAMPUS PRIDE INDEX </a:t>
            </a:r>
            <a:endParaRPr lang="en-US" dirty="0"/>
          </a:p>
        </p:txBody>
      </p:sp>
      <p:sp>
        <p:nvSpPr>
          <p:cNvPr id="3" name="Content Placeholder 2"/>
          <p:cNvSpPr>
            <a:spLocks noGrp="1"/>
          </p:cNvSpPr>
          <p:nvPr>
            <p:ph sz="half" idx="1"/>
          </p:nvPr>
        </p:nvSpPr>
        <p:spPr>
          <a:xfrm>
            <a:off x="581193" y="2194560"/>
            <a:ext cx="6566062" cy="4261022"/>
          </a:xfrm>
        </p:spPr>
        <p:txBody>
          <a:bodyPr>
            <a:normAutofit/>
          </a:bodyPr>
          <a:lstStyle/>
          <a:p>
            <a:pPr lvl="0">
              <a:buClr>
                <a:srgbClr val="903163"/>
              </a:buClr>
            </a:pPr>
            <a:r>
              <a:rPr lang="en-US" sz="1400" b="1" u="sng" dirty="0">
                <a:solidFill>
                  <a:srgbClr val="3D3D3D"/>
                </a:solidFill>
              </a:rPr>
              <a:t>Campus Pride Index </a:t>
            </a:r>
          </a:p>
          <a:p>
            <a:pPr lvl="1">
              <a:buClr>
                <a:srgbClr val="903163"/>
              </a:buClr>
            </a:pPr>
            <a:r>
              <a:rPr lang="en-US" sz="1400" dirty="0">
                <a:solidFill>
                  <a:srgbClr val="3D3D3D"/>
                </a:solidFill>
              </a:rPr>
              <a:t>Database containing information on an institution’s inclusion of </a:t>
            </a:r>
            <a:r>
              <a:rPr lang="en-US" sz="1400" dirty="0" smtClean="0">
                <a:solidFill>
                  <a:srgbClr val="3D3D3D"/>
                </a:solidFill>
              </a:rPr>
              <a:t>LGBTQ students</a:t>
            </a:r>
          </a:p>
          <a:p>
            <a:pPr lvl="1">
              <a:buClr>
                <a:srgbClr val="903163"/>
              </a:buClr>
            </a:pPr>
            <a:r>
              <a:rPr lang="en-US" sz="1400" dirty="0" smtClean="0">
                <a:solidFill>
                  <a:srgbClr val="3D3D3D"/>
                </a:solidFill>
              </a:rPr>
              <a:t>Institutions receive a report card that contains basic information (student population, tuition, location, etc.) and an assessment based on 7 categories: </a:t>
            </a:r>
          </a:p>
          <a:p>
            <a:pPr lvl="2">
              <a:buClr>
                <a:srgbClr val="903163"/>
              </a:buClr>
            </a:pPr>
            <a:r>
              <a:rPr lang="en-US" dirty="0" smtClean="0">
                <a:solidFill>
                  <a:srgbClr val="3D3D3D"/>
                </a:solidFill>
              </a:rPr>
              <a:t>LGBTQ Policy Inclusion</a:t>
            </a:r>
          </a:p>
          <a:p>
            <a:pPr lvl="2">
              <a:buClr>
                <a:srgbClr val="903163"/>
              </a:buClr>
            </a:pPr>
            <a:r>
              <a:rPr lang="en-US" dirty="0" smtClean="0">
                <a:solidFill>
                  <a:srgbClr val="3D3D3D"/>
                </a:solidFill>
              </a:rPr>
              <a:t>LGBTQ Support and Institutional Commitment</a:t>
            </a:r>
          </a:p>
          <a:p>
            <a:pPr lvl="2">
              <a:buClr>
                <a:srgbClr val="903163"/>
              </a:buClr>
            </a:pPr>
            <a:r>
              <a:rPr lang="en-US" dirty="0" smtClean="0">
                <a:solidFill>
                  <a:srgbClr val="3D3D3D"/>
                </a:solidFill>
              </a:rPr>
              <a:t>LGBTQ Academic Life</a:t>
            </a:r>
          </a:p>
          <a:p>
            <a:pPr lvl="2">
              <a:buClr>
                <a:srgbClr val="903163"/>
              </a:buClr>
            </a:pPr>
            <a:r>
              <a:rPr lang="en-US" dirty="0" smtClean="0">
                <a:solidFill>
                  <a:srgbClr val="3D3D3D"/>
                </a:solidFill>
              </a:rPr>
              <a:t>LGBTQ Student Life</a:t>
            </a:r>
          </a:p>
          <a:p>
            <a:pPr lvl="2">
              <a:buClr>
                <a:srgbClr val="903163"/>
              </a:buClr>
            </a:pPr>
            <a:r>
              <a:rPr lang="en-US" dirty="0" smtClean="0">
                <a:solidFill>
                  <a:srgbClr val="3D3D3D"/>
                </a:solidFill>
              </a:rPr>
              <a:t>LGBTQ Campus Safety</a:t>
            </a:r>
            <a:endParaRPr lang="en-US" dirty="0">
              <a:solidFill>
                <a:srgbClr val="3D3D3D"/>
              </a:solidFill>
            </a:endParaRPr>
          </a:p>
          <a:p>
            <a:pPr lvl="1">
              <a:buClr>
                <a:srgbClr val="903163"/>
              </a:buClr>
            </a:pPr>
            <a:r>
              <a:rPr lang="en-US" sz="1400" dirty="0">
                <a:solidFill>
                  <a:srgbClr val="3D3D3D"/>
                </a:solidFill>
              </a:rPr>
              <a:t>Excellent resource for gaining an outside perspective on inclusion of students of varying genders and sexualities</a:t>
            </a:r>
          </a:p>
          <a:p>
            <a:endParaRPr lang="en-US" dirty="0"/>
          </a:p>
        </p:txBody>
      </p:sp>
      <p:pic>
        <p:nvPicPr>
          <p:cNvPr id="5" name="Picture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670947" y="2586166"/>
            <a:ext cx="3939862" cy="1021640"/>
          </a:xfrm>
          <a:prstGeom prst="rect">
            <a:avLst/>
          </a:prstGeom>
        </p:spPr>
      </p:pic>
      <p:pic>
        <p:nvPicPr>
          <p:cNvPr id="7" name="Picture 6"/>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147255" y="4084376"/>
            <a:ext cx="4983892" cy="1714208"/>
          </a:xfrm>
          <a:prstGeom prst="rect">
            <a:avLst/>
          </a:prstGeom>
        </p:spPr>
      </p:pic>
    </p:spTree>
    <p:extLst>
      <p:ext uri="{BB962C8B-B14F-4D97-AF65-F5344CB8AC3E}">
        <p14:creationId xmlns:p14="http://schemas.microsoft.com/office/powerpoint/2010/main" val="212546086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CENTRIST COLLEGE’S CAMPUS INDEX  REPORT CARD </a:t>
            </a:r>
            <a:endParaRPr lang="en-US" b="1" dirty="0"/>
          </a:p>
        </p:txBody>
      </p:sp>
      <p:sp>
        <p:nvSpPr>
          <p:cNvPr id="3" name="Text Placeholder 2"/>
          <p:cNvSpPr>
            <a:spLocks noGrp="1"/>
          </p:cNvSpPr>
          <p:nvPr>
            <p:ph type="body" idx="1"/>
          </p:nvPr>
        </p:nvSpPr>
        <p:spPr>
          <a:xfrm>
            <a:off x="734206" y="2804265"/>
            <a:ext cx="5087075" cy="536005"/>
          </a:xfrm>
        </p:spPr>
        <p:txBody>
          <a:bodyPr/>
          <a:lstStyle/>
          <a:p>
            <a:pPr algn="ctr"/>
            <a:r>
              <a:rPr lang="en-US" b="1" u="sng" dirty="0" smtClean="0"/>
              <a:t>What We Currently Have </a:t>
            </a:r>
            <a:endParaRPr lang="en-US" b="1" u="sng" dirty="0"/>
          </a:p>
        </p:txBody>
      </p:sp>
      <p:sp>
        <p:nvSpPr>
          <p:cNvPr id="4" name="Content Placeholder 3"/>
          <p:cNvSpPr>
            <a:spLocks noGrp="1"/>
          </p:cNvSpPr>
          <p:nvPr>
            <p:ph sz="half" idx="2"/>
          </p:nvPr>
        </p:nvSpPr>
        <p:spPr>
          <a:xfrm>
            <a:off x="581194" y="3457275"/>
            <a:ext cx="5393100" cy="2934999"/>
          </a:xfrm>
        </p:spPr>
        <p:txBody>
          <a:bodyPr>
            <a:normAutofit/>
          </a:bodyPr>
          <a:lstStyle/>
          <a:p>
            <a:r>
              <a:rPr lang="en-US" sz="1400" dirty="0" smtClean="0"/>
              <a:t>Non-discrimination statement inclusive of gender identity/expression </a:t>
            </a:r>
          </a:p>
          <a:p>
            <a:r>
              <a:rPr lang="en-US" sz="1400" dirty="0" smtClean="0"/>
              <a:t>Ally programs or Safe Space/Safe Zone trainings</a:t>
            </a:r>
          </a:p>
          <a:p>
            <a:r>
              <a:rPr lang="en-US" sz="1400" dirty="0" smtClean="0"/>
              <a:t>Resource center/office with responsibilities for LGBTQ students </a:t>
            </a:r>
          </a:p>
          <a:p>
            <a:r>
              <a:rPr lang="en-US" sz="1400" dirty="0" smtClean="0"/>
              <a:t>LGBTQ studies program </a:t>
            </a:r>
          </a:p>
          <a:p>
            <a:r>
              <a:rPr lang="en-US" sz="1400" dirty="0" smtClean="0"/>
              <a:t>Procedure for reporting LGBTQ related bias incidents and hate crimes </a:t>
            </a:r>
          </a:p>
          <a:p>
            <a:r>
              <a:rPr lang="en-US" sz="1400" dirty="0" smtClean="0"/>
              <a:t>Trans-inclusive trained counseling staff </a:t>
            </a:r>
          </a:p>
          <a:p>
            <a:r>
              <a:rPr lang="en-US" sz="1400" dirty="0" smtClean="0"/>
              <a:t>LGBTQ student scholarships </a:t>
            </a:r>
          </a:p>
          <a:p>
            <a:endParaRPr lang="en-US" sz="1200" dirty="0"/>
          </a:p>
        </p:txBody>
      </p:sp>
      <p:sp>
        <p:nvSpPr>
          <p:cNvPr id="5" name="Text Placeholder 4"/>
          <p:cNvSpPr>
            <a:spLocks noGrp="1"/>
          </p:cNvSpPr>
          <p:nvPr>
            <p:ph type="body" sz="quarter" idx="3"/>
          </p:nvPr>
        </p:nvSpPr>
        <p:spPr>
          <a:xfrm>
            <a:off x="6370721" y="2786897"/>
            <a:ext cx="5087073" cy="553373"/>
          </a:xfrm>
        </p:spPr>
        <p:txBody>
          <a:bodyPr/>
          <a:lstStyle/>
          <a:p>
            <a:pPr algn="ctr"/>
            <a:r>
              <a:rPr lang="en-US" b="1" u="sng" dirty="0" smtClean="0"/>
              <a:t>What We Currently Lack</a:t>
            </a:r>
            <a:endParaRPr lang="en-US" b="1" u="sng" dirty="0"/>
          </a:p>
        </p:txBody>
      </p:sp>
      <p:sp>
        <p:nvSpPr>
          <p:cNvPr id="6" name="Content Placeholder 5"/>
          <p:cNvSpPr>
            <a:spLocks noGrp="1"/>
          </p:cNvSpPr>
          <p:nvPr>
            <p:ph sz="quarter" idx="4"/>
          </p:nvPr>
        </p:nvSpPr>
        <p:spPr>
          <a:xfrm>
            <a:off x="6217708" y="3457274"/>
            <a:ext cx="5393100" cy="2934999"/>
          </a:xfrm>
        </p:spPr>
        <p:txBody>
          <a:bodyPr>
            <a:normAutofit lnSpcReduction="10000"/>
          </a:bodyPr>
          <a:lstStyle/>
          <a:p>
            <a:r>
              <a:rPr lang="en-US" sz="1400" dirty="0" smtClean="0"/>
              <a:t>Accessible, simple process for students to change their name on university records and documents</a:t>
            </a:r>
          </a:p>
          <a:p>
            <a:r>
              <a:rPr lang="en-US" sz="1400" dirty="0" smtClean="0"/>
              <a:t>Accessible, simple process for students to change their gender identity on university records and documents</a:t>
            </a:r>
          </a:p>
          <a:p>
            <a:r>
              <a:rPr lang="en-US" sz="1400" dirty="0" smtClean="0"/>
              <a:t>Students have options to self-identify gender identity/expression on admission application or post-enrollment forms </a:t>
            </a:r>
          </a:p>
          <a:p>
            <a:r>
              <a:rPr lang="en-US" sz="1400" dirty="0" smtClean="0"/>
              <a:t>New faculty/staff training opportunities on gender issues </a:t>
            </a:r>
          </a:p>
          <a:p>
            <a:r>
              <a:rPr lang="en-US" sz="1400" dirty="0" smtClean="0"/>
              <a:t>Regularly plans educational events on transgender issues </a:t>
            </a:r>
          </a:p>
          <a:p>
            <a:r>
              <a:rPr lang="en-US" sz="1400" dirty="0" smtClean="0"/>
              <a:t>Trains campus police on gender identity/expression issues </a:t>
            </a:r>
          </a:p>
          <a:p>
            <a:r>
              <a:rPr lang="en-US" sz="1400" dirty="0" smtClean="0"/>
              <a:t>Annually participates in LGBTQ admission fairs </a:t>
            </a:r>
          </a:p>
        </p:txBody>
      </p:sp>
      <p:pic>
        <p:nvPicPr>
          <p:cNvPr id="7" name="Picture 6"/>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218850" y="2069001"/>
            <a:ext cx="5695407" cy="60089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29443543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382</TotalTime>
  <Words>2189</Words>
  <Application>Microsoft Macintosh PowerPoint</Application>
  <PresentationFormat>Custom</PresentationFormat>
  <Paragraphs>185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Dividend</vt:lpstr>
      <vt:lpstr>Centrist college  professional development series </vt:lpstr>
      <vt:lpstr>Today’s session </vt:lpstr>
      <vt:lpstr>LEARNING OUTCOMES </vt:lpstr>
      <vt:lpstr>GROUND RULES FOR DISCUSSION </vt:lpstr>
      <vt:lpstr>TERMINOLOGY</vt:lpstr>
      <vt:lpstr>UNDERSTANDING SEX AND GENDER </vt:lpstr>
      <vt:lpstr>ASSESSING OUR RESOURCES FOR TRANSGENDER STUDENTS </vt:lpstr>
      <vt:lpstr>THE CAMPUS PRIDE INDEX </vt:lpstr>
      <vt:lpstr>CENTRIST COLLEGE’S CAMPUS INDEX  REPORT CARD </vt:lpstr>
      <vt:lpstr>Best practices for serving transgender and gender non-conforming students in schools </vt:lpstr>
      <vt:lpstr>CENTRIST COLLEGE’S ACTION PLAN </vt:lpstr>
      <vt:lpstr>CENTRIST COLLEGE’S ACTION PLAN  -  Timeline</vt:lpstr>
      <vt:lpstr>CENTRIST COLLEGE’S ACTION PLAN  -  timeline </vt:lpstr>
      <vt:lpstr>CENTRIST COLLEGE’S ACTION PLAN  -  Timeline </vt:lpstr>
      <vt:lpstr>CENTRIST COLLEGE’S ACTION PLAN  -  Timeline </vt:lpstr>
      <vt:lpstr>CENTRIST COLLEGE’S ACTION PLAN  -  Timeline </vt:lpstr>
      <vt:lpstr>SMALL CHANGES WITH BIG IMPACT </vt:lpstr>
      <vt:lpstr>RESOURCES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Centrist college  professional development series</dc:title>
  <dc:creator>Kaitlin Schmitt</dc:creator>
  <cp:lastModifiedBy>S Benson</cp:lastModifiedBy>
  <cp:revision>38</cp:revision>
  <dcterms:created xsi:type="dcterms:W3CDTF">2016-02-22T19:48:17Z</dcterms:created>
  <dcterms:modified xsi:type="dcterms:W3CDTF">2016-02-26T03:50:27Z</dcterms:modified>
</cp:coreProperties>
</file>