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Roboto"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9603068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garote.bdmonkeys.net/bsri.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Introduce Presentation and presenters</a:t>
            </a:r>
          </a:p>
        </p:txBody>
      </p:sp>
    </p:spTree>
    <p:extLst>
      <p:ext uri="{BB962C8B-B14F-4D97-AF65-F5344CB8AC3E}">
        <p14:creationId xmlns:p14="http://schemas.microsoft.com/office/powerpoint/2010/main" val="20728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Some theory to know includes the “Gender Binary Construct” mentioned previously in this presentation. It’s the belief that gender is </a:t>
            </a:r>
            <a:r>
              <a:rPr lang="en" b="1"/>
              <a:t>either </a:t>
            </a:r>
            <a:r>
              <a:rPr lang="en"/>
              <a:t>male </a:t>
            </a:r>
            <a:r>
              <a:rPr lang="en" b="1"/>
              <a:t>or</a:t>
            </a:r>
            <a:r>
              <a:rPr lang="en"/>
              <a:t> female, where in reality no one is complete feminine and no one is completely masculine. Gender lies on a spectrum. </a:t>
            </a:r>
          </a:p>
          <a:p>
            <a:pPr lvl="0" rtl="0">
              <a:spcBef>
                <a:spcPts val="0"/>
              </a:spcBef>
              <a:buNone/>
            </a:pPr>
            <a:endParaRPr/>
          </a:p>
          <a:p>
            <a:pPr lvl="0" rtl="0">
              <a:spcBef>
                <a:spcPts val="0"/>
              </a:spcBef>
              <a:buNone/>
            </a:pPr>
            <a:r>
              <a:rPr lang="en"/>
              <a:t>Bem’s Sex-Role Inventory (</a:t>
            </a:r>
            <a:r>
              <a:rPr lang="en" u="sng">
                <a:solidFill>
                  <a:schemeClr val="hlink"/>
                </a:solidFill>
                <a:hlinkClick r:id="rId3"/>
              </a:rPr>
              <a:t>http://garote.bdmonkeys.net/bsri.html</a:t>
            </a:r>
            <a:r>
              <a:rPr lang="en"/>
              <a:t>)  is an online resource/quiz that asks individuals a series of questions to show them how Masculine, Feminine and Androgynous they are based on their quiz answers. It’s not a hard and true test of your identity, but it draws home the point that no one is completely whatever “gender” they identify, instead it’s all a spectrum. </a:t>
            </a:r>
          </a:p>
          <a:p>
            <a:pPr lvl="0" rtl="0">
              <a:spcBef>
                <a:spcPts val="0"/>
              </a:spcBef>
              <a:buNone/>
            </a:pPr>
            <a:endParaRPr/>
          </a:p>
          <a:p>
            <a:pPr lvl="0">
              <a:spcBef>
                <a:spcPts val="0"/>
              </a:spcBef>
              <a:buNone/>
            </a:pPr>
            <a:r>
              <a:rPr lang="en"/>
              <a:t>Transgender Emergency Model-- Laid out above is the entire student development model. It ranges from an individual becoming aware that they do not fall within the gender binary set up by society, to complete acceptance through integration into society. </a:t>
            </a:r>
          </a:p>
        </p:txBody>
      </p:sp>
    </p:spTree>
    <p:extLst>
      <p:ext uri="{BB962C8B-B14F-4D97-AF65-F5344CB8AC3E}">
        <p14:creationId xmlns:p14="http://schemas.microsoft.com/office/powerpoint/2010/main" val="799047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The team came together and broke down what we saw Centrist College being demographically. The graphs are important because it shows that on the gender binary, 4% of respondents responded “other” which shows the possibility of there being a high trans*/LGBTQ+ population that may or may not be having their needs met at the Institution. </a:t>
            </a:r>
          </a:p>
        </p:txBody>
      </p:sp>
    </p:spTree>
    <p:extLst>
      <p:ext uri="{BB962C8B-B14F-4D97-AF65-F5344CB8AC3E}">
        <p14:creationId xmlns:p14="http://schemas.microsoft.com/office/powerpoint/2010/main" val="4182999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Before we can make changes, we must first recognize where we are in the present state. </a:t>
            </a:r>
          </a:p>
          <a:p>
            <a:pPr lvl="0" rtl="0">
              <a:spcBef>
                <a:spcPts val="0"/>
              </a:spcBef>
              <a:buNone/>
            </a:pPr>
            <a:endParaRPr/>
          </a:p>
          <a:p>
            <a:pPr marL="457200" lvl="0" indent="-304800" rtl="0">
              <a:lnSpc>
                <a:spcPct val="115000"/>
              </a:lnSpc>
              <a:spcBef>
                <a:spcPts val="0"/>
              </a:spcBef>
              <a:spcAft>
                <a:spcPts val="1600"/>
              </a:spcAft>
              <a:buClr>
                <a:srgbClr val="000000"/>
              </a:buClr>
              <a:buSzPct val="100000"/>
              <a:buFont typeface="Roboto"/>
              <a:buChar char="➔"/>
            </a:pPr>
            <a:r>
              <a:rPr lang="en" sz="1200">
                <a:latin typeface="Roboto"/>
                <a:ea typeface="Roboto"/>
                <a:cs typeface="Roboto"/>
                <a:sym typeface="Roboto"/>
              </a:rPr>
              <a:t>Serving Trans students on campus who are *openly* identified </a:t>
            </a:r>
          </a:p>
          <a:p>
            <a:pPr marL="457200" lvl="0" indent="-304800" rtl="0">
              <a:lnSpc>
                <a:spcPct val="115000"/>
              </a:lnSpc>
              <a:spcBef>
                <a:spcPts val="0"/>
              </a:spcBef>
              <a:spcAft>
                <a:spcPts val="1600"/>
              </a:spcAft>
              <a:buClr>
                <a:srgbClr val="000000"/>
              </a:buClr>
              <a:buSzPct val="100000"/>
              <a:buFont typeface="Roboto"/>
              <a:buChar char="➔"/>
            </a:pPr>
            <a:r>
              <a:rPr lang="en" sz="1200">
                <a:latin typeface="Roboto"/>
                <a:ea typeface="Roboto"/>
                <a:cs typeface="Roboto"/>
                <a:sym typeface="Roboto"/>
              </a:rPr>
              <a:t>Knowing where these students can go on campus to receive counseling when needed </a:t>
            </a:r>
          </a:p>
          <a:p>
            <a:pPr marL="457200" lvl="0" indent="-304800" rtl="0">
              <a:lnSpc>
                <a:spcPct val="115000"/>
              </a:lnSpc>
              <a:spcBef>
                <a:spcPts val="0"/>
              </a:spcBef>
              <a:spcAft>
                <a:spcPts val="1600"/>
              </a:spcAft>
              <a:buClr>
                <a:srgbClr val="000000"/>
              </a:buClr>
              <a:buSzPct val="100000"/>
              <a:buFont typeface="Roboto"/>
              <a:buChar char="➔"/>
            </a:pPr>
            <a:r>
              <a:rPr lang="en" sz="1200">
                <a:latin typeface="Roboto"/>
                <a:ea typeface="Roboto"/>
                <a:cs typeface="Roboto"/>
                <a:sym typeface="Roboto"/>
              </a:rPr>
              <a:t>Incorporating some educational training to staff on the Trans* community, usually within LGBTQA+ programming</a:t>
            </a:r>
          </a:p>
          <a:p>
            <a:pPr marL="457200" lvl="0" indent="-304800" rtl="0">
              <a:lnSpc>
                <a:spcPct val="115000"/>
              </a:lnSpc>
              <a:spcBef>
                <a:spcPts val="0"/>
              </a:spcBef>
              <a:spcAft>
                <a:spcPts val="1600"/>
              </a:spcAft>
              <a:buClr>
                <a:srgbClr val="000000"/>
              </a:buClr>
              <a:buSzPct val="100000"/>
              <a:buFont typeface="Roboto"/>
              <a:buChar char="➔"/>
            </a:pPr>
            <a:r>
              <a:rPr lang="en" sz="1200">
                <a:latin typeface="Roboto"/>
                <a:ea typeface="Roboto"/>
                <a:cs typeface="Roboto"/>
                <a:sym typeface="Roboto"/>
              </a:rPr>
              <a:t>Tolerance</a:t>
            </a:r>
          </a:p>
          <a:p>
            <a:pPr marL="457200" lvl="0" indent="-304800" rtl="0">
              <a:lnSpc>
                <a:spcPct val="115000"/>
              </a:lnSpc>
              <a:spcBef>
                <a:spcPts val="0"/>
              </a:spcBef>
              <a:spcAft>
                <a:spcPts val="1600"/>
              </a:spcAft>
              <a:buClr>
                <a:srgbClr val="000000"/>
              </a:buClr>
              <a:buSzPct val="100000"/>
              <a:buFont typeface="Roboto"/>
              <a:buChar char="➔"/>
            </a:pPr>
            <a:r>
              <a:rPr lang="en" sz="1200">
                <a:latin typeface="Roboto"/>
                <a:ea typeface="Roboto"/>
                <a:cs typeface="Roboto"/>
                <a:sym typeface="Roboto"/>
              </a:rPr>
              <a:t>Offering initial and ongoing support for the Trans* community with the Diversity Office and Health Services</a:t>
            </a:r>
          </a:p>
          <a:p>
            <a:pPr lvl="0">
              <a:lnSpc>
                <a:spcPct val="115000"/>
              </a:lnSpc>
              <a:spcBef>
                <a:spcPts val="0"/>
              </a:spcBef>
              <a:spcAft>
                <a:spcPts val="1600"/>
              </a:spcAft>
              <a:buNone/>
            </a:pPr>
            <a:r>
              <a:rPr lang="en" sz="1200">
                <a:latin typeface="Roboto"/>
                <a:ea typeface="Roboto"/>
                <a:cs typeface="Roboto"/>
                <a:sym typeface="Roboto"/>
              </a:rPr>
              <a:t>Is there anything else that you can think of that we currently do and do well? </a:t>
            </a:r>
          </a:p>
        </p:txBody>
      </p:sp>
    </p:spTree>
    <p:extLst>
      <p:ext uri="{BB962C8B-B14F-4D97-AF65-F5344CB8AC3E}">
        <p14:creationId xmlns:p14="http://schemas.microsoft.com/office/powerpoint/2010/main" val="864311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Here are a list of simple changes that could be made at Centrist in order to start the process of becoming a more inclusive institution. </a:t>
            </a:r>
          </a:p>
          <a:p>
            <a:pPr lvl="0" rtl="0">
              <a:spcBef>
                <a:spcPts val="0"/>
              </a:spcBef>
              <a:buNone/>
            </a:pPr>
            <a:endParaRPr/>
          </a:p>
          <a:p>
            <a:pPr lvl="0" rtl="0">
              <a:spcBef>
                <a:spcPts val="0"/>
              </a:spcBef>
              <a:buNone/>
            </a:pPr>
            <a:r>
              <a:rPr lang="en"/>
              <a:t>Something big that impacts all students on campus, not just the Trans* population is the </a:t>
            </a:r>
            <a:r>
              <a:rPr lang="en" b="1"/>
              <a:t>preferred name policy</a:t>
            </a:r>
            <a:r>
              <a:rPr lang="en"/>
              <a:t>. Many professors already ask students at the beginning of the year what name they prefer to go by, why streamline the process and already have a process in place so that students will be addressed by their preferred name right out of the gate. </a:t>
            </a:r>
          </a:p>
          <a:p>
            <a:pPr lvl="0" rtl="0">
              <a:spcBef>
                <a:spcPts val="0"/>
              </a:spcBef>
              <a:buNone/>
            </a:pPr>
            <a:endParaRPr/>
          </a:p>
          <a:p>
            <a:pPr lvl="0" rtl="0">
              <a:spcBef>
                <a:spcPts val="0"/>
              </a:spcBef>
              <a:buNone/>
            </a:pPr>
            <a:r>
              <a:rPr lang="en" b="1"/>
              <a:t>Change of Gender Form-</a:t>
            </a:r>
            <a:r>
              <a:rPr lang="en"/>
              <a:t>- More complicated, but it helps facilitate the changes individuals on campus already want to make. This process gets the proverbial ball rolling for individuals who want to make this change. If using the example above, the bullet points outline the steps individuals need to take in order to actually change their registered gender at any institution. This includes contacting the Social Security Administration, the Department of Education and your healthcare provider. It’s a long process, but we should be doing our part in helping these individuals find their paths. </a:t>
            </a:r>
          </a:p>
          <a:p>
            <a:pPr lvl="0" rtl="0">
              <a:spcBef>
                <a:spcPts val="0"/>
              </a:spcBef>
              <a:buNone/>
            </a:pPr>
            <a:endParaRPr/>
          </a:p>
          <a:p>
            <a:pPr lvl="0" rtl="0">
              <a:spcBef>
                <a:spcPts val="0"/>
              </a:spcBef>
              <a:buNone/>
            </a:pPr>
            <a:r>
              <a:rPr lang="en" b="1"/>
              <a:t>Gender neutral bathrooms</a:t>
            </a:r>
            <a:r>
              <a:rPr lang="en"/>
              <a:t> can be as simple as changing signs to be more welcoming and inclusive to anyone who identifies as any gender. This might be a tricky transition that requires the limited availability of neutral bathrooms, but it’s the beginning stages of a longer and more important process. </a:t>
            </a:r>
          </a:p>
          <a:p>
            <a:pPr lvl="0" rtl="0">
              <a:spcBef>
                <a:spcPts val="0"/>
              </a:spcBef>
              <a:buNone/>
            </a:pPr>
            <a:endParaRPr/>
          </a:p>
          <a:p>
            <a:pPr lvl="0">
              <a:spcBef>
                <a:spcPts val="0"/>
              </a:spcBef>
              <a:buNone/>
            </a:pPr>
            <a:r>
              <a:rPr lang="en"/>
              <a:t>Another change we can make now, or at least start the processes is including </a:t>
            </a:r>
            <a:r>
              <a:rPr lang="en" b="1"/>
              <a:t>gender neutral housing</a:t>
            </a:r>
            <a:r>
              <a:rPr lang="en"/>
              <a:t> options for individuals who identify as non-binary. If we are unable to implement the changes right away, we can at least open the floor for consideration. </a:t>
            </a:r>
          </a:p>
        </p:txBody>
      </p:sp>
    </p:spTree>
    <p:extLst>
      <p:ext uri="{BB962C8B-B14F-4D97-AF65-F5344CB8AC3E}">
        <p14:creationId xmlns:p14="http://schemas.microsoft.com/office/powerpoint/2010/main" val="1197027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Long term changes will still include the “short term changes” from the previous slide, but this list contains items that will likely take longer to implement seemingly more in-depth and require more planning and conversation. </a:t>
            </a:r>
          </a:p>
          <a:p>
            <a:pPr lvl="0" rtl="0">
              <a:spcBef>
                <a:spcPts val="0"/>
              </a:spcBef>
              <a:buNone/>
            </a:pPr>
            <a:endParaRPr/>
          </a:p>
          <a:p>
            <a:pPr lvl="0" rtl="0">
              <a:spcBef>
                <a:spcPts val="0"/>
              </a:spcBef>
              <a:buNone/>
            </a:pPr>
            <a:r>
              <a:rPr lang="en" b="1"/>
              <a:t>Insurance coverage for hormones and surgery</a:t>
            </a:r>
            <a:r>
              <a:rPr lang="en"/>
              <a:t>-- many schools are making this switch, it will go a long way in helping Trans* students getting the resources they need to become who they are inside/how they identify</a:t>
            </a:r>
          </a:p>
          <a:p>
            <a:pPr lvl="0" rtl="0">
              <a:spcBef>
                <a:spcPts val="0"/>
              </a:spcBef>
              <a:buNone/>
            </a:pPr>
            <a:endParaRPr/>
          </a:p>
          <a:p>
            <a:pPr lvl="0" rtl="0">
              <a:spcBef>
                <a:spcPts val="0"/>
              </a:spcBef>
              <a:buNone/>
            </a:pPr>
            <a:r>
              <a:rPr lang="en" b="1"/>
              <a:t>Inclusive athletics policies</a:t>
            </a:r>
            <a:r>
              <a:rPr lang="en"/>
              <a:t>--Work to pen a mission statement or policy that shows that individuals who want to participate in athletics or intramurals will not be discriminated due to their gender</a:t>
            </a:r>
          </a:p>
          <a:p>
            <a:pPr lvl="0" rtl="0">
              <a:spcBef>
                <a:spcPts val="0"/>
              </a:spcBef>
              <a:buNone/>
            </a:pPr>
            <a:endParaRPr/>
          </a:p>
          <a:p>
            <a:pPr lvl="0" rtl="0">
              <a:spcBef>
                <a:spcPts val="0"/>
              </a:spcBef>
              <a:buNone/>
            </a:pPr>
            <a:r>
              <a:rPr lang="en" b="1"/>
              <a:t>Inclusive admission policies</a:t>
            </a:r>
            <a:r>
              <a:rPr lang="en"/>
              <a:t>-- Here we need to be more mindful of the language used, vocab terms and our updated definitions of terms impacting the population. Example above is from Mount Holyoke College in Western Massachusetts-- How they’ve embraced the population and provided inclusion within their admissions policies</a:t>
            </a:r>
          </a:p>
          <a:p>
            <a:pPr lvl="0" rtl="0">
              <a:spcBef>
                <a:spcPts val="0"/>
              </a:spcBef>
              <a:buNone/>
            </a:pPr>
            <a:endParaRPr/>
          </a:p>
          <a:p>
            <a:pPr lvl="0">
              <a:spcBef>
                <a:spcPts val="0"/>
              </a:spcBef>
              <a:buNone/>
            </a:pPr>
            <a:r>
              <a:rPr lang="en" b="1"/>
              <a:t>LGBTQ+ Resource Center/office</a:t>
            </a:r>
            <a:r>
              <a:rPr lang="en"/>
              <a:t>-- The creation of an office or space for individuals to go to for help that doesn’t bring them to the multicultural office, or the health services.</a:t>
            </a:r>
          </a:p>
        </p:txBody>
      </p:sp>
    </p:spTree>
    <p:extLst>
      <p:ext uri="{BB962C8B-B14F-4D97-AF65-F5344CB8AC3E}">
        <p14:creationId xmlns:p14="http://schemas.microsoft.com/office/powerpoint/2010/main" val="1931983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Now that we’ve outlined where we are and what we can improve on, let’s make a 3 year strategic plan that outlines changes to be more inclusive with Transgender folks. </a:t>
            </a:r>
          </a:p>
          <a:p>
            <a:pPr lvl="0" rtl="0">
              <a:spcBef>
                <a:spcPts val="0"/>
              </a:spcBef>
              <a:buNone/>
            </a:pPr>
            <a:endParaRPr/>
          </a:p>
          <a:p>
            <a:pPr lvl="0" rtl="0">
              <a:spcBef>
                <a:spcPts val="0"/>
              </a:spcBef>
              <a:buNone/>
            </a:pPr>
            <a:r>
              <a:rPr lang="en"/>
              <a:t>We should follow a 3-year plan that is modeled for improving our inclusiveness and constantly assessing the effectiveness of that. In this plan, we should only list goals that we feel are realistic and may be accomplished. </a:t>
            </a:r>
          </a:p>
          <a:p>
            <a:pPr lvl="0" rtl="0">
              <a:spcBef>
                <a:spcPts val="0"/>
              </a:spcBef>
              <a:buNone/>
            </a:pPr>
            <a:endParaRPr/>
          </a:p>
          <a:p>
            <a:pPr lvl="0" rtl="0">
              <a:spcBef>
                <a:spcPts val="0"/>
              </a:spcBef>
              <a:buNone/>
            </a:pPr>
            <a:r>
              <a:rPr lang="en"/>
              <a:t>During this time, the audience should work together and brainstorm a list of manageable goals that can be met by 2019. </a:t>
            </a:r>
          </a:p>
          <a:p>
            <a:pPr lvl="0" rtl="0">
              <a:spcBef>
                <a:spcPts val="0"/>
              </a:spcBef>
              <a:buNone/>
            </a:pPr>
            <a:endParaRPr/>
          </a:p>
          <a:p>
            <a:pPr lvl="0" rtl="0">
              <a:spcBef>
                <a:spcPts val="0"/>
              </a:spcBef>
              <a:buNone/>
            </a:pPr>
            <a:r>
              <a:rPr lang="en"/>
              <a:t>Adapted from Emory University’s Strategic Plan - </a:t>
            </a:r>
            <a:r>
              <a:rPr lang="en" sz="1000">
                <a:solidFill>
                  <a:srgbClr val="333333"/>
                </a:solidFill>
              </a:rPr>
              <a:t>Emory University. (2012). Office of lesbian, gay, bisexual, and transgender life strategic plan. Retrieved February 25, 2016, from </a:t>
            </a:r>
          </a:p>
          <a:p>
            <a:pPr lvl="0" indent="457200">
              <a:lnSpc>
                <a:spcPct val="115000"/>
              </a:lnSpc>
              <a:spcBef>
                <a:spcPts val="0"/>
              </a:spcBef>
              <a:buNone/>
            </a:pPr>
            <a:r>
              <a:rPr lang="en" sz="1000">
                <a:solidFill>
                  <a:srgbClr val="333333"/>
                </a:solidFill>
              </a:rPr>
              <a:t>http://www.lgbt.emory.edu/docs/strategic_plan.pdf</a:t>
            </a:r>
          </a:p>
        </p:txBody>
      </p:sp>
    </p:spTree>
    <p:extLst>
      <p:ext uri="{BB962C8B-B14F-4D97-AF65-F5344CB8AC3E}">
        <p14:creationId xmlns:p14="http://schemas.microsoft.com/office/powerpoint/2010/main" val="1924013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In the 1st year of the action plan, mostly student-related information will be collected. Needs-assessments and focus groups must be conducted in order to get a sense of the size of the Trans* community and what can be improved upon. Does the college need to provide more academic resources for Trans* folks? This is the year that assesses where the college is truly at and provides a solid basis of information that can be used to make informed decisions.</a:t>
            </a:r>
          </a:p>
        </p:txBody>
      </p:sp>
    </p:spTree>
    <p:extLst>
      <p:ext uri="{BB962C8B-B14F-4D97-AF65-F5344CB8AC3E}">
        <p14:creationId xmlns:p14="http://schemas.microsoft.com/office/powerpoint/2010/main" val="3543016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In the 2nd year, after collecting information, Centrist college will be able to make informed decisions that will impact Trans* folks in a positive way. Since Centrist College doesn’t have a LGBT center, and after collecting information the students suggested there is a need for one, we should establish one. By creating an LGBT center, we will be more supportive of Trans* folks and further educate our campus community. </a:t>
            </a:r>
          </a:p>
          <a:p>
            <a:pPr lvl="0" rtl="0">
              <a:spcBef>
                <a:spcPts val="0"/>
              </a:spcBef>
              <a:buNone/>
            </a:pPr>
            <a:endParaRPr/>
          </a:p>
          <a:p>
            <a:pPr lvl="0">
              <a:spcBef>
                <a:spcPts val="0"/>
              </a:spcBef>
              <a:buNone/>
            </a:pPr>
            <a:endParaRPr/>
          </a:p>
        </p:txBody>
      </p:sp>
    </p:spTree>
    <p:extLst>
      <p:ext uri="{BB962C8B-B14F-4D97-AF65-F5344CB8AC3E}">
        <p14:creationId xmlns:p14="http://schemas.microsoft.com/office/powerpoint/2010/main" val="2673259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In the final year of our 3-year action plan, we will be evaluating our programs in order to see if they have been effective. We want to know if the programs that we put in place have been fully serving students in a positive way. By polling students and holding focus groups, we will be able to determine if we are meeting the needs of the Trans* community.</a:t>
            </a:r>
          </a:p>
        </p:txBody>
      </p:sp>
    </p:spTree>
    <p:extLst>
      <p:ext uri="{BB962C8B-B14F-4D97-AF65-F5344CB8AC3E}">
        <p14:creationId xmlns:p14="http://schemas.microsoft.com/office/powerpoint/2010/main" val="2603065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See the Statement of Commitment to the Centrist College Trans* Community that has been drafted.</a:t>
            </a:r>
          </a:p>
        </p:txBody>
      </p:sp>
    </p:spTree>
    <p:extLst>
      <p:ext uri="{BB962C8B-B14F-4D97-AF65-F5344CB8AC3E}">
        <p14:creationId xmlns:p14="http://schemas.microsoft.com/office/powerpoint/2010/main" val="317749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We are hoping to gain some clarity through this presentation as well as understand where Centrist is at currently, where we can do better, and go through an example Action Plan to be implemented over the next three years. </a:t>
            </a:r>
          </a:p>
          <a:p>
            <a:pPr lvl="0" rtl="0">
              <a:spcBef>
                <a:spcPts val="0"/>
              </a:spcBef>
              <a:buNone/>
            </a:pPr>
            <a:endParaRPr/>
          </a:p>
          <a:p>
            <a:pPr lvl="0" rtl="0">
              <a:spcBef>
                <a:spcPts val="0"/>
              </a:spcBef>
              <a:buNone/>
            </a:pPr>
            <a:r>
              <a:rPr lang="en"/>
              <a:t>The goal is to create a more welcoming environment for students at Centrist College, and Dr. Fogg would like that to start with this professional development series!</a:t>
            </a:r>
          </a:p>
          <a:p>
            <a:pPr lvl="0" rtl="0">
              <a:spcBef>
                <a:spcPts val="0"/>
              </a:spcBef>
              <a:buNone/>
            </a:pPr>
            <a:endParaRPr/>
          </a:p>
          <a:p>
            <a:pPr lvl="0" rtl="0">
              <a:spcBef>
                <a:spcPts val="0"/>
              </a:spcBef>
              <a:buNone/>
            </a:pPr>
            <a:r>
              <a:rPr lang="en"/>
              <a:t>Questions this Professional Development Series Addresses:</a:t>
            </a:r>
          </a:p>
          <a:p>
            <a:pPr lvl="0" rtl="0">
              <a:spcBef>
                <a:spcPts val="0"/>
              </a:spcBef>
              <a:buNone/>
            </a:pPr>
            <a:endParaRPr/>
          </a:p>
          <a:p>
            <a:pPr marL="457200" lvl="0" indent="-298450" rtl="0">
              <a:lnSpc>
                <a:spcPct val="115000"/>
              </a:lnSpc>
              <a:spcBef>
                <a:spcPts val="0"/>
              </a:spcBef>
              <a:buSzPct val="100000"/>
              <a:buChar char="●"/>
            </a:pPr>
            <a:r>
              <a:rPr lang="en"/>
              <a:t>What do you know about “Transgender”? </a:t>
            </a:r>
          </a:p>
          <a:p>
            <a:pPr marL="457200" lvl="0" indent="-298450" rtl="0">
              <a:lnSpc>
                <a:spcPct val="115000"/>
              </a:lnSpc>
              <a:spcBef>
                <a:spcPts val="0"/>
              </a:spcBef>
              <a:buSzPct val="100000"/>
              <a:buChar char="●"/>
            </a:pPr>
            <a:r>
              <a:rPr lang="en"/>
              <a:t>Gender: A binary or is it? </a:t>
            </a:r>
          </a:p>
          <a:p>
            <a:pPr marL="457200" lvl="0" indent="-298450" rtl="0">
              <a:lnSpc>
                <a:spcPct val="115000"/>
              </a:lnSpc>
              <a:spcBef>
                <a:spcPts val="0"/>
              </a:spcBef>
              <a:buSzPct val="100000"/>
              <a:buChar char="●"/>
            </a:pPr>
            <a:r>
              <a:rPr lang="en"/>
              <a:t>How does gender expression and identity impact students here?</a:t>
            </a:r>
          </a:p>
          <a:p>
            <a:pPr marL="457200" lvl="0" indent="-298450" rtl="0">
              <a:lnSpc>
                <a:spcPct val="115000"/>
              </a:lnSpc>
              <a:spcBef>
                <a:spcPts val="0"/>
              </a:spcBef>
              <a:buSzPct val="100000"/>
              <a:buChar char="●"/>
            </a:pPr>
            <a:r>
              <a:rPr lang="en"/>
              <a:t>Who are Trans students and what do they want us to know? </a:t>
            </a:r>
          </a:p>
          <a:p>
            <a:pPr marL="457200" lvl="0" indent="-298450" rtl="0">
              <a:lnSpc>
                <a:spcPct val="115000"/>
              </a:lnSpc>
              <a:spcBef>
                <a:spcPts val="0"/>
              </a:spcBef>
              <a:buSzPct val="100000"/>
              <a:buChar char="●"/>
            </a:pPr>
            <a:r>
              <a:rPr lang="en"/>
              <a:t>What Student Development Theories should we brush up on?</a:t>
            </a:r>
          </a:p>
          <a:p>
            <a:pPr marL="457200" lvl="0" indent="-298450" rtl="0">
              <a:lnSpc>
                <a:spcPct val="115000"/>
              </a:lnSpc>
              <a:spcBef>
                <a:spcPts val="0"/>
              </a:spcBef>
              <a:buSzPct val="100000"/>
              <a:buChar char="●"/>
            </a:pPr>
            <a:r>
              <a:rPr lang="en"/>
              <a:t>What does Centrist College do well?</a:t>
            </a:r>
          </a:p>
          <a:p>
            <a:pPr marL="457200" lvl="0" indent="-298450" rtl="0">
              <a:lnSpc>
                <a:spcPct val="115000"/>
              </a:lnSpc>
              <a:spcBef>
                <a:spcPts val="0"/>
              </a:spcBef>
              <a:buSzPct val="100000"/>
              <a:buChar char="●"/>
            </a:pPr>
            <a:r>
              <a:rPr lang="en"/>
              <a:t>What can Centrist College do better?</a:t>
            </a:r>
          </a:p>
          <a:p>
            <a:pPr marL="457200" lvl="0" indent="-298450" rtl="0">
              <a:lnSpc>
                <a:spcPct val="115000"/>
              </a:lnSpc>
              <a:spcBef>
                <a:spcPts val="0"/>
              </a:spcBef>
              <a:buSzPct val="100000"/>
              <a:buChar char="●"/>
            </a:pPr>
            <a:r>
              <a:rPr lang="en"/>
              <a:t>How can we commit ourselves to actively changing our campus to be more inclusive to the Trans community? </a:t>
            </a:r>
          </a:p>
          <a:p>
            <a:pPr lvl="0" rtl="0">
              <a:lnSpc>
                <a:spcPct val="115000"/>
              </a:lnSpc>
              <a:spcBef>
                <a:spcPts val="0"/>
              </a:spcBef>
              <a:buNone/>
            </a:pPr>
            <a:endParaRPr/>
          </a:p>
          <a:p>
            <a:pPr lvl="0">
              <a:lnSpc>
                <a:spcPct val="115000"/>
              </a:lnSpc>
              <a:spcBef>
                <a:spcPts val="0"/>
              </a:spcBef>
              <a:buNone/>
            </a:pPr>
            <a:r>
              <a:rPr lang="en"/>
              <a:t>It may seem overwhelming at first but we have some guiding learning outcomes to center and guide everyone during the presentation. </a:t>
            </a:r>
          </a:p>
        </p:txBody>
      </p:sp>
    </p:spTree>
    <p:extLst>
      <p:ext uri="{BB962C8B-B14F-4D97-AF65-F5344CB8AC3E}">
        <p14:creationId xmlns:p14="http://schemas.microsoft.com/office/powerpoint/2010/main" val="68124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65579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General goals we at Centrist should aim to get to by 2019, along with our goals we brainstormed above. </a:t>
            </a:r>
          </a:p>
        </p:txBody>
      </p:sp>
    </p:spTree>
    <p:extLst>
      <p:ext uri="{BB962C8B-B14F-4D97-AF65-F5344CB8AC3E}">
        <p14:creationId xmlns:p14="http://schemas.microsoft.com/office/powerpoint/2010/main" val="1769631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63393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sz="1200">
              <a:solidFill>
                <a:srgbClr val="323232"/>
              </a:solidFill>
              <a:highlight>
                <a:srgbClr val="FFE7AF"/>
              </a:highlight>
            </a:endParaRPr>
          </a:p>
        </p:txBody>
      </p:sp>
    </p:spTree>
    <p:extLst>
      <p:ext uri="{BB962C8B-B14F-4D97-AF65-F5344CB8AC3E}">
        <p14:creationId xmlns:p14="http://schemas.microsoft.com/office/powerpoint/2010/main" val="304614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Review Learning Outcomes and ask if anyone has any questions that will not be explained during the following presentation</a:t>
            </a:r>
          </a:p>
        </p:txBody>
      </p:sp>
    </p:spTree>
    <p:extLst>
      <p:ext uri="{BB962C8B-B14F-4D97-AF65-F5344CB8AC3E}">
        <p14:creationId xmlns:p14="http://schemas.microsoft.com/office/powerpoint/2010/main" val="374053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Quiz Answers:</a:t>
            </a:r>
          </a:p>
          <a:p>
            <a:pPr marL="457200" lvl="0" indent="-228600" rtl="0">
              <a:spcBef>
                <a:spcPts val="0"/>
              </a:spcBef>
              <a:buAutoNum type="alphaUcPeriod"/>
            </a:pPr>
            <a:r>
              <a:rPr lang="en"/>
              <a:t>Cisgender (term for those who are heterosexual &amp; gender-conforming)</a:t>
            </a:r>
          </a:p>
          <a:p>
            <a:pPr marL="457200" lvl="0" indent="-228600" rtl="0">
              <a:spcBef>
                <a:spcPts val="0"/>
              </a:spcBef>
              <a:buAutoNum type="alphaUcPeriod"/>
            </a:pPr>
            <a:r>
              <a:rPr lang="en"/>
              <a:t>Gender (notice </a:t>
            </a:r>
            <a:r>
              <a:rPr lang="en" b="1"/>
              <a:t>social and cultural roles and behavior</a:t>
            </a:r>
            <a:r>
              <a:rPr lang="en"/>
              <a:t>)</a:t>
            </a:r>
          </a:p>
          <a:p>
            <a:pPr marL="457200" lvl="0" indent="-228600" rtl="0">
              <a:spcBef>
                <a:spcPts val="0"/>
              </a:spcBef>
              <a:buAutoNum type="alphaUcPeriod"/>
            </a:pPr>
            <a:r>
              <a:rPr lang="en"/>
              <a:t>Binary (Important when discussing those who do not fall within the binary of Male &amp; Female identities)</a:t>
            </a:r>
          </a:p>
          <a:p>
            <a:pPr marL="457200" lvl="0" indent="-228600" rtl="0">
              <a:spcBef>
                <a:spcPts val="0"/>
              </a:spcBef>
              <a:buAutoNum type="alphaUcPeriod"/>
            </a:pPr>
            <a:r>
              <a:rPr lang="en"/>
              <a:t>Gender Identity (Starts conversation of gender as a spectrum, no one is totally masculine and no one is totally feminine)</a:t>
            </a:r>
          </a:p>
          <a:p>
            <a:pPr marL="457200" lvl="0" indent="-228600" rtl="0">
              <a:spcBef>
                <a:spcPts val="0"/>
              </a:spcBef>
              <a:buAutoNum type="alphaUcPeriod"/>
            </a:pPr>
            <a:r>
              <a:rPr lang="en"/>
              <a:t>Transgender (It’s why we’re here, we must know what the term means in order to educate ourselves and impact the campus community)</a:t>
            </a:r>
          </a:p>
          <a:p>
            <a:pPr marL="457200" lvl="0" indent="-228600" rtl="0">
              <a:spcBef>
                <a:spcPts val="0"/>
              </a:spcBef>
              <a:buAutoNum type="alphaUcPeriod"/>
            </a:pPr>
            <a:r>
              <a:rPr lang="en"/>
              <a:t>Transphobia (A barrier preventing change, let’s address it. Note *Irrational fear*-- Why does it bother us? Understand potential biases to work against it &amp; bring about change)</a:t>
            </a:r>
          </a:p>
          <a:p>
            <a:pPr lvl="0" rtl="0">
              <a:spcBef>
                <a:spcPts val="0"/>
              </a:spcBef>
              <a:buNone/>
            </a:pPr>
            <a:endParaRPr/>
          </a:p>
          <a:p>
            <a:pPr lvl="0" rtl="0">
              <a:spcBef>
                <a:spcPts val="0"/>
              </a:spcBef>
              <a:buNone/>
            </a:pPr>
            <a:r>
              <a:rPr lang="en"/>
              <a:t>Things to consider individually:</a:t>
            </a:r>
          </a:p>
          <a:p>
            <a:pPr lvl="0" rtl="0">
              <a:spcBef>
                <a:spcPts val="0"/>
              </a:spcBef>
              <a:buNone/>
            </a:pPr>
            <a:r>
              <a:rPr lang="en"/>
              <a:t>Q. How many did you all get right? </a:t>
            </a:r>
          </a:p>
          <a:p>
            <a:pPr lvl="0" rtl="0">
              <a:spcBef>
                <a:spcPts val="0"/>
              </a:spcBef>
              <a:buNone/>
            </a:pPr>
            <a:r>
              <a:rPr lang="en"/>
              <a:t>Q. Any terms on the board you don’t understand?</a:t>
            </a:r>
          </a:p>
          <a:p>
            <a:pPr lvl="0">
              <a:spcBef>
                <a:spcPts val="0"/>
              </a:spcBef>
              <a:buNone/>
            </a:pPr>
            <a:r>
              <a:rPr lang="en"/>
              <a:t>Q. What can we do, together, to bring about an inclusive environment for all our students?</a:t>
            </a:r>
          </a:p>
        </p:txBody>
      </p:sp>
    </p:spTree>
    <p:extLst>
      <p:ext uri="{BB962C8B-B14F-4D97-AF65-F5344CB8AC3E}">
        <p14:creationId xmlns:p14="http://schemas.microsoft.com/office/powerpoint/2010/main" val="275829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Gender: A Binary or is it?</a:t>
            </a:r>
          </a:p>
          <a:p>
            <a:pPr lvl="0" rtl="0">
              <a:spcBef>
                <a:spcPts val="0"/>
              </a:spcBef>
              <a:buNone/>
            </a:pPr>
            <a:endParaRPr/>
          </a:p>
          <a:p>
            <a:pPr marL="457200" lvl="0" indent="-228600" rtl="0">
              <a:spcBef>
                <a:spcPts val="0"/>
              </a:spcBef>
            </a:pPr>
            <a:r>
              <a:rPr lang="en"/>
              <a:t>Just learned that binary is limited to two parts and that gender is a division between male and female defined by social and cultural roles and behavior. </a:t>
            </a:r>
          </a:p>
          <a:p>
            <a:pPr lvl="0" rtl="0">
              <a:spcBef>
                <a:spcPts val="0"/>
              </a:spcBef>
              <a:buNone/>
            </a:pPr>
            <a:endParaRPr/>
          </a:p>
          <a:p>
            <a:pPr marL="457200" lvl="0" indent="-228600" rtl="0">
              <a:spcBef>
                <a:spcPts val="0"/>
              </a:spcBef>
            </a:pPr>
            <a:r>
              <a:rPr lang="en"/>
              <a:t>Important to reflect that the gender binary has some “rules of thumb” to it or common attributes. </a:t>
            </a:r>
          </a:p>
          <a:p>
            <a:pPr lvl="0" rtl="0">
              <a:spcBef>
                <a:spcPts val="0"/>
              </a:spcBef>
              <a:buNone/>
            </a:pPr>
            <a:endParaRPr/>
          </a:p>
          <a:p>
            <a:pPr marL="457200" lvl="0" indent="-228600" rtl="0">
              <a:spcBef>
                <a:spcPts val="0"/>
              </a:spcBef>
            </a:pPr>
            <a:r>
              <a:rPr lang="en"/>
              <a:t>A Gender binary only gives two options and those are predefined and reinforced by society. </a:t>
            </a:r>
          </a:p>
          <a:p>
            <a:pPr lvl="0" rtl="0">
              <a:spcBef>
                <a:spcPts val="0"/>
              </a:spcBef>
              <a:buNone/>
            </a:pPr>
            <a:endParaRPr/>
          </a:p>
          <a:p>
            <a:pPr marL="457200" lvl="0" indent="-228600" rtl="0">
              <a:spcBef>
                <a:spcPts val="0"/>
              </a:spcBef>
            </a:pPr>
            <a:r>
              <a:rPr lang="en"/>
              <a:t>A non-gender binary (or spectrum) has “rules of thumb” to it too. </a:t>
            </a:r>
          </a:p>
          <a:p>
            <a:pPr lvl="0" rtl="0">
              <a:spcBef>
                <a:spcPts val="0"/>
              </a:spcBef>
              <a:buNone/>
            </a:pPr>
            <a:endParaRPr/>
          </a:p>
          <a:p>
            <a:pPr marL="457200" lvl="0" indent="-228600" rtl="0">
              <a:spcBef>
                <a:spcPts val="0"/>
              </a:spcBef>
            </a:pPr>
            <a:r>
              <a:rPr lang="en"/>
              <a:t>Being non-gender (or outside of the) binary gives a myriad of gender options, allows the person to self identify, and can be supported through policies and the deconstruction of gendered institution</a:t>
            </a:r>
          </a:p>
          <a:p>
            <a:pPr lvl="0" rtl="0">
              <a:spcBef>
                <a:spcPts val="0"/>
              </a:spcBef>
              <a:buNone/>
            </a:pPr>
            <a:endParaRPr/>
          </a:p>
          <a:p>
            <a:pPr lvl="0" rtl="0">
              <a:spcBef>
                <a:spcPts val="0"/>
              </a:spcBef>
              <a:buNone/>
            </a:pPr>
            <a:r>
              <a:rPr lang="en"/>
              <a:t>The graphic shows the spectrum of identity that one can be placed on . </a:t>
            </a:r>
          </a:p>
          <a:p>
            <a:pPr lvl="0" rtl="0">
              <a:spcBef>
                <a:spcPts val="0"/>
              </a:spcBef>
              <a:buNone/>
            </a:pPr>
            <a:endParaRPr/>
          </a:p>
          <a:p>
            <a:pPr marL="457200" lvl="0" indent="-228600" rtl="0">
              <a:spcBef>
                <a:spcPts val="0"/>
              </a:spcBef>
            </a:pPr>
            <a:r>
              <a:rPr lang="en"/>
              <a:t>Note it does not have to be only one of two options</a:t>
            </a:r>
          </a:p>
        </p:txBody>
      </p:sp>
    </p:spTree>
    <p:extLst>
      <p:ext uri="{BB962C8B-B14F-4D97-AF65-F5344CB8AC3E}">
        <p14:creationId xmlns:p14="http://schemas.microsoft.com/office/powerpoint/2010/main" val="132143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Trans* with an asterisk is often used as an umbrella term for folks who are a part of the transgender community, but may not identify specifically within the community (e.g., may identify as gender neutral, non-gender binary, intersex, etc). </a:t>
            </a:r>
          </a:p>
          <a:p>
            <a:pPr lvl="0" rtl="0">
              <a:spcBef>
                <a:spcPts val="0"/>
              </a:spcBef>
              <a:buNone/>
            </a:pPr>
            <a:endParaRPr/>
          </a:p>
          <a:p>
            <a:pPr lvl="0" rtl="0">
              <a:spcBef>
                <a:spcPts val="0"/>
              </a:spcBef>
              <a:buNone/>
            </a:pPr>
            <a:r>
              <a:rPr lang="en"/>
              <a:t>While a brief overview of the gender binary was introduced, going through the attached presentation will allow for some deeper exploration of gender identity and expression for those who are exploring this topic for the first time. </a:t>
            </a:r>
          </a:p>
          <a:p>
            <a:pPr lvl="0" rtl="0">
              <a:spcBef>
                <a:spcPts val="0"/>
              </a:spcBef>
              <a:buNone/>
            </a:pPr>
            <a:endParaRPr/>
          </a:p>
          <a:p>
            <a:pPr lvl="0" rtl="0">
              <a:spcBef>
                <a:spcPts val="0"/>
              </a:spcBef>
              <a:buNone/>
            </a:pPr>
            <a:r>
              <a:rPr lang="en"/>
              <a:t>We will also take the time to review some questions with you to see where you are at in this process. </a:t>
            </a:r>
          </a:p>
          <a:p>
            <a:pPr lvl="0" rtl="0">
              <a:spcBef>
                <a:spcPts val="0"/>
              </a:spcBef>
              <a:buNone/>
            </a:pPr>
            <a:endParaRPr/>
          </a:p>
          <a:p>
            <a:pPr marL="457200" lvl="0" indent="-228600" rtl="0">
              <a:spcBef>
                <a:spcPts val="0"/>
              </a:spcBef>
            </a:pPr>
            <a:r>
              <a:rPr lang="en"/>
              <a:t>This process is a journey and not a destination, so please be mindful that everyone is going to be in a different place in their own journey. This is a no judgement zone. </a:t>
            </a:r>
          </a:p>
          <a:p>
            <a:pPr lvl="0" rtl="0">
              <a:spcBef>
                <a:spcPts val="0"/>
              </a:spcBef>
              <a:buNone/>
            </a:pPr>
            <a:endParaRPr/>
          </a:p>
          <a:p>
            <a:pPr lvl="0" rtl="0">
              <a:spcBef>
                <a:spcPts val="0"/>
              </a:spcBef>
              <a:buNone/>
            </a:pPr>
            <a:r>
              <a:rPr lang="en"/>
              <a:t>Questions:</a:t>
            </a:r>
          </a:p>
          <a:p>
            <a:pPr marL="457200" lvl="0" indent="-228600" rtl="0">
              <a:spcBef>
                <a:spcPts val="0"/>
              </a:spcBef>
            </a:pPr>
            <a:r>
              <a:rPr lang="en"/>
              <a:t>Do you know someone who identifies outside of the gender binary?</a:t>
            </a:r>
          </a:p>
          <a:p>
            <a:pPr marL="457200" lvl="0" indent="-228600" rtl="0">
              <a:spcBef>
                <a:spcPts val="0"/>
              </a:spcBef>
            </a:pPr>
            <a:r>
              <a:rPr lang="en"/>
              <a:t>Do you know someone who is trans*?</a:t>
            </a:r>
          </a:p>
          <a:p>
            <a:pPr marL="457200" lvl="0" indent="-228600" rtl="0">
              <a:spcBef>
                <a:spcPts val="0"/>
              </a:spcBef>
            </a:pPr>
            <a:r>
              <a:rPr lang="en"/>
              <a:t>How does this impact the students at Centrist?</a:t>
            </a:r>
          </a:p>
          <a:p>
            <a:pPr lvl="0" rtl="0">
              <a:spcBef>
                <a:spcPts val="0"/>
              </a:spcBef>
              <a:buNone/>
            </a:pPr>
            <a:endParaRPr/>
          </a:p>
          <a:p>
            <a:pPr lvl="0" rtl="0">
              <a:spcBef>
                <a:spcPts val="0"/>
              </a:spcBef>
              <a:buNone/>
            </a:pPr>
            <a:r>
              <a:rPr lang="en"/>
              <a:t>It is important that we make connections throughout the presentation to our students here as they are the ones that are going to need our support during their journey at our institution. If you make any connections that you would like to share, please feel free to at any point during the presentation.  </a:t>
            </a:r>
          </a:p>
          <a:p>
            <a:pPr lvl="0">
              <a:spcBef>
                <a:spcPts val="0"/>
              </a:spcBef>
              <a:buNone/>
            </a:pPr>
            <a:endParaRPr/>
          </a:p>
        </p:txBody>
      </p:sp>
    </p:spTree>
    <p:extLst>
      <p:ext uri="{BB962C8B-B14F-4D97-AF65-F5344CB8AC3E}">
        <p14:creationId xmlns:p14="http://schemas.microsoft.com/office/powerpoint/2010/main" val="372719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Before we dive into helping trans students at our institution, we must review who trans* students are. </a:t>
            </a:r>
          </a:p>
          <a:p>
            <a:pPr lvl="0" rtl="0">
              <a:spcBef>
                <a:spcPts val="0"/>
              </a:spcBef>
              <a:buNone/>
            </a:pPr>
            <a:endParaRPr/>
          </a:p>
          <a:p>
            <a:pPr lvl="0" rtl="0">
              <a:spcBef>
                <a:spcPts val="0"/>
              </a:spcBef>
              <a:buNone/>
            </a:pPr>
            <a:r>
              <a:rPr lang="en"/>
              <a:t>Here are some basic guidelines:  </a:t>
            </a:r>
          </a:p>
          <a:p>
            <a:pPr lvl="0" rtl="0">
              <a:spcBef>
                <a:spcPts val="0"/>
              </a:spcBef>
              <a:buNone/>
            </a:pPr>
            <a:endParaRPr/>
          </a:p>
          <a:p>
            <a:pPr marL="457200" lvl="0" indent="-228600" rtl="0">
              <a:spcBef>
                <a:spcPts val="0"/>
              </a:spcBef>
            </a:pPr>
            <a:r>
              <a:rPr lang="en"/>
              <a:t>Transgender students may be of any age, ethnicity, race, class, or sexual orientation</a:t>
            </a:r>
          </a:p>
          <a:p>
            <a:pPr marL="457200" lvl="0" indent="-228600" rtl="0">
              <a:spcBef>
                <a:spcPts val="0"/>
              </a:spcBef>
            </a:pPr>
            <a:r>
              <a:rPr lang="en"/>
              <a:t>Some enter higher education open about being transgender, while others come out during college or graduate school</a:t>
            </a:r>
          </a:p>
          <a:p>
            <a:pPr marL="457200" lvl="0" indent="-228600" rtl="0">
              <a:spcBef>
                <a:spcPts val="0"/>
              </a:spcBef>
            </a:pPr>
            <a:r>
              <a:rPr lang="en"/>
              <a:t>Still others may never use the term transgender, but will strongly identify themselves as male, female, transsxual or another (or no) gender</a:t>
            </a:r>
          </a:p>
          <a:p>
            <a:pPr marL="457200" lvl="0" indent="-228600" rtl="0">
              <a:spcBef>
                <a:spcPts val="0"/>
              </a:spcBef>
            </a:pPr>
            <a:r>
              <a:rPr lang="en"/>
              <a:t>Some students may choose to transition; that is, to live as a gender different from the one assigned to them at birth</a:t>
            </a:r>
          </a:p>
          <a:p>
            <a:pPr lvl="0" rtl="0">
              <a:spcBef>
                <a:spcPts val="0"/>
              </a:spcBef>
              <a:buNone/>
            </a:pPr>
            <a:endParaRPr/>
          </a:p>
          <a:p>
            <a:pPr lvl="0" rtl="0">
              <a:spcBef>
                <a:spcPts val="0"/>
              </a:spcBef>
              <a:buNone/>
            </a:pPr>
            <a:r>
              <a:rPr lang="en"/>
              <a:t>What is something you folks notice about this?</a:t>
            </a:r>
          </a:p>
          <a:p>
            <a:pPr marL="457200" lvl="0" indent="-228600" rtl="0">
              <a:spcBef>
                <a:spcPts val="0"/>
              </a:spcBef>
            </a:pPr>
            <a:r>
              <a:rPr lang="en"/>
              <a:t>Trans* students can be anyone!</a:t>
            </a:r>
          </a:p>
          <a:p>
            <a:pPr lvl="0" rtl="0">
              <a:spcBef>
                <a:spcPts val="0"/>
              </a:spcBef>
              <a:buNone/>
            </a:pPr>
            <a:endParaRPr/>
          </a:p>
          <a:p>
            <a:pPr lvl="0" rtl="0">
              <a:spcBef>
                <a:spcPts val="0"/>
              </a:spcBef>
              <a:buNone/>
            </a:pPr>
            <a:r>
              <a:rPr lang="en"/>
              <a:t>It is important to never make assumptions of our students because they are all in different places in their identity development!</a:t>
            </a:r>
          </a:p>
          <a:p>
            <a:pPr lvl="0" rtl="0">
              <a:spcBef>
                <a:spcPts val="0"/>
              </a:spcBef>
              <a:buNone/>
            </a:pPr>
            <a:endParaRPr/>
          </a:p>
          <a:p>
            <a:pPr lvl="0">
              <a:spcBef>
                <a:spcPts val="0"/>
              </a:spcBef>
              <a:buNone/>
            </a:pPr>
            <a:r>
              <a:rPr lang="en"/>
              <a:t>Does anyone have any questions before we move forward?</a:t>
            </a:r>
          </a:p>
        </p:txBody>
      </p:sp>
    </p:spTree>
    <p:extLst>
      <p:ext uri="{BB962C8B-B14F-4D97-AF65-F5344CB8AC3E}">
        <p14:creationId xmlns:p14="http://schemas.microsoft.com/office/powerpoint/2010/main" val="77049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So, where are our trans* students at?</a:t>
            </a:r>
          </a:p>
          <a:p>
            <a:pPr lvl="0" rtl="0">
              <a:spcBef>
                <a:spcPts val="0"/>
              </a:spcBef>
              <a:buNone/>
            </a:pPr>
            <a:endParaRPr/>
          </a:p>
          <a:p>
            <a:pPr lvl="0" rtl="0">
              <a:spcBef>
                <a:spcPts val="0"/>
              </a:spcBef>
              <a:buNone/>
            </a:pPr>
            <a:r>
              <a:rPr lang="en"/>
              <a:t>We put “our” here because, although we do not yet have the numbers to document how many trans* students, they exist at our institution and we need to have a starting point to understand where we are at. </a:t>
            </a:r>
          </a:p>
          <a:p>
            <a:pPr lvl="0" rtl="0">
              <a:spcBef>
                <a:spcPts val="0"/>
              </a:spcBef>
              <a:buNone/>
            </a:pPr>
            <a:endParaRPr/>
          </a:p>
          <a:p>
            <a:pPr lvl="0" rtl="0">
              <a:spcBef>
                <a:spcPts val="0"/>
              </a:spcBef>
              <a:buNone/>
            </a:pPr>
            <a:r>
              <a:rPr lang="en"/>
              <a:t>What is the most recent update to trans* inclusion is that, as of 2014, our transgender students are protected from discrimination by Title IX. I am sure you all have already been to Title IX training, but it is always good to be aware of this, especially when it comes to the housing we provide our students. </a:t>
            </a:r>
          </a:p>
          <a:p>
            <a:pPr lvl="0" rtl="0">
              <a:spcBef>
                <a:spcPts val="0"/>
              </a:spcBef>
              <a:buNone/>
            </a:pPr>
            <a:endParaRPr/>
          </a:p>
          <a:p>
            <a:pPr lvl="0" rtl="0">
              <a:spcBef>
                <a:spcPts val="0"/>
              </a:spcBef>
              <a:buNone/>
            </a:pPr>
            <a:r>
              <a:rPr lang="en"/>
              <a:t> With no documentation measures for our students, we are unable to support our students accurately as we do not know what services to provide. </a:t>
            </a:r>
          </a:p>
          <a:p>
            <a:pPr lvl="0" rtl="0">
              <a:spcBef>
                <a:spcPts val="0"/>
              </a:spcBef>
              <a:buNone/>
            </a:pPr>
            <a:endParaRPr/>
          </a:p>
          <a:p>
            <a:pPr lvl="0" rtl="0">
              <a:spcBef>
                <a:spcPts val="0"/>
              </a:spcBef>
              <a:buNone/>
            </a:pPr>
            <a:r>
              <a:rPr lang="en"/>
              <a:t>Trans* students often find that spaces are not created for them to exist in. For example, these students have to chose an identity that they might not feel comfortable with in order to feel comfortable using a public restroom, as there are limited gender inclusive options. This includes the lack of gender inclusive athletic facilities for our trans* athletes. </a:t>
            </a:r>
          </a:p>
          <a:p>
            <a:pPr lvl="0" rtl="0">
              <a:spcBef>
                <a:spcPts val="0"/>
              </a:spcBef>
              <a:buNone/>
            </a:pPr>
            <a:endParaRPr/>
          </a:p>
          <a:p>
            <a:pPr lvl="0" rtl="0">
              <a:spcBef>
                <a:spcPts val="0"/>
              </a:spcBef>
              <a:buNone/>
            </a:pPr>
            <a:r>
              <a:rPr lang="en"/>
              <a:t>When students are registered at our institution or when we collect personal data regarding them, we do not have gender inclusive language on our forms so students are yet again forced to choose an identity that may not be salient for them. </a:t>
            </a:r>
          </a:p>
          <a:p>
            <a:pPr lvl="0" rtl="0">
              <a:spcBef>
                <a:spcPts val="0"/>
              </a:spcBef>
              <a:buNone/>
            </a:pPr>
            <a:endParaRPr/>
          </a:p>
          <a:p>
            <a:pPr lvl="0" rtl="0">
              <a:spcBef>
                <a:spcPts val="0"/>
              </a:spcBef>
              <a:buNone/>
            </a:pPr>
            <a:r>
              <a:rPr lang="en"/>
              <a:t>There is no System of Inclusion put in place for our students currently. That is what we hope to change starting here today. Our Action Plan will aid us in actively thinking about trans* students in every facet of our institution, with the hope to create a System of Inclusion at Centrist College. </a:t>
            </a:r>
          </a:p>
          <a:p>
            <a:pPr lvl="0" rtl="0">
              <a:spcBef>
                <a:spcPts val="0"/>
              </a:spcBef>
              <a:buNone/>
            </a:pPr>
            <a:endParaRPr/>
          </a:p>
          <a:p>
            <a:pPr lvl="0" rtl="0">
              <a:spcBef>
                <a:spcPts val="0"/>
              </a:spcBef>
              <a:buNone/>
            </a:pPr>
            <a:r>
              <a:rPr lang="en"/>
              <a:t>Gender identity is not included in our nondiscrimination or inclusion policies and gender inclusive housing is nonexistent. On top of that, these students face constant misgendering at our institution and throughout their lives due to assumptions. </a:t>
            </a:r>
          </a:p>
          <a:p>
            <a:pPr lvl="0" rtl="0">
              <a:spcBef>
                <a:spcPts val="0"/>
              </a:spcBef>
              <a:buNone/>
            </a:pPr>
            <a:endParaRPr/>
          </a:p>
          <a:p>
            <a:pPr lvl="0" rtl="0">
              <a:spcBef>
                <a:spcPts val="0"/>
              </a:spcBef>
              <a:buNone/>
            </a:pPr>
            <a:r>
              <a:rPr lang="en"/>
              <a:t>Because of all of this, trans* students feel a general lack of awareness of their lives from faculty, staff, and administration. You are the first step in changing this. </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p:txBody>
      </p:sp>
    </p:spTree>
    <p:extLst>
      <p:ext uri="{BB962C8B-B14F-4D97-AF65-F5344CB8AC3E}">
        <p14:creationId xmlns:p14="http://schemas.microsoft.com/office/powerpoint/2010/main" val="90921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Chronicle did a special on What LGBTQIA+ Students Want Their Professors to Know that we wanted to share with you so you may receive an insight from the students themselves. </a:t>
            </a:r>
          </a:p>
          <a:p>
            <a:pPr lvl="0" rtl="0">
              <a:spcBef>
                <a:spcPts val="0"/>
              </a:spcBef>
              <a:buNone/>
            </a:pPr>
            <a:endParaRPr/>
          </a:p>
          <a:p>
            <a:pPr lvl="0">
              <a:spcBef>
                <a:spcPts val="0"/>
              </a:spcBef>
              <a:buNone/>
            </a:pPr>
            <a:r>
              <a:rPr lang="en"/>
              <a:t>After video, ask staff if they have any questions or if they need any information reviewed. Has anyone made connections to our students at Centrist and what we’ve talked about thus far?</a:t>
            </a:r>
          </a:p>
        </p:txBody>
      </p:sp>
    </p:spTree>
    <p:extLst>
      <p:ext uri="{BB962C8B-B14F-4D97-AF65-F5344CB8AC3E}">
        <p14:creationId xmlns:p14="http://schemas.microsoft.com/office/powerpoint/2010/main" val="276084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799"/>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899"/>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599"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599"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799"/>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4"/>
            <a:chOff x="0" y="3903669"/>
            <a:chExt cx="9144000" cy="1239924"/>
          </a:xfrm>
        </p:grpSpPr>
        <p:sp>
          <p:nvSpPr>
            <p:cNvPr id="30" name="Shape 30"/>
            <p:cNvSpPr/>
            <p:nvPr/>
          </p:nvSpPr>
          <p:spPr>
            <a:xfrm>
              <a:off x="8154895" y="3903669"/>
              <a:ext cx="989099" cy="987899"/>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099" cy="987899"/>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099" cy="987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099" cy="987899"/>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19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599"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599"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599"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899"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899"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599"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7999" cy="3103199"/>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199" cy="1564499"/>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199" cy="12692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599"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transgenderlawcenter.org/about/mission" TargetMode="External"/><Relationship Id="rId3" Type="http://schemas.openxmlformats.org/officeDocument/2006/relationships/hyperlink" Target="https://www.mtholyoke.edu/policies/admission-transgender-students" TargetMode="External"/><Relationship Id="rId7" Type="http://schemas.openxmlformats.org/officeDocument/2006/relationships/hyperlink" Target="http://chronicle.com/article/Dilemmas-From-Day-1/233760?cid=cp11"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www.lgbt.emory.edu/docs/strategic_plan.pdf" TargetMode="External"/><Relationship Id="rId5" Type="http://schemas.openxmlformats.org/officeDocument/2006/relationships/hyperlink" Target="https://prezi.com/yvqu4hrcexig/gender-identity-expression-map/" TargetMode="External"/><Relationship Id="rId4" Type="http://schemas.openxmlformats.org/officeDocument/2006/relationships/hyperlink" Target="http://vp.studentlife.uiowa.edu/assets/Transgender-Issues-on-College-Campuses.pdf" TargetMode="External"/><Relationship Id="rId9" Type="http://schemas.openxmlformats.org/officeDocument/2006/relationships/hyperlink" Target="https://safezone.uncc.edu/allies/theories#Arlene_Istar_Le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4"/>
        <p:cNvGrpSpPr/>
        <p:nvPr/>
      </p:nvGrpSpPr>
      <p:grpSpPr>
        <a:xfrm>
          <a:off x="0" y="0"/>
          <a:ext cx="0" cy="0"/>
          <a:chOff x="0" y="0"/>
          <a:chExt cx="0" cy="0"/>
        </a:xfrm>
      </p:grpSpPr>
      <p:sp>
        <p:nvSpPr>
          <p:cNvPr id="86" name="Shape 86"/>
          <p:cNvSpPr txBox="1">
            <a:spLocks noGrp="1"/>
          </p:cNvSpPr>
          <p:nvPr>
            <p:ph type="subTitle" idx="1"/>
          </p:nvPr>
        </p:nvSpPr>
        <p:spPr>
          <a:xfrm>
            <a:off x="262938" y="1073847"/>
            <a:ext cx="8222100" cy="2734799"/>
          </a:xfrm>
          <a:prstGeom prst="rect">
            <a:avLst/>
          </a:prstGeom>
        </p:spPr>
        <p:txBody>
          <a:bodyPr lIns="91425" tIns="91425" rIns="91425" bIns="91425" anchor="t" anchorCtr="0">
            <a:noAutofit/>
          </a:bodyPr>
          <a:lstStyle/>
          <a:p>
            <a:pPr lvl="0" algn="ctr" rtl="0">
              <a:spcBef>
                <a:spcPts val="0"/>
              </a:spcBef>
              <a:buNone/>
            </a:pPr>
            <a:r>
              <a:rPr lang="en" sz="5500" dirty="0">
                <a:solidFill>
                  <a:schemeClr val="accent6"/>
                </a:solidFill>
              </a:rPr>
              <a:t>Rising Beyond Neutrality </a:t>
            </a:r>
            <a:r>
              <a:rPr lang="en" sz="5500" dirty="0">
                <a:solidFill>
                  <a:srgbClr val="8E7CC3"/>
                </a:solidFill>
              </a:rPr>
              <a:t>to Inclusivity at </a:t>
            </a:r>
          </a:p>
          <a:p>
            <a:pPr lvl="0" algn="ctr">
              <a:spcBef>
                <a:spcPts val="0"/>
              </a:spcBef>
              <a:buNone/>
            </a:pPr>
            <a:r>
              <a:rPr lang="en" sz="5500" b="1" dirty="0">
                <a:solidFill>
                  <a:srgbClr val="8E7CC3"/>
                </a:solidFill>
              </a:rPr>
              <a:t>Centrist College</a:t>
            </a:r>
            <a:r>
              <a:rPr lang="en" sz="5500" dirty="0">
                <a:solidFill>
                  <a:srgbClr val="8E7CC3"/>
                </a:solidFill>
              </a:rPr>
              <a:t> </a:t>
            </a:r>
          </a:p>
        </p:txBody>
      </p:sp>
      <p:sp>
        <p:nvSpPr>
          <p:cNvPr id="87" name="Shape 87"/>
          <p:cNvSpPr txBox="1"/>
          <p:nvPr/>
        </p:nvSpPr>
        <p:spPr>
          <a:xfrm>
            <a:off x="757500" y="3920175"/>
            <a:ext cx="7628999" cy="926699"/>
          </a:xfrm>
          <a:prstGeom prst="rect">
            <a:avLst/>
          </a:prstGeom>
          <a:noFill/>
          <a:ln>
            <a:noFill/>
          </a:ln>
        </p:spPr>
        <p:txBody>
          <a:bodyPr lIns="91425" tIns="91425" rIns="91425" bIns="91425" anchor="t" anchorCtr="0">
            <a:noAutofit/>
          </a:bodyPr>
          <a:lstStyle/>
          <a:p>
            <a:pPr lvl="0" algn="ctr">
              <a:spcBef>
                <a:spcPts val="0"/>
              </a:spcBef>
              <a:buNone/>
            </a:pPr>
            <a:r>
              <a:rPr lang="en" sz="1700">
                <a:solidFill>
                  <a:schemeClr val="accent4"/>
                </a:solidFill>
              </a:rPr>
              <a:t>Amber Danku, Jillian Webber, Mia-Kay Fuller (Team Leader), &amp; Rob Zarrella</a:t>
            </a:r>
            <a:r>
              <a:rPr lang="en" sz="2000">
                <a:solidFill>
                  <a:schemeClr val="accent4"/>
                </a:solidFill>
              </a:rPr>
              <a:t> </a:t>
            </a:r>
            <a:r>
              <a:rPr lang="en" sz="2500" b="1">
                <a:solidFill>
                  <a:schemeClr val="accent4"/>
                </a:solidFill>
              </a:rPr>
              <a:t>Salem State University </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169550"/>
            <a:ext cx="8520599" cy="607800"/>
          </a:xfrm>
          <a:prstGeom prst="rect">
            <a:avLst/>
          </a:prstGeom>
        </p:spPr>
        <p:txBody>
          <a:bodyPr lIns="91425" tIns="91425" rIns="91425" bIns="91425" anchor="t" anchorCtr="0">
            <a:noAutofit/>
          </a:bodyPr>
          <a:lstStyle/>
          <a:p>
            <a:pPr lvl="0">
              <a:spcBef>
                <a:spcPts val="0"/>
              </a:spcBef>
              <a:buNone/>
            </a:pPr>
            <a:r>
              <a:rPr lang="en"/>
              <a:t>Student Development Theory to know:</a:t>
            </a:r>
          </a:p>
        </p:txBody>
      </p:sp>
      <p:sp>
        <p:nvSpPr>
          <p:cNvPr id="154" name="Shape 154"/>
          <p:cNvSpPr txBox="1">
            <a:spLocks noGrp="1"/>
          </p:cNvSpPr>
          <p:nvPr>
            <p:ph type="body" idx="1"/>
          </p:nvPr>
        </p:nvSpPr>
        <p:spPr>
          <a:xfrm>
            <a:off x="4671550" y="1195525"/>
            <a:ext cx="4375800" cy="32847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har char="➔"/>
            </a:pPr>
            <a:r>
              <a:rPr lang="en" dirty="0"/>
              <a:t>Gender + Gender Identity Development:</a:t>
            </a:r>
          </a:p>
          <a:p>
            <a:pPr marL="914400" lvl="1" indent="-228600" rtl="0">
              <a:lnSpc>
                <a:spcPct val="100000"/>
              </a:lnSpc>
              <a:spcBef>
                <a:spcPts val="0"/>
              </a:spcBef>
              <a:spcAft>
                <a:spcPts val="0"/>
              </a:spcAft>
              <a:buChar char="◆"/>
            </a:pPr>
            <a:r>
              <a:rPr lang="en" dirty="0"/>
              <a:t>Gender Binary Construct</a:t>
            </a:r>
          </a:p>
          <a:p>
            <a:pPr marL="1371600" lvl="2" indent="-228600" rtl="0">
              <a:lnSpc>
                <a:spcPct val="100000"/>
              </a:lnSpc>
              <a:spcBef>
                <a:spcPts val="0"/>
              </a:spcBef>
              <a:spcAft>
                <a:spcPts val="0"/>
              </a:spcAft>
              <a:buChar char="●"/>
            </a:pPr>
            <a:r>
              <a:rPr lang="en" dirty="0"/>
              <a:t>Male </a:t>
            </a:r>
            <a:r>
              <a:rPr lang="en" b="1" i="1" u="sng" dirty="0"/>
              <a:t>or</a:t>
            </a:r>
            <a:r>
              <a:rPr lang="en" dirty="0"/>
              <a:t> Female</a:t>
            </a:r>
          </a:p>
          <a:p>
            <a:pPr marL="914400" lvl="1" indent="-228600" rtl="0">
              <a:lnSpc>
                <a:spcPct val="100000"/>
              </a:lnSpc>
              <a:spcBef>
                <a:spcPts val="0"/>
              </a:spcBef>
              <a:spcAft>
                <a:spcPts val="0"/>
              </a:spcAft>
              <a:buChar char="◆"/>
            </a:pPr>
            <a:r>
              <a:rPr lang="en" dirty="0"/>
              <a:t>Bem’s Sex-Role Inventory</a:t>
            </a:r>
          </a:p>
          <a:p>
            <a:pPr marL="1371600" lvl="2" indent="-228600" rtl="0">
              <a:lnSpc>
                <a:spcPct val="100000"/>
              </a:lnSpc>
              <a:spcBef>
                <a:spcPts val="0"/>
              </a:spcBef>
              <a:spcAft>
                <a:spcPts val="0"/>
              </a:spcAft>
              <a:buChar char="●"/>
            </a:pPr>
            <a:r>
              <a:rPr lang="en" dirty="0"/>
              <a:t>Masculinity, Femininity, Androgyny</a:t>
            </a:r>
          </a:p>
          <a:p>
            <a:pPr marL="457200" lvl="0" indent="-228600" rtl="0">
              <a:lnSpc>
                <a:spcPct val="100000"/>
              </a:lnSpc>
              <a:spcBef>
                <a:spcPts val="0"/>
              </a:spcBef>
              <a:spcAft>
                <a:spcPts val="0"/>
              </a:spcAft>
              <a:buChar char="➔"/>
            </a:pPr>
            <a:r>
              <a:rPr lang="en" dirty="0"/>
              <a:t>Transgender Identity Development </a:t>
            </a:r>
          </a:p>
          <a:p>
            <a:pPr marL="914400" lvl="1" indent="-228600">
              <a:lnSpc>
                <a:spcPct val="100000"/>
              </a:lnSpc>
              <a:spcBef>
                <a:spcPts val="0"/>
              </a:spcBef>
              <a:spcAft>
                <a:spcPts val="0"/>
              </a:spcAft>
              <a:buChar char="◆"/>
            </a:pPr>
            <a:r>
              <a:rPr lang="en" dirty="0"/>
              <a:t>Arlene Istar Lev’s, “Transgender Emergence Model” </a:t>
            </a:r>
            <a:r>
              <a:rPr lang="en" sz="1500" dirty="0"/>
              <a:t>(to the left)</a:t>
            </a:r>
          </a:p>
        </p:txBody>
      </p:sp>
      <p:pic>
        <p:nvPicPr>
          <p:cNvPr id="155" name="Shape 155"/>
          <p:cNvPicPr preferRelativeResize="0"/>
          <p:nvPr/>
        </p:nvPicPr>
        <p:blipFill>
          <a:blip r:embed="rId3">
            <a:alphaModFix/>
          </a:blip>
          <a:stretch>
            <a:fillRect/>
          </a:stretch>
        </p:blipFill>
        <p:spPr>
          <a:xfrm>
            <a:off x="141022" y="815431"/>
            <a:ext cx="4530539" cy="3949499"/>
          </a:xfrm>
          <a:prstGeom prst="rect">
            <a:avLst/>
          </a:prstGeom>
          <a:noFill/>
          <a:ln>
            <a:noFill/>
          </a:ln>
        </p:spPr>
      </p:pic>
      <p:sp>
        <p:nvSpPr>
          <p:cNvPr id="156" name="Shape 156"/>
          <p:cNvSpPr txBox="1"/>
          <p:nvPr/>
        </p:nvSpPr>
        <p:spPr>
          <a:xfrm>
            <a:off x="0" y="4861925"/>
            <a:ext cx="3048300" cy="240299"/>
          </a:xfrm>
          <a:prstGeom prst="rect">
            <a:avLst/>
          </a:prstGeom>
          <a:noFill/>
          <a:ln>
            <a:noFill/>
          </a:ln>
        </p:spPr>
        <p:txBody>
          <a:bodyPr lIns="91425" tIns="91425" rIns="91425" bIns="91425" anchor="t" anchorCtr="0">
            <a:noAutofit/>
          </a:bodyPr>
          <a:lstStyle/>
          <a:p>
            <a:pPr lvl="0">
              <a:spcBef>
                <a:spcPts val="0"/>
              </a:spcBef>
              <a:buNone/>
            </a:pPr>
            <a:r>
              <a:rPr lang="en" sz="900">
                <a:solidFill>
                  <a:srgbClr val="F3F3F3"/>
                </a:solidFill>
                <a:latin typeface="Roboto"/>
                <a:ea typeface="Roboto"/>
                <a:cs typeface="Roboto"/>
                <a:sym typeface="Roboto"/>
              </a:rPr>
              <a:t>(Safe Zone, n.d.)</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164956"/>
            <a:ext cx="8520599" cy="572699"/>
          </a:xfrm>
          <a:prstGeom prst="rect">
            <a:avLst/>
          </a:prstGeom>
        </p:spPr>
        <p:txBody>
          <a:bodyPr lIns="91425" tIns="91425" rIns="91425" bIns="91425" anchor="t" anchorCtr="0">
            <a:noAutofit/>
          </a:bodyPr>
          <a:lstStyle/>
          <a:p>
            <a:pPr lvl="0">
              <a:spcBef>
                <a:spcPts val="0"/>
              </a:spcBef>
              <a:buNone/>
            </a:pPr>
            <a:r>
              <a:rPr lang="en"/>
              <a:t>Centrist College- background &amp; pop.</a:t>
            </a:r>
          </a:p>
        </p:txBody>
      </p:sp>
      <p:sp>
        <p:nvSpPr>
          <p:cNvPr id="162" name="Shape 162"/>
          <p:cNvSpPr txBox="1">
            <a:spLocks noGrp="1"/>
          </p:cNvSpPr>
          <p:nvPr>
            <p:ph type="body" idx="1"/>
          </p:nvPr>
        </p:nvSpPr>
        <p:spPr>
          <a:xfrm>
            <a:off x="311700" y="848050"/>
            <a:ext cx="8520599" cy="3527699"/>
          </a:xfrm>
          <a:prstGeom prst="rect">
            <a:avLst/>
          </a:prstGeom>
        </p:spPr>
        <p:txBody>
          <a:bodyPr lIns="91425" tIns="91425" rIns="91425" bIns="91425" anchor="t" anchorCtr="0">
            <a:noAutofit/>
          </a:bodyPr>
          <a:lstStyle/>
          <a:p>
            <a:pPr marL="457200" lvl="0" indent="-228600" rtl="0">
              <a:spcBef>
                <a:spcPts val="0"/>
              </a:spcBef>
              <a:spcAft>
                <a:spcPts val="0"/>
              </a:spcAft>
              <a:buChar char="➔"/>
            </a:pPr>
            <a:r>
              <a:rPr lang="en" dirty="0"/>
              <a:t>Mid-size institution (8-9k)</a:t>
            </a:r>
          </a:p>
          <a:p>
            <a:pPr marL="457200" lvl="0" indent="-228600" rtl="0">
              <a:spcBef>
                <a:spcPts val="0"/>
              </a:spcBef>
              <a:spcAft>
                <a:spcPts val="0"/>
              </a:spcAft>
              <a:buChar char="➔"/>
            </a:pPr>
            <a:r>
              <a:rPr lang="en" dirty="0"/>
              <a:t>Demographics</a:t>
            </a:r>
            <a:r>
              <a:rPr lang="en" dirty="0" smtClean="0"/>
              <a:t>:</a:t>
            </a:r>
            <a:endParaRPr dirty="0"/>
          </a:p>
          <a:p>
            <a:pPr marL="0" lvl="0" indent="0" rtl="0">
              <a:spcBef>
                <a:spcPts val="0"/>
              </a:spcBef>
              <a:spcAft>
                <a:spcPts val="0"/>
              </a:spcAft>
              <a:buNone/>
            </a:pPr>
            <a:endParaRPr sz="600" dirty="0"/>
          </a:p>
          <a:p>
            <a:pPr marL="914400" lvl="1" indent="-228600" rtl="0">
              <a:spcBef>
                <a:spcPts val="0"/>
              </a:spcBef>
              <a:spcAft>
                <a:spcPts val="0"/>
              </a:spcAft>
              <a:buChar char="◆"/>
            </a:pPr>
            <a:r>
              <a:rPr lang="en" dirty="0"/>
              <a:t>No demographics </a:t>
            </a:r>
            <a:r>
              <a:rPr lang="en" dirty="0" smtClean="0"/>
              <a:t>about</a:t>
            </a:r>
          </a:p>
          <a:p>
            <a:pPr marL="685800" lvl="1" rtl="0">
              <a:spcBef>
                <a:spcPts val="0"/>
              </a:spcBef>
              <a:spcAft>
                <a:spcPts val="0"/>
              </a:spcAft>
            </a:pPr>
            <a:r>
              <a:rPr lang="en" dirty="0" smtClean="0"/>
              <a:t>     non-binary </a:t>
            </a:r>
            <a:r>
              <a:rPr lang="en" dirty="0"/>
              <a:t>students </a:t>
            </a:r>
            <a:r>
              <a:rPr lang="en" dirty="0" smtClean="0"/>
              <a:t>or</a:t>
            </a:r>
          </a:p>
          <a:p>
            <a:pPr marL="685800" lvl="1" rtl="0">
              <a:spcBef>
                <a:spcPts val="0"/>
              </a:spcBef>
              <a:spcAft>
                <a:spcPts val="0"/>
              </a:spcAft>
            </a:pPr>
            <a:r>
              <a:rPr lang="en" dirty="0" smtClean="0"/>
              <a:t>     </a:t>
            </a:r>
            <a:r>
              <a:rPr lang="en" dirty="0"/>
              <a:t>sexual orientation</a:t>
            </a:r>
          </a:p>
          <a:p>
            <a:pPr marL="457200" lvl="0" indent="-228600" rtl="0">
              <a:spcBef>
                <a:spcPts val="0"/>
              </a:spcBef>
              <a:spcAft>
                <a:spcPts val="0"/>
              </a:spcAft>
              <a:buChar char="➔"/>
            </a:pPr>
            <a:endParaRPr lang="en" dirty="0" smtClean="0"/>
          </a:p>
          <a:p>
            <a:pPr marL="457200" lvl="0" indent="-228600" rtl="0">
              <a:spcBef>
                <a:spcPts val="0"/>
              </a:spcBef>
              <a:spcAft>
                <a:spcPts val="0"/>
              </a:spcAft>
              <a:buChar char="➔"/>
            </a:pPr>
            <a:endParaRPr lang="en" dirty="0"/>
          </a:p>
          <a:p>
            <a:pPr marL="457200" lvl="0" indent="-228600" rtl="0">
              <a:spcBef>
                <a:spcPts val="0"/>
              </a:spcBef>
              <a:spcAft>
                <a:spcPts val="0"/>
              </a:spcAft>
              <a:buChar char="➔"/>
            </a:pPr>
            <a:endParaRPr lang="en" dirty="0" smtClean="0"/>
          </a:p>
          <a:p>
            <a:pPr marL="457200" lvl="0" indent="-228600" rtl="0">
              <a:spcBef>
                <a:spcPts val="0"/>
              </a:spcBef>
              <a:spcAft>
                <a:spcPts val="0"/>
              </a:spcAft>
              <a:buChar char="➔"/>
            </a:pPr>
            <a:endParaRPr lang="en" dirty="0"/>
          </a:p>
          <a:p>
            <a:pPr marL="457200" lvl="0" indent="-228600" rtl="0">
              <a:spcBef>
                <a:spcPts val="0"/>
              </a:spcBef>
              <a:spcAft>
                <a:spcPts val="0"/>
              </a:spcAft>
              <a:buChar char="➔"/>
            </a:pPr>
            <a:r>
              <a:rPr lang="en" dirty="0" smtClean="0"/>
              <a:t>LGBTQ</a:t>
            </a:r>
            <a:r>
              <a:rPr lang="en" dirty="0"/>
              <a:t>+ resources limited to what state mandates</a:t>
            </a:r>
          </a:p>
          <a:p>
            <a:pPr marL="914400" lvl="1" indent="-228600" rtl="0">
              <a:spcBef>
                <a:spcPts val="0"/>
              </a:spcBef>
              <a:spcAft>
                <a:spcPts val="0"/>
              </a:spcAft>
              <a:buChar char="◆"/>
            </a:pPr>
            <a:r>
              <a:rPr lang="en" dirty="0"/>
              <a:t>Basic safezone training</a:t>
            </a:r>
          </a:p>
          <a:p>
            <a:pPr marL="914400" lvl="1" indent="-228600" rtl="0">
              <a:spcBef>
                <a:spcPts val="0"/>
              </a:spcBef>
              <a:spcAft>
                <a:spcPts val="0"/>
              </a:spcAft>
              <a:buChar char="◆"/>
            </a:pPr>
            <a:r>
              <a:rPr lang="en" dirty="0"/>
              <a:t>“Multicultural Center”</a:t>
            </a:r>
          </a:p>
        </p:txBody>
      </p:sp>
      <p:pic>
        <p:nvPicPr>
          <p:cNvPr id="163" name="Shape 163"/>
          <p:cNvPicPr preferRelativeResize="0"/>
          <p:nvPr/>
        </p:nvPicPr>
        <p:blipFill>
          <a:blip r:embed="rId3">
            <a:alphaModFix/>
          </a:blip>
          <a:stretch>
            <a:fillRect/>
          </a:stretch>
        </p:blipFill>
        <p:spPr>
          <a:xfrm>
            <a:off x="3507870" y="1893736"/>
            <a:ext cx="1597449" cy="1591425"/>
          </a:xfrm>
          <a:prstGeom prst="rect">
            <a:avLst/>
          </a:prstGeom>
          <a:noFill/>
          <a:ln>
            <a:noFill/>
          </a:ln>
        </p:spPr>
      </p:pic>
      <p:sp>
        <p:nvSpPr>
          <p:cNvPr id="164" name="Shape 164"/>
          <p:cNvSpPr txBox="1"/>
          <p:nvPr/>
        </p:nvSpPr>
        <p:spPr>
          <a:xfrm>
            <a:off x="898835" y="2498461"/>
            <a:ext cx="2370299" cy="986700"/>
          </a:xfrm>
          <a:prstGeom prst="rect">
            <a:avLst/>
          </a:prstGeom>
          <a:noFill/>
          <a:ln>
            <a:noFill/>
          </a:ln>
        </p:spPr>
        <p:txBody>
          <a:bodyPr lIns="91425" tIns="91425" rIns="91425" bIns="91425" anchor="t" anchorCtr="0">
            <a:noAutofit/>
          </a:bodyPr>
          <a:lstStyle/>
          <a:p>
            <a:pPr marL="914400" lvl="1" indent="-228600" rtl="0">
              <a:lnSpc>
                <a:spcPct val="115000"/>
              </a:lnSpc>
              <a:spcBef>
                <a:spcPts val="0"/>
              </a:spcBef>
              <a:buClr>
                <a:schemeClr val="dk2"/>
              </a:buClr>
              <a:buFont typeface="Roboto"/>
              <a:buChar char="◆"/>
            </a:pPr>
            <a:r>
              <a:rPr lang="en" dirty="0">
                <a:solidFill>
                  <a:schemeClr val="dk2"/>
                </a:solidFill>
                <a:latin typeface="Roboto"/>
                <a:ea typeface="Roboto"/>
                <a:cs typeface="Roboto"/>
                <a:sym typeface="Roboto"/>
              </a:rPr>
              <a:t>83% white</a:t>
            </a:r>
          </a:p>
          <a:p>
            <a:pPr marL="914400" lvl="1" indent="-228600" rtl="0">
              <a:lnSpc>
                <a:spcPct val="115000"/>
              </a:lnSpc>
              <a:spcBef>
                <a:spcPts val="0"/>
              </a:spcBef>
              <a:buClr>
                <a:schemeClr val="dk2"/>
              </a:buClr>
              <a:buFont typeface="Roboto"/>
              <a:buChar char="◆"/>
            </a:pPr>
            <a:r>
              <a:rPr lang="en" dirty="0">
                <a:solidFill>
                  <a:schemeClr val="dk2"/>
                </a:solidFill>
                <a:latin typeface="Roboto"/>
                <a:ea typeface="Roboto"/>
                <a:cs typeface="Roboto"/>
                <a:sym typeface="Roboto"/>
              </a:rPr>
              <a:t>12% PoC</a:t>
            </a:r>
          </a:p>
          <a:p>
            <a:pPr marL="914400" lvl="1" indent="-228600" rtl="0">
              <a:lnSpc>
                <a:spcPct val="115000"/>
              </a:lnSpc>
              <a:spcBef>
                <a:spcPts val="0"/>
              </a:spcBef>
              <a:buClr>
                <a:schemeClr val="dk2"/>
              </a:buClr>
              <a:buFont typeface="Roboto"/>
              <a:buChar char="◆"/>
            </a:pPr>
            <a:r>
              <a:rPr lang="en" dirty="0" smtClean="0">
                <a:solidFill>
                  <a:schemeClr val="dk2"/>
                </a:solidFill>
                <a:latin typeface="Roboto"/>
                <a:ea typeface="Roboto"/>
                <a:cs typeface="Roboto"/>
                <a:sym typeface="Roboto"/>
              </a:rPr>
              <a:t>5</a:t>
            </a:r>
            <a:r>
              <a:rPr lang="en" dirty="0">
                <a:solidFill>
                  <a:schemeClr val="dk2"/>
                </a:solidFill>
                <a:latin typeface="Roboto"/>
                <a:ea typeface="Roboto"/>
                <a:cs typeface="Roboto"/>
                <a:sym typeface="Roboto"/>
              </a:rPr>
              <a:t>% Unidentified</a:t>
            </a:r>
          </a:p>
        </p:txBody>
      </p:sp>
      <p:sp>
        <p:nvSpPr>
          <p:cNvPr id="165" name="Shape 165"/>
          <p:cNvSpPr txBox="1"/>
          <p:nvPr/>
        </p:nvSpPr>
        <p:spPr>
          <a:xfrm>
            <a:off x="4039761" y="811794"/>
            <a:ext cx="2421419" cy="953830"/>
          </a:xfrm>
          <a:prstGeom prst="rect">
            <a:avLst/>
          </a:prstGeom>
          <a:noFill/>
          <a:ln>
            <a:noFill/>
          </a:ln>
        </p:spPr>
        <p:txBody>
          <a:bodyPr lIns="91425" tIns="91425" rIns="91425" bIns="91425" anchor="t" anchorCtr="0">
            <a:noAutofit/>
          </a:bodyPr>
          <a:lstStyle/>
          <a:p>
            <a:pPr marL="914400" lvl="1" indent="-228600" rtl="0">
              <a:lnSpc>
                <a:spcPct val="115000"/>
              </a:lnSpc>
              <a:spcBef>
                <a:spcPts val="0"/>
              </a:spcBef>
              <a:buClr>
                <a:schemeClr val="dk2"/>
              </a:buClr>
              <a:buFont typeface="Roboto"/>
              <a:buChar char="◆"/>
            </a:pPr>
            <a:r>
              <a:rPr lang="en" dirty="0">
                <a:solidFill>
                  <a:schemeClr val="dk2"/>
                </a:solidFill>
                <a:latin typeface="Roboto"/>
                <a:ea typeface="Roboto"/>
                <a:cs typeface="Roboto"/>
                <a:sym typeface="Roboto"/>
              </a:rPr>
              <a:t>47% male</a:t>
            </a:r>
          </a:p>
          <a:p>
            <a:pPr marL="914400" lvl="1" indent="-228600" rtl="0">
              <a:lnSpc>
                <a:spcPct val="115000"/>
              </a:lnSpc>
              <a:spcBef>
                <a:spcPts val="0"/>
              </a:spcBef>
              <a:buClr>
                <a:schemeClr val="dk2"/>
              </a:buClr>
              <a:buFont typeface="Roboto"/>
              <a:buChar char="◆"/>
            </a:pPr>
            <a:r>
              <a:rPr lang="en" dirty="0">
                <a:solidFill>
                  <a:schemeClr val="dk2"/>
                </a:solidFill>
                <a:latin typeface="Roboto"/>
                <a:ea typeface="Roboto"/>
                <a:cs typeface="Roboto"/>
                <a:sym typeface="Roboto"/>
              </a:rPr>
              <a:t>49% female</a:t>
            </a:r>
          </a:p>
          <a:p>
            <a:pPr marL="914400" lvl="1" indent="-228600" rtl="0">
              <a:lnSpc>
                <a:spcPct val="115000"/>
              </a:lnSpc>
              <a:spcBef>
                <a:spcPts val="0"/>
              </a:spcBef>
              <a:buClr>
                <a:schemeClr val="dk2"/>
              </a:buClr>
              <a:buFont typeface="Roboto"/>
              <a:buChar char="◆"/>
            </a:pPr>
            <a:r>
              <a:rPr lang="en" b="1" dirty="0">
                <a:solidFill>
                  <a:schemeClr val="dk2"/>
                </a:solidFill>
                <a:latin typeface="Roboto"/>
                <a:ea typeface="Roboto"/>
                <a:cs typeface="Roboto"/>
                <a:sym typeface="Roboto"/>
              </a:rPr>
              <a:t>4% Unidentified</a:t>
            </a:r>
          </a:p>
        </p:txBody>
      </p:sp>
      <p:pic>
        <p:nvPicPr>
          <p:cNvPr id="166" name="Shape 166"/>
          <p:cNvPicPr preferRelativeResize="0"/>
          <p:nvPr/>
        </p:nvPicPr>
        <p:blipFill>
          <a:blip r:embed="rId4">
            <a:alphaModFix/>
          </a:blip>
          <a:stretch>
            <a:fillRect/>
          </a:stretch>
        </p:blipFill>
        <p:spPr>
          <a:xfrm>
            <a:off x="6529204" y="990730"/>
            <a:ext cx="2210406" cy="197019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159600"/>
            <a:ext cx="8520599" cy="607800"/>
          </a:xfrm>
          <a:prstGeom prst="rect">
            <a:avLst/>
          </a:prstGeom>
        </p:spPr>
        <p:txBody>
          <a:bodyPr lIns="91425" tIns="91425" rIns="91425" bIns="91425" anchor="t" anchorCtr="0">
            <a:noAutofit/>
          </a:bodyPr>
          <a:lstStyle/>
          <a:p>
            <a:pPr lvl="0">
              <a:spcBef>
                <a:spcPts val="0"/>
              </a:spcBef>
              <a:buNone/>
            </a:pPr>
            <a:r>
              <a:rPr lang="en"/>
              <a:t>What is Centrist doing well? </a:t>
            </a:r>
          </a:p>
        </p:txBody>
      </p:sp>
      <p:sp>
        <p:nvSpPr>
          <p:cNvPr id="172" name="Shape 172"/>
          <p:cNvSpPr txBox="1">
            <a:spLocks noGrp="1"/>
          </p:cNvSpPr>
          <p:nvPr>
            <p:ph type="body" idx="1"/>
          </p:nvPr>
        </p:nvSpPr>
        <p:spPr>
          <a:xfrm>
            <a:off x="74125" y="944775"/>
            <a:ext cx="8520599" cy="2675399"/>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har char="➔"/>
            </a:pPr>
            <a:r>
              <a:rPr lang="en" dirty="0"/>
              <a:t>Serving Trans students on campus who are *openly* identified </a:t>
            </a:r>
          </a:p>
          <a:p>
            <a:pPr marL="457200" lvl="0" indent="-228600" rtl="0">
              <a:lnSpc>
                <a:spcPct val="100000"/>
              </a:lnSpc>
              <a:spcBef>
                <a:spcPts val="0"/>
              </a:spcBef>
              <a:spcAft>
                <a:spcPts val="0"/>
              </a:spcAft>
              <a:buChar char="➔"/>
            </a:pPr>
            <a:r>
              <a:rPr lang="en" dirty="0"/>
              <a:t>Knowing where these students can go on campus to receive counseling when needed </a:t>
            </a:r>
          </a:p>
          <a:p>
            <a:pPr marL="457200" lvl="0" indent="-228600" rtl="0">
              <a:lnSpc>
                <a:spcPct val="100000"/>
              </a:lnSpc>
              <a:spcBef>
                <a:spcPts val="0"/>
              </a:spcBef>
              <a:spcAft>
                <a:spcPts val="0"/>
              </a:spcAft>
              <a:buChar char="➔"/>
            </a:pPr>
            <a:r>
              <a:rPr lang="en" dirty="0"/>
              <a:t>Incorporating some educational training to staff on the Trans* community, usually within LGBTQA+ programming</a:t>
            </a:r>
          </a:p>
          <a:p>
            <a:pPr marL="457200" lvl="0" indent="-228600" rtl="0">
              <a:lnSpc>
                <a:spcPct val="100000"/>
              </a:lnSpc>
              <a:spcBef>
                <a:spcPts val="0"/>
              </a:spcBef>
              <a:spcAft>
                <a:spcPts val="0"/>
              </a:spcAft>
              <a:buChar char="➔"/>
            </a:pPr>
            <a:r>
              <a:rPr lang="en" dirty="0"/>
              <a:t>Tolerance</a:t>
            </a:r>
          </a:p>
          <a:p>
            <a:pPr marL="457200" lvl="0" indent="-228600" rtl="0">
              <a:lnSpc>
                <a:spcPct val="100000"/>
              </a:lnSpc>
              <a:spcBef>
                <a:spcPts val="0"/>
              </a:spcBef>
              <a:spcAft>
                <a:spcPts val="0"/>
              </a:spcAft>
              <a:buChar char="➔"/>
            </a:pPr>
            <a:r>
              <a:rPr lang="en" dirty="0"/>
              <a:t>Offering initial and ongoing support for the Trans* community with the Diversity Office and Health Services</a:t>
            </a:r>
          </a:p>
          <a:p>
            <a:pPr lvl="0" rtl="0">
              <a:lnSpc>
                <a:spcPct val="100000"/>
              </a:lnSpc>
              <a:spcBef>
                <a:spcPts val="0"/>
              </a:spcBef>
              <a:spcAft>
                <a:spcPts val="0"/>
              </a:spcAft>
              <a:buNone/>
            </a:pPr>
            <a:endParaRPr dirty="0"/>
          </a:p>
        </p:txBody>
      </p:sp>
      <p:sp>
        <p:nvSpPr>
          <p:cNvPr id="173" name="Shape 173"/>
          <p:cNvSpPr txBox="1"/>
          <p:nvPr/>
        </p:nvSpPr>
        <p:spPr>
          <a:xfrm>
            <a:off x="313000" y="3766325"/>
            <a:ext cx="5769600" cy="917999"/>
          </a:xfrm>
          <a:prstGeom prst="rect">
            <a:avLst/>
          </a:prstGeom>
          <a:noFill/>
          <a:ln>
            <a:noFill/>
          </a:ln>
        </p:spPr>
        <p:txBody>
          <a:bodyPr lIns="91425" tIns="91425" rIns="91425" bIns="91425" anchor="t" anchorCtr="0">
            <a:noAutofit/>
          </a:bodyPr>
          <a:lstStyle/>
          <a:p>
            <a:pPr lvl="0" algn="ctr" rtl="0">
              <a:lnSpc>
                <a:spcPct val="115000"/>
              </a:lnSpc>
              <a:spcBef>
                <a:spcPts val="0"/>
              </a:spcBef>
              <a:spcAft>
                <a:spcPts val="1600"/>
              </a:spcAft>
              <a:buNone/>
            </a:pPr>
            <a:r>
              <a:rPr lang="en" sz="2000" b="1">
                <a:solidFill>
                  <a:schemeClr val="accent4"/>
                </a:solidFill>
                <a:latin typeface="Roboto"/>
                <a:ea typeface="Roboto"/>
                <a:cs typeface="Roboto"/>
                <a:sym typeface="Roboto"/>
              </a:rPr>
              <a:t>We have the basics down, but more is needed to continue our journey of becoming a more inclusive institution.</a:t>
            </a: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844225" y="202400"/>
            <a:ext cx="5102399" cy="572699"/>
          </a:xfrm>
          <a:prstGeom prst="rect">
            <a:avLst/>
          </a:prstGeom>
        </p:spPr>
        <p:txBody>
          <a:bodyPr lIns="91425" tIns="91425" rIns="91425" bIns="91425" anchor="t" anchorCtr="0">
            <a:noAutofit/>
          </a:bodyPr>
          <a:lstStyle/>
          <a:p>
            <a:pPr lvl="0">
              <a:spcBef>
                <a:spcPts val="0"/>
              </a:spcBef>
              <a:buNone/>
            </a:pPr>
            <a:r>
              <a:rPr lang="en"/>
              <a:t>Changes we can make now</a:t>
            </a:r>
          </a:p>
        </p:txBody>
      </p:sp>
      <p:sp>
        <p:nvSpPr>
          <p:cNvPr id="179" name="Shape 179"/>
          <p:cNvSpPr txBox="1">
            <a:spLocks noGrp="1"/>
          </p:cNvSpPr>
          <p:nvPr>
            <p:ph type="body" idx="1"/>
          </p:nvPr>
        </p:nvSpPr>
        <p:spPr>
          <a:xfrm>
            <a:off x="3492650" y="775100"/>
            <a:ext cx="5560800" cy="40956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har char="➔"/>
            </a:pPr>
            <a:r>
              <a:rPr lang="en" dirty="0"/>
              <a:t>Preferred name policy</a:t>
            </a:r>
          </a:p>
          <a:p>
            <a:pPr marL="914400" lvl="1" indent="-228600" rtl="0">
              <a:lnSpc>
                <a:spcPct val="100000"/>
              </a:lnSpc>
              <a:spcBef>
                <a:spcPts val="0"/>
              </a:spcBef>
              <a:spcAft>
                <a:spcPts val="0"/>
              </a:spcAft>
              <a:buChar char="◆"/>
            </a:pPr>
            <a:r>
              <a:rPr lang="en" sz="1800" dirty="0"/>
              <a:t>Change of Name forms</a:t>
            </a:r>
          </a:p>
          <a:p>
            <a:pPr marL="1371600" lvl="2" indent="-342900" rtl="0">
              <a:lnSpc>
                <a:spcPct val="100000"/>
              </a:lnSpc>
              <a:spcBef>
                <a:spcPts val="0"/>
              </a:spcBef>
              <a:spcAft>
                <a:spcPts val="0"/>
              </a:spcAft>
              <a:buSzPct val="100000"/>
              <a:buChar char="●"/>
            </a:pPr>
            <a:r>
              <a:rPr lang="en" sz="1800" dirty="0"/>
              <a:t>Will impact all students, not just transgender students. </a:t>
            </a:r>
          </a:p>
          <a:p>
            <a:pPr marL="457200" lvl="0" indent="-228600" rtl="0">
              <a:lnSpc>
                <a:spcPct val="100000"/>
              </a:lnSpc>
              <a:spcBef>
                <a:spcPts val="0"/>
              </a:spcBef>
              <a:spcAft>
                <a:spcPts val="0"/>
              </a:spcAft>
              <a:buChar char="➔"/>
            </a:pPr>
            <a:r>
              <a:rPr lang="en" dirty="0"/>
              <a:t>Change of Gender form availability (e.g. left)</a:t>
            </a:r>
          </a:p>
          <a:p>
            <a:pPr marL="457200" lvl="0" indent="-228600" rtl="0">
              <a:lnSpc>
                <a:spcPct val="100000"/>
              </a:lnSpc>
              <a:spcBef>
                <a:spcPts val="0"/>
              </a:spcBef>
              <a:spcAft>
                <a:spcPts val="0"/>
              </a:spcAft>
              <a:buChar char="➔"/>
            </a:pPr>
            <a:r>
              <a:rPr lang="en" dirty="0"/>
              <a:t>Gender neutral bathrooms (designated by signs)</a:t>
            </a:r>
          </a:p>
          <a:p>
            <a:pPr marL="457200" lvl="0" indent="-228600">
              <a:lnSpc>
                <a:spcPct val="100000"/>
              </a:lnSpc>
              <a:spcBef>
                <a:spcPts val="0"/>
              </a:spcBef>
              <a:spcAft>
                <a:spcPts val="0"/>
              </a:spcAft>
              <a:buChar char="➔"/>
            </a:pPr>
            <a:r>
              <a:rPr lang="en" dirty="0"/>
              <a:t>Inclusive housing options </a:t>
            </a:r>
          </a:p>
        </p:txBody>
      </p:sp>
      <p:pic>
        <p:nvPicPr>
          <p:cNvPr id="180" name="Shape 180"/>
          <p:cNvPicPr preferRelativeResize="0"/>
          <p:nvPr/>
        </p:nvPicPr>
        <p:blipFill>
          <a:blip r:embed="rId3">
            <a:alphaModFix/>
          </a:blip>
          <a:stretch>
            <a:fillRect/>
          </a:stretch>
        </p:blipFill>
        <p:spPr>
          <a:xfrm>
            <a:off x="311700" y="561475"/>
            <a:ext cx="3290050" cy="4309225"/>
          </a:xfrm>
          <a:prstGeom prst="rect">
            <a:avLst/>
          </a:prstGeom>
          <a:noFill/>
          <a:ln>
            <a:noFill/>
          </a:ln>
        </p:spPr>
      </p:pic>
      <p:sp>
        <p:nvSpPr>
          <p:cNvPr id="181" name="Shape 181"/>
          <p:cNvSpPr txBox="1"/>
          <p:nvPr/>
        </p:nvSpPr>
        <p:spPr>
          <a:xfrm>
            <a:off x="190825" y="80200"/>
            <a:ext cx="3360000" cy="525900"/>
          </a:xfrm>
          <a:prstGeom prst="rect">
            <a:avLst/>
          </a:prstGeom>
          <a:noFill/>
          <a:ln>
            <a:noFill/>
          </a:ln>
        </p:spPr>
        <p:txBody>
          <a:bodyPr lIns="91425" tIns="91425" rIns="91425" bIns="91425" anchor="t" anchorCtr="0">
            <a:noAutofit/>
          </a:bodyPr>
          <a:lstStyle/>
          <a:p>
            <a:pPr lvl="0" algn="ctr">
              <a:spcBef>
                <a:spcPts val="0"/>
              </a:spcBef>
              <a:buNone/>
            </a:pPr>
            <a:r>
              <a:rPr lang="en"/>
              <a:t>Example of an Institution’s “Change of Gender form”</a:t>
            </a:r>
          </a:p>
        </p:txBody>
      </p:sp>
      <p:pic>
        <p:nvPicPr>
          <p:cNvPr id="182" name="Shape 182"/>
          <p:cNvPicPr preferRelativeResize="0"/>
          <p:nvPr/>
        </p:nvPicPr>
        <p:blipFill>
          <a:blip r:embed="rId4">
            <a:alphaModFix/>
          </a:blip>
          <a:stretch>
            <a:fillRect/>
          </a:stretch>
        </p:blipFill>
        <p:spPr>
          <a:xfrm>
            <a:off x="3844219" y="3127892"/>
            <a:ext cx="2269275" cy="1742807"/>
          </a:xfrm>
          <a:prstGeom prst="rect">
            <a:avLst/>
          </a:prstGeom>
          <a:noFill/>
          <a:ln>
            <a:noFill/>
          </a:ln>
        </p:spPr>
      </p:pic>
      <p:sp>
        <p:nvSpPr>
          <p:cNvPr id="183" name="Shape 183"/>
          <p:cNvSpPr txBox="1"/>
          <p:nvPr/>
        </p:nvSpPr>
        <p:spPr>
          <a:xfrm>
            <a:off x="4225825" y="4707500"/>
            <a:ext cx="4339200" cy="163200"/>
          </a:xfrm>
          <a:prstGeom prst="rect">
            <a:avLst/>
          </a:prstGeom>
          <a:noFill/>
          <a:ln>
            <a:noFill/>
          </a:ln>
        </p:spPr>
        <p:txBody>
          <a:bodyPr lIns="91425" tIns="91425" rIns="91425" bIns="91425" anchor="t" anchorCtr="0">
            <a:noAutofit/>
          </a:bodyPr>
          <a:lstStyle/>
          <a:p>
            <a:pPr lvl="0">
              <a:spcBef>
                <a:spcPts val="0"/>
              </a:spcBef>
              <a:buNone/>
            </a:pPr>
            <a:r>
              <a:rPr lang="en" sz="600"/>
              <a:t>https://upload.wikimedia.org/wikipedia/commons/c/c3/Whitehead-link-alternative-sexuality-symbol.svg</a:t>
            </a:r>
          </a:p>
        </p:txBody>
      </p:sp>
      <p:sp>
        <p:nvSpPr>
          <p:cNvPr id="184" name="Shape 184"/>
          <p:cNvSpPr txBox="1"/>
          <p:nvPr/>
        </p:nvSpPr>
        <p:spPr>
          <a:xfrm>
            <a:off x="114900" y="4765550"/>
            <a:ext cx="4504800" cy="4359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a:t>
            </a:r>
            <a:r>
              <a:rPr lang="en" sz="1200">
                <a:solidFill>
                  <a:srgbClr val="FFFFFF"/>
                </a:solidFill>
              </a:rPr>
              <a:t>Request to Change Gender in MainStreet Database. n.d.)</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345855"/>
            <a:ext cx="8520599" cy="572699"/>
          </a:xfrm>
          <a:prstGeom prst="rect">
            <a:avLst/>
          </a:prstGeom>
        </p:spPr>
        <p:txBody>
          <a:bodyPr lIns="91425" tIns="91425" rIns="91425" bIns="91425" anchor="t" anchorCtr="0">
            <a:noAutofit/>
          </a:bodyPr>
          <a:lstStyle/>
          <a:p>
            <a:pPr lvl="0">
              <a:spcBef>
                <a:spcPts val="0"/>
              </a:spcBef>
              <a:buNone/>
            </a:pPr>
            <a:r>
              <a:rPr lang="en"/>
              <a:t>Long term changes to becoming more inclusive</a:t>
            </a:r>
          </a:p>
        </p:txBody>
      </p:sp>
      <p:sp>
        <p:nvSpPr>
          <p:cNvPr id="190" name="Shape 190"/>
          <p:cNvSpPr txBox="1">
            <a:spLocks noGrp="1"/>
          </p:cNvSpPr>
          <p:nvPr>
            <p:ph type="body" idx="1"/>
          </p:nvPr>
        </p:nvSpPr>
        <p:spPr>
          <a:xfrm>
            <a:off x="431925" y="875600"/>
            <a:ext cx="8520599" cy="39036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har char="➔"/>
            </a:pPr>
            <a:r>
              <a:rPr lang="en" dirty="0"/>
              <a:t>Medical needs covered under institutional insurance (hormones, surgery)</a:t>
            </a:r>
          </a:p>
          <a:p>
            <a:pPr marL="457200" lvl="0" indent="-228600" rtl="0">
              <a:lnSpc>
                <a:spcPct val="100000"/>
              </a:lnSpc>
              <a:spcBef>
                <a:spcPts val="0"/>
              </a:spcBef>
              <a:spcAft>
                <a:spcPts val="0"/>
              </a:spcAft>
              <a:buChar char="➔"/>
            </a:pPr>
            <a:r>
              <a:rPr lang="en" dirty="0"/>
              <a:t>Inclusive athletics policies (no gender based discrimination)</a:t>
            </a:r>
          </a:p>
          <a:p>
            <a:pPr marL="457200" lvl="0" indent="-228600" rtl="0">
              <a:lnSpc>
                <a:spcPct val="100000"/>
              </a:lnSpc>
              <a:spcBef>
                <a:spcPts val="0"/>
              </a:spcBef>
              <a:spcAft>
                <a:spcPts val="0"/>
              </a:spcAft>
              <a:buChar char="➔"/>
            </a:pPr>
            <a:r>
              <a:rPr lang="en" dirty="0"/>
              <a:t>Inclusive admission policies (language used/vocab terms, definitions)</a:t>
            </a:r>
          </a:p>
          <a:p>
            <a:pPr marL="457200" lvl="0" indent="-228600" rtl="0">
              <a:lnSpc>
                <a:spcPct val="100000"/>
              </a:lnSpc>
              <a:spcBef>
                <a:spcPts val="0"/>
              </a:spcBef>
              <a:spcAft>
                <a:spcPts val="0"/>
              </a:spcAft>
              <a:buChar char="➔"/>
            </a:pPr>
            <a:r>
              <a:rPr lang="en" dirty="0"/>
              <a:t>Creation &amp; implementation of an LGBTQ resource center</a:t>
            </a:r>
          </a:p>
        </p:txBody>
      </p:sp>
      <p:pic>
        <p:nvPicPr>
          <p:cNvPr id="193" name="Shape 193"/>
          <p:cNvPicPr preferRelativeResize="0"/>
          <p:nvPr/>
        </p:nvPicPr>
        <p:blipFill>
          <a:blip r:embed="rId3">
            <a:alphaModFix/>
          </a:blip>
          <a:stretch>
            <a:fillRect/>
          </a:stretch>
        </p:blipFill>
        <p:spPr>
          <a:xfrm>
            <a:off x="3511224" y="2123965"/>
            <a:ext cx="5321075" cy="1542824"/>
          </a:xfrm>
          <a:prstGeom prst="rect">
            <a:avLst/>
          </a:prstGeom>
          <a:noFill/>
          <a:ln>
            <a:noFill/>
          </a:ln>
        </p:spPr>
      </p:pic>
      <p:sp>
        <p:nvSpPr>
          <p:cNvPr id="194" name="Shape 194"/>
          <p:cNvSpPr txBox="1"/>
          <p:nvPr/>
        </p:nvSpPr>
        <p:spPr>
          <a:xfrm>
            <a:off x="0" y="4872200"/>
            <a:ext cx="4362300" cy="334799"/>
          </a:xfrm>
          <a:prstGeom prst="rect">
            <a:avLst/>
          </a:prstGeom>
          <a:noFill/>
          <a:ln>
            <a:noFill/>
          </a:ln>
        </p:spPr>
        <p:txBody>
          <a:bodyPr lIns="91425" tIns="91425" rIns="91425" bIns="91425" anchor="t" anchorCtr="0">
            <a:noAutofit/>
          </a:bodyPr>
          <a:lstStyle/>
          <a:p>
            <a:pPr lvl="0">
              <a:spcBef>
                <a:spcPts val="0"/>
              </a:spcBef>
              <a:buNone/>
            </a:pPr>
            <a:r>
              <a:rPr lang="en" sz="900">
                <a:solidFill>
                  <a:srgbClr val="FFFFFF"/>
                </a:solidFill>
                <a:latin typeface="Roboto"/>
                <a:ea typeface="Roboto"/>
                <a:cs typeface="Roboto"/>
                <a:sym typeface="Roboto"/>
              </a:rPr>
              <a:t>(Admission of Transgender Students, 2014)</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782" y="2232703"/>
            <a:ext cx="2294562" cy="2294562"/>
          </a:xfrm>
          <a:prstGeom prst="rect">
            <a:avLst/>
          </a:prstGeom>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326300"/>
            <a:ext cx="8695800" cy="1073400"/>
          </a:xfrm>
          <a:prstGeom prst="rect">
            <a:avLst/>
          </a:prstGeom>
        </p:spPr>
        <p:txBody>
          <a:bodyPr lIns="91425" tIns="91425" rIns="91425" bIns="91425" anchor="t" anchorCtr="0">
            <a:noAutofit/>
          </a:bodyPr>
          <a:lstStyle/>
          <a:p>
            <a:pPr marL="0" lvl="0" indent="0">
              <a:spcBef>
                <a:spcPts val="0"/>
              </a:spcBef>
              <a:buNone/>
            </a:pPr>
            <a:r>
              <a:rPr lang="en"/>
              <a:t>Action Plan- </a:t>
            </a:r>
            <a:r>
              <a:rPr lang="en" sz="2500"/>
              <a:t>3 year “Strategic Plan” outlining changes to be more inclusive with Transgender folks </a:t>
            </a:r>
          </a:p>
        </p:txBody>
      </p:sp>
      <p:sp>
        <p:nvSpPr>
          <p:cNvPr id="200" name="Shape 200"/>
          <p:cNvSpPr txBox="1">
            <a:spLocks noGrp="1"/>
          </p:cNvSpPr>
          <p:nvPr>
            <p:ph type="body" idx="1"/>
          </p:nvPr>
        </p:nvSpPr>
        <p:spPr>
          <a:xfrm>
            <a:off x="311700" y="1455325"/>
            <a:ext cx="8695800" cy="2960099"/>
          </a:xfrm>
          <a:prstGeom prst="rect">
            <a:avLst/>
          </a:prstGeom>
        </p:spPr>
        <p:txBody>
          <a:bodyPr lIns="91425" tIns="91425" rIns="91425" bIns="91425" anchor="t" anchorCtr="0">
            <a:noAutofit/>
          </a:bodyPr>
          <a:lstStyle/>
          <a:p>
            <a:pPr lvl="0" algn="ctr" rtl="0">
              <a:spcBef>
                <a:spcPts val="0"/>
              </a:spcBef>
              <a:buNone/>
            </a:pPr>
            <a:r>
              <a:rPr lang="en" sz="2100"/>
              <a:t>From 2016 to 2019, Centrist College will see a more inclusive campus between both academic and student life on campus. We will do this through a series of attainable and realistic goals. </a:t>
            </a:r>
          </a:p>
          <a:p>
            <a:pPr lvl="0" algn="ctr">
              <a:spcBef>
                <a:spcPts val="0"/>
              </a:spcBef>
              <a:buNone/>
            </a:pPr>
            <a:r>
              <a:rPr lang="en" sz="2500" b="1"/>
              <a:t>Please work together and brainstorm a list of goals you’d </a:t>
            </a:r>
            <a:r>
              <a:rPr lang="en" sz="2500"/>
              <a:t>(individually, office-wide, institutionally)</a:t>
            </a:r>
            <a:r>
              <a:rPr lang="en" sz="2500" b="1"/>
              <a:t> like to meet by </a:t>
            </a:r>
            <a:r>
              <a:rPr lang="en" sz="3500" b="1"/>
              <a:t>2019</a:t>
            </a:r>
          </a:p>
        </p:txBody>
      </p:sp>
      <p:sp>
        <p:nvSpPr>
          <p:cNvPr id="201" name="Shape 201"/>
          <p:cNvSpPr txBox="1"/>
          <p:nvPr/>
        </p:nvSpPr>
        <p:spPr>
          <a:xfrm>
            <a:off x="63050" y="4349275"/>
            <a:ext cx="2672700" cy="340499"/>
          </a:xfrm>
          <a:prstGeom prst="rect">
            <a:avLst/>
          </a:prstGeom>
          <a:noFill/>
          <a:ln>
            <a:noFill/>
          </a:ln>
        </p:spPr>
        <p:txBody>
          <a:bodyPr lIns="91425" tIns="91425" rIns="91425" bIns="91425" anchor="t" anchorCtr="0">
            <a:noAutofit/>
          </a:bodyPr>
          <a:lstStyle/>
          <a:p>
            <a:pPr lvl="0">
              <a:spcBef>
                <a:spcPts val="0"/>
              </a:spcBef>
              <a:buNone/>
            </a:pPr>
            <a:r>
              <a:rPr lang="en"/>
              <a:t>Adapted from Emory University’s Strategic Plan</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a:blip r:embed="rId3">
            <a:alphaModFix/>
          </a:blip>
          <a:stretch>
            <a:fillRect/>
          </a:stretch>
        </p:blipFill>
        <p:spPr>
          <a:xfrm>
            <a:off x="311700" y="2398800"/>
            <a:ext cx="4671650" cy="2316323"/>
          </a:xfrm>
          <a:prstGeom prst="rect">
            <a:avLst/>
          </a:prstGeom>
          <a:noFill/>
          <a:ln>
            <a:noFill/>
          </a:ln>
        </p:spPr>
      </p:pic>
      <p:sp>
        <p:nvSpPr>
          <p:cNvPr id="207" name="Shape 207"/>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a:spcBef>
                <a:spcPts val="0"/>
              </a:spcBef>
              <a:buNone/>
            </a:pPr>
            <a:r>
              <a:rPr lang="en"/>
              <a:t>Action Plan: Year 1- </a:t>
            </a:r>
            <a:r>
              <a:rPr lang="en" sz="2500"/>
              <a:t>Information Collection</a:t>
            </a:r>
          </a:p>
        </p:txBody>
      </p:sp>
      <p:sp>
        <p:nvSpPr>
          <p:cNvPr id="208" name="Shape 208"/>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lvl="0">
              <a:spcBef>
                <a:spcPts val="0"/>
              </a:spcBef>
              <a:buNone/>
            </a:pPr>
            <a:r>
              <a:rPr lang="en"/>
              <a:t>Develop institutional needs-assessments and focus groups in order to gather a pulse on the current campus climate of the Trans* community. These will allow Centrist College to better understand the size of the Trans* community and their needs.</a:t>
            </a:r>
          </a:p>
        </p:txBody>
      </p:sp>
      <p:pic>
        <p:nvPicPr>
          <p:cNvPr id="209" name="Shape 209"/>
          <p:cNvPicPr preferRelativeResize="0"/>
          <p:nvPr/>
        </p:nvPicPr>
        <p:blipFill>
          <a:blip r:embed="rId4">
            <a:alphaModFix/>
          </a:blip>
          <a:stretch>
            <a:fillRect/>
          </a:stretch>
        </p:blipFill>
        <p:spPr>
          <a:xfrm rot="-1286541">
            <a:off x="5275251" y="2686668"/>
            <a:ext cx="2292873" cy="1285276"/>
          </a:xfrm>
          <a:prstGeom prst="rect">
            <a:avLst/>
          </a:prstGeom>
          <a:noFill/>
          <a:ln>
            <a:noFill/>
          </a:ln>
        </p:spPr>
      </p:pic>
      <p:sp>
        <p:nvSpPr>
          <p:cNvPr id="210" name="Shape 210"/>
          <p:cNvSpPr txBox="1"/>
          <p:nvPr/>
        </p:nvSpPr>
        <p:spPr>
          <a:xfrm>
            <a:off x="0" y="4568875"/>
            <a:ext cx="4535100" cy="290399"/>
          </a:xfrm>
          <a:prstGeom prst="rect">
            <a:avLst/>
          </a:prstGeom>
          <a:noFill/>
          <a:ln>
            <a:noFill/>
          </a:ln>
        </p:spPr>
        <p:txBody>
          <a:bodyPr lIns="91425" tIns="91425" rIns="91425" bIns="91425" anchor="t" anchorCtr="0">
            <a:noAutofit/>
          </a:bodyPr>
          <a:lstStyle/>
          <a:p>
            <a:pPr lvl="0">
              <a:spcBef>
                <a:spcPts val="0"/>
              </a:spcBef>
              <a:buNone/>
            </a:pPr>
            <a:r>
              <a:rPr lang="en"/>
              <a:t>Adapted from Emory University’s Strategic Plan</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a:spcBef>
                <a:spcPts val="0"/>
              </a:spcBef>
              <a:buNone/>
            </a:pPr>
            <a:r>
              <a:rPr lang="en"/>
              <a:t>Action Plan: Year 2 - </a:t>
            </a:r>
            <a:r>
              <a:rPr lang="en" sz="2500"/>
              <a:t>Implementation Upon Evidence</a:t>
            </a:r>
          </a:p>
        </p:txBody>
      </p:sp>
      <p:sp>
        <p:nvSpPr>
          <p:cNvPr id="216" name="Shape 216"/>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lvl="0" rtl="0">
              <a:spcBef>
                <a:spcPts val="0"/>
              </a:spcBef>
              <a:buNone/>
            </a:pPr>
            <a:r>
              <a:rPr lang="en"/>
              <a:t>After a year of collecting valuable information on the Trans* community and its needs, Centrist College will use that information to establish new programs/services and further develop existing programs/services.</a:t>
            </a:r>
          </a:p>
          <a:p>
            <a:pPr lvl="0" rtl="0">
              <a:spcBef>
                <a:spcPts val="0"/>
              </a:spcBef>
              <a:buNone/>
            </a:pPr>
            <a:r>
              <a:rPr lang="en"/>
              <a:t>For example, there is a Trans* community at Centrist College. With the information that we gathered, creating an LGBT center in order to serve student needs and support students will be vital.</a:t>
            </a:r>
          </a:p>
          <a:p>
            <a:pPr lvl="0">
              <a:spcBef>
                <a:spcPts val="0"/>
              </a:spcBef>
              <a:buNone/>
            </a:pPr>
            <a:endParaRPr/>
          </a:p>
        </p:txBody>
      </p:sp>
      <p:sp>
        <p:nvSpPr>
          <p:cNvPr id="217" name="Shape 217"/>
          <p:cNvSpPr txBox="1"/>
          <p:nvPr/>
        </p:nvSpPr>
        <p:spPr>
          <a:xfrm>
            <a:off x="0" y="4493650"/>
            <a:ext cx="4334400" cy="539100"/>
          </a:xfrm>
          <a:prstGeom prst="rect">
            <a:avLst/>
          </a:prstGeom>
          <a:noFill/>
          <a:ln>
            <a:noFill/>
          </a:ln>
        </p:spPr>
        <p:txBody>
          <a:bodyPr lIns="91425" tIns="91425" rIns="91425" bIns="91425" anchor="t" anchorCtr="0">
            <a:noAutofit/>
          </a:bodyPr>
          <a:lstStyle/>
          <a:p>
            <a:pPr lvl="0">
              <a:spcBef>
                <a:spcPts val="0"/>
              </a:spcBef>
              <a:buNone/>
            </a:pPr>
            <a:r>
              <a:rPr lang="en"/>
              <a:t>Adapted from Emory University’s Strategic Plan</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89100" y="410000"/>
            <a:ext cx="8443199" cy="607800"/>
          </a:xfrm>
          <a:prstGeom prst="rect">
            <a:avLst/>
          </a:prstGeom>
        </p:spPr>
        <p:txBody>
          <a:bodyPr lIns="91425" tIns="91425" rIns="91425" bIns="91425" anchor="t" anchorCtr="0">
            <a:noAutofit/>
          </a:bodyPr>
          <a:lstStyle/>
          <a:p>
            <a:pPr lvl="0">
              <a:spcBef>
                <a:spcPts val="0"/>
              </a:spcBef>
              <a:buNone/>
            </a:pPr>
            <a:r>
              <a:rPr lang="en"/>
              <a:t>Action Plan: Year 3 - </a:t>
            </a:r>
            <a:r>
              <a:rPr lang="en" sz="2500"/>
              <a:t>Assessment of Implementation</a:t>
            </a:r>
          </a:p>
        </p:txBody>
      </p:sp>
      <p:sp>
        <p:nvSpPr>
          <p:cNvPr id="223" name="Shape 223"/>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lvl="0" rtl="0">
              <a:spcBef>
                <a:spcPts val="0"/>
              </a:spcBef>
              <a:buNone/>
            </a:pPr>
            <a:r>
              <a:rPr lang="en"/>
              <a:t>In order to ensure that the programs and services that we’ve implemented are effective and frequented, we must conduct another assessment.</a:t>
            </a:r>
          </a:p>
          <a:p>
            <a:pPr lvl="0" rtl="0">
              <a:spcBef>
                <a:spcPts val="0"/>
              </a:spcBef>
              <a:buNone/>
            </a:pPr>
            <a:r>
              <a:rPr lang="en"/>
              <a:t>A great question to ask in our assessment is: “Are we meeting the needs of the Trans* community?”</a:t>
            </a:r>
          </a:p>
          <a:p>
            <a:pPr lvl="0">
              <a:spcBef>
                <a:spcPts val="0"/>
              </a:spcBef>
              <a:buNone/>
            </a:pPr>
            <a:r>
              <a:rPr lang="en"/>
              <a:t>If our programs and/or services could be changed to better suit the needs of the Trans* community, we must be receptive and adaptive to those changes</a:t>
            </a:r>
          </a:p>
        </p:txBody>
      </p:sp>
      <p:sp>
        <p:nvSpPr>
          <p:cNvPr id="224" name="Shape 224"/>
          <p:cNvSpPr txBox="1"/>
          <p:nvPr/>
        </p:nvSpPr>
        <p:spPr>
          <a:xfrm>
            <a:off x="152100" y="4590425"/>
            <a:ext cx="4548899" cy="235200"/>
          </a:xfrm>
          <a:prstGeom prst="rect">
            <a:avLst/>
          </a:prstGeom>
          <a:noFill/>
          <a:ln>
            <a:noFill/>
          </a:ln>
        </p:spPr>
        <p:txBody>
          <a:bodyPr lIns="91425" tIns="91425" rIns="91425" bIns="91425" anchor="t" anchorCtr="0">
            <a:noAutofit/>
          </a:bodyPr>
          <a:lstStyle/>
          <a:p>
            <a:pPr lvl="0">
              <a:spcBef>
                <a:spcPts val="0"/>
              </a:spcBef>
              <a:buNone/>
            </a:pPr>
            <a:r>
              <a:rPr lang="en"/>
              <a:t>Adapted from Emory University’s Strategic Plan</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2849"/>
            <a:ext cx="8520599" cy="572699"/>
          </a:xfrm>
          <a:prstGeom prst="rect">
            <a:avLst/>
          </a:prstGeom>
        </p:spPr>
        <p:txBody>
          <a:bodyPr lIns="91425" tIns="91425" rIns="91425" bIns="91425" anchor="t" anchorCtr="0">
            <a:noAutofit/>
          </a:bodyPr>
          <a:lstStyle/>
          <a:p>
            <a:pPr lvl="0" algn="ctr">
              <a:spcBef>
                <a:spcPts val="0"/>
              </a:spcBef>
              <a:buNone/>
            </a:pPr>
            <a:r>
              <a:rPr lang="en"/>
              <a:t>Statement of Commitment to the Centrist College Trans* Community </a:t>
            </a:r>
          </a:p>
        </p:txBody>
      </p:sp>
      <p:sp>
        <p:nvSpPr>
          <p:cNvPr id="230" name="Shape 230"/>
          <p:cNvSpPr txBox="1">
            <a:spLocks noGrp="1"/>
          </p:cNvSpPr>
          <p:nvPr>
            <p:ph type="body" idx="1"/>
          </p:nvPr>
        </p:nvSpPr>
        <p:spPr>
          <a:xfrm>
            <a:off x="311692" y="958141"/>
            <a:ext cx="8520599" cy="3546300"/>
          </a:xfrm>
          <a:prstGeom prst="rect">
            <a:avLst/>
          </a:prstGeom>
        </p:spPr>
        <p:txBody>
          <a:bodyPr lIns="91425" tIns="91425" rIns="91425" bIns="91425" anchor="t" anchorCtr="0">
            <a:noAutofit/>
          </a:bodyPr>
          <a:lstStyle/>
          <a:p>
            <a:pPr lvl="0" algn="ctr" rtl="0">
              <a:spcBef>
                <a:spcPts val="0"/>
              </a:spcBef>
              <a:buNone/>
            </a:pPr>
            <a:r>
              <a:rPr lang="en" sz="1200"/>
              <a:t>We have drafted a statement, which we believe all administrators and staff should commit to in order to benefit the Trans* community on campus, and create accountability.</a:t>
            </a:r>
          </a:p>
          <a:p>
            <a:pPr lvl="0" rtl="0">
              <a:spcBef>
                <a:spcPts val="0"/>
              </a:spcBef>
              <a:buNone/>
            </a:pPr>
            <a:r>
              <a:rPr lang="en" sz="1400" b="1"/>
              <a:t>“As leaders in higher education at Centrist College, we have the responsibility to commit ourselves to better serving the population of Trans* persons within our community through improving our offices, services, resources and campus environments. This includes first educating ourselves and others in recognizing the unique and current issues that persons who identify as Trans* may face, and a knowledge on intersectionality. We will ensure Trans* voices are heard and visible on Centrist’s campus through intentional programming and respectful dialogue. Our responsibility includes speaking out and acting with a zero tolerance policy against prejudice, harassment, and violence. Through this commitment, we hope to make our campus a welcoming space for everyone,  which allows our community to thrive and foster a sense of pride in individuality, equality, trust, and acceptance for Trans* identifying students, faculty, and staff .”</a:t>
            </a:r>
          </a:p>
          <a:p>
            <a:pPr lvl="0" rtl="0">
              <a:lnSpc>
                <a:spcPct val="100000"/>
              </a:lnSpc>
              <a:spcBef>
                <a:spcPts val="0"/>
              </a:spcBef>
              <a:buNone/>
            </a:pPr>
            <a:endParaRPr/>
          </a:p>
        </p:txBody>
      </p:sp>
      <p:sp>
        <p:nvSpPr>
          <p:cNvPr id="231" name="Shape 231"/>
          <p:cNvSpPr txBox="1"/>
          <p:nvPr/>
        </p:nvSpPr>
        <p:spPr>
          <a:xfrm>
            <a:off x="0" y="4809075"/>
            <a:ext cx="9144000" cy="1022700"/>
          </a:xfrm>
          <a:prstGeom prst="rect">
            <a:avLst/>
          </a:prstGeom>
          <a:noFill/>
          <a:ln>
            <a:noFill/>
          </a:ln>
        </p:spPr>
        <p:txBody>
          <a:bodyPr lIns="91425" tIns="91425" rIns="91425" bIns="91425" anchor="t" anchorCtr="0">
            <a:noAutofit/>
          </a:bodyPr>
          <a:lstStyle/>
          <a:p>
            <a:pPr lvl="0" rtl="0">
              <a:spcBef>
                <a:spcPts val="0"/>
              </a:spcBef>
              <a:spcAft>
                <a:spcPts val="1600"/>
              </a:spcAft>
              <a:buNone/>
            </a:pPr>
            <a:r>
              <a:rPr lang="en" sz="900">
                <a:solidFill>
                  <a:srgbClr val="FFFFFF"/>
                </a:solidFill>
                <a:latin typeface="Roboto"/>
                <a:ea typeface="Roboto"/>
                <a:cs typeface="Roboto"/>
                <a:sym typeface="Roboto"/>
              </a:rPr>
              <a:t>(Mission, vision, and values, n.d., Mission, Vision &amp; Values, n.d., Mission Statement - Gay, Lesbian, Bisexual, Transgender, Queer, Questioning, and Ally Resource Center, n.d.) </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0" y="128354"/>
            <a:ext cx="7194899" cy="1535700"/>
          </a:xfrm>
          <a:prstGeom prst="rect">
            <a:avLst/>
          </a:prstGeom>
        </p:spPr>
        <p:txBody>
          <a:bodyPr lIns="91425" tIns="91425" rIns="91425" bIns="91425" anchor="ctr" anchorCtr="0">
            <a:noAutofit/>
          </a:bodyPr>
          <a:lstStyle/>
          <a:p>
            <a:pPr lvl="0" rtl="0">
              <a:spcBef>
                <a:spcPts val="0"/>
              </a:spcBef>
              <a:buNone/>
            </a:pPr>
            <a:r>
              <a:rPr lang="en" sz="3600"/>
              <a:t>Questions this </a:t>
            </a:r>
          </a:p>
          <a:p>
            <a:pPr lvl="0">
              <a:spcBef>
                <a:spcPts val="0"/>
              </a:spcBef>
              <a:buNone/>
            </a:pPr>
            <a:r>
              <a:rPr lang="en" sz="3600"/>
              <a:t>Professional Development Series Addresses:</a:t>
            </a:r>
          </a:p>
        </p:txBody>
      </p:sp>
      <p:sp>
        <p:nvSpPr>
          <p:cNvPr id="93" name="Shape 93"/>
          <p:cNvSpPr txBox="1"/>
          <p:nvPr/>
        </p:nvSpPr>
        <p:spPr>
          <a:xfrm>
            <a:off x="204000" y="1890294"/>
            <a:ext cx="8735999" cy="32532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buSzPct val="100000"/>
              <a:buChar char="➔"/>
            </a:pPr>
            <a:r>
              <a:rPr lang="en" sz="1800"/>
              <a:t>What do you know about “Transgender”? </a:t>
            </a:r>
          </a:p>
          <a:p>
            <a:pPr marL="457200" lvl="0" indent="-342900" rtl="0">
              <a:lnSpc>
                <a:spcPct val="115000"/>
              </a:lnSpc>
              <a:spcBef>
                <a:spcPts val="0"/>
              </a:spcBef>
              <a:buSzPct val="100000"/>
              <a:buChar char="➔"/>
            </a:pPr>
            <a:r>
              <a:rPr lang="en" sz="1800"/>
              <a:t>Gender: A binary or is it? </a:t>
            </a:r>
          </a:p>
          <a:p>
            <a:pPr marL="457200" lvl="0" indent="-342900" rtl="0">
              <a:lnSpc>
                <a:spcPct val="115000"/>
              </a:lnSpc>
              <a:spcBef>
                <a:spcPts val="0"/>
              </a:spcBef>
              <a:buSzPct val="100000"/>
              <a:buChar char="➔"/>
            </a:pPr>
            <a:r>
              <a:rPr lang="en" sz="1800"/>
              <a:t>How does gender expression and identity impact students here?</a:t>
            </a:r>
          </a:p>
          <a:p>
            <a:pPr marL="457200" lvl="0" indent="-342900" rtl="0">
              <a:lnSpc>
                <a:spcPct val="115000"/>
              </a:lnSpc>
              <a:spcBef>
                <a:spcPts val="0"/>
              </a:spcBef>
              <a:buSzPct val="100000"/>
              <a:buChar char="➔"/>
            </a:pPr>
            <a:r>
              <a:rPr lang="en" sz="1800"/>
              <a:t>Who are Trans students and what do they want us to know? </a:t>
            </a:r>
          </a:p>
          <a:p>
            <a:pPr marL="457200" lvl="0" indent="-342900" rtl="0">
              <a:lnSpc>
                <a:spcPct val="115000"/>
              </a:lnSpc>
              <a:spcBef>
                <a:spcPts val="0"/>
              </a:spcBef>
              <a:buSzPct val="100000"/>
              <a:buChar char="➔"/>
            </a:pPr>
            <a:r>
              <a:rPr lang="en" sz="1800"/>
              <a:t>What Student Development Theories should we brush up on?</a:t>
            </a:r>
          </a:p>
          <a:p>
            <a:pPr marL="457200" lvl="0" indent="-342900" rtl="0">
              <a:lnSpc>
                <a:spcPct val="115000"/>
              </a:lnSpc>
              <a:spcBef>
                <a:spcPts val="0"/>
              </a:spcBef>
              <a:buSzPct val="100000"/>
              <a:buChar char="➔"/>
            </a:pPr>
            <a:r>
              <a:rPr lang="en" sz="1800"/>
              <a:t>What does Centrist College do well?</a:t>
            </a:r>
          </a:p>
          <a:p>
            <a:pPr marL="457200" lvl="0" indent="-342900" rtl="0">
              <a:lnSpc>
                <a:spcPct val="115000"/>
              </a:lnSpc>
              <a:spcBef>
                <a:spcPts val="0"/>
              </a:spcBef>
              <a:buSzPct val="100000"/>
              <a:buChar char="➔"/>
            </a:pPr>
            <a:r>
              <a:rPr lang="en" sz="1800"/>
              <a:t>What can Centrist College do better?</a:t>
            </a:r>
          </a:p>
          <a:p>
            <a:pPr marL="457200" lvl="0" indent="-342900">
              <a:lnSpc>
                <a:spcPct val="115000"/>
              </a:lnSpc>
              <a:spcBef>
                <a:spcPts val="0"/>
              </a:spcBef>
              <a:buSzPct val="100000"/>
              <a:buChar char="➔"/>
            </a:pPr>
            <a:r>
              <a:rPr lang="en" sz="1800"/>
              <a:t>How can we commit ourselves to actively changing our campus to be more inclusive to the Trans community?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11700" y="97000"/>
            <a:ext cx="8520599" cy="607800"/>
          </a:xfrm>
          <a:prstGeom prst="rect">
            <a:avLst/>
          </a:prstGeom>
        </p:spPr>
        <p:txBody>
          <a:bodyPr lIns="91425" tIns="91425" rIns="91425" bIns="91425" anchor="t" anchorCtr="0">
            <a:noAutofit/>
          </a:bodyPr>
          <a:lstStyle/>
          <a:p>
            <a:pPr lvl="0">
              <a:spcBef>
                <a:spcPts val="0"/>
              </a:spcBef>
              <a:buNone/>
            </a:pPr>
            <a:r>
              <a:rPr lang="en"/>
              <a:t>How to use this commitment statement:</a:t>
            </a:r>
          </a:p>
        </p:txBody>
      </p:sp>
      <p:sp>
        <p:nvSpPr>
          <p:cNvPr id="237" name="Shape 237"/>
          <p:cNvSpPr txBox="1">
            <a:spLocks noGrp="1"/>
          </p:cNvSpPr>
          <p:nvPr>
            <p:ph type="body" idx="1"/>
          </p:nvPr>
        </p:nvSpPr>
        <p:spPr>
          <a:xfrm>
            <a:off x="268050" y="653674"/>
            <a:ext cx="8607899" cy="3339000"/>
          </a:xfrm>
          <a:prstGeom prst="rect">
            <a:avLst/>
          </a:prstGeom>
        </p:spPr>
        <p:txBody>
          <a:bodyPr lIns="91425" tIns="91425" rIns="91425" bIns="91425" anchor="t" anchorCtr="0">
            <a:noAutofit/>
          </a:bodyPr>
          <a:lstStyle/>
          <a:p>
            <a:pPr marL="457200" lvl="0" indent="-304800" rtl="0">
              <a:spcBef>
                <a:spcPts val="0"/>
              </a:spcBef>
              <a:buSzPct val="100000"/>
              <a:buChar char="➔"/>
            </a:pPr>
            <a:r>
              <a:rPr lang="en" sz="1200"/>
              <a:t>Introduce this statement to those within your department and your supervisees by placing it on your door, hanging it in your office, or placing it in a prominent place that makes sense for you and your department. </a:t>
            </a:r>
          </a:p>
          <a:p>
            <a:pPr marL="457200" lvl="0" indent="-304800" rtl="0">
              <a:spcBef>
                <a:spcPts val="0"/>
              </a:spcBef>
              <a:buSzPct val="100000"/>
              <a:buChar char="➔"/>
            </a:pPr>
            <a:r>
              <a:rPr lang="en" sz="1200"/>
              <a:t>Incorporate this statement as a starting point for employee training, professional development, and conversations on inclusion.</a:t>
            </a:r>
          </a:p>
          <a:p>
            <a:pPr marL="457200" lvl="0" indent="-304800" rtl="0">
              <a:spcBef>
                <a:spcPts val="0"/>
              </a:spcBef>
              <a:buSzPct val="100000"/>
              <a:buChar char="➔"/>
            </a:pPr>
            <a:r>
              <a:rPr lang="en" sz="1200"/>
              <a:t>Use or revise the following sample wording for introduction emails or in-person meetings or trainings:</a:t>
            </a:r>
          </a:p>
          <a:p>
            <a:pPr lvl="0" algn="just" rtl="0">
              <a:spcBef>
                <a:spcPts val="0"/>
              </a:spcBef>
              <a:buNone/>
            </a:pPr>
            <a:r>
              <a:rPr lang="en" sz="1400" b="1" i="1" u="sng"/>
              <a:t>“We </a:t>
            </a:r>
            <a:r>
              <a:rPr lang="en" sz="1400" i="1"/>
              <a:t>are models of the commitment to our trans* students’ development and experience at Centrist College. We are also modeling a commitment to the values and basic standards determined by the Council for the Advancement of Standards within the profession of higher education regarding promoting commonalities and differences, respecting sexual orientation, gender identity, and expression, and fostering a welcoming and inclusive environment. This statement of our commitment is important to the entire campus community that we serve.”</a:t>
            </a:r>
          </a:p>
          <a:p>
            <a:pPr lvl="0" rtl="0">
              <a:spcBef>
                <a:spcPts val="0"/>
              </a:spcBef>
              <a:buNone/>
            </a:pPr>
            <a:r>
              <a:rPr lang="en" sz="1200"/>
              <a:t>From here, another suggestion would be to give each employee a physical copy of the statement for their own use, and sign it using their preferred name and pronouns.  </a:t>
            </a:r>
            <a:r>
              <a:rPr lang="en" b="1" i="1" u="sng">
                <a:solidFill>
                  <a:schemeClr val="accent4"/>
                </a:solidFill>
              </a:rPr>
              <a:t>This is just the starting point.</a:t>
            </a:r>
          </a:p>
          <a:p>
            <a:pPr lvl="0" rtl="0">
              <a:spcBef>
                <a:spcPts val="0"/>
              </a:spcBef>
              <a:buNone/>
            </a:pPr>
            <a:endParaRPr sz="800"/>
          </a:p>
        </p:txBody>
      </p:sp>
      <p:sp>
        <p:nvSpPr>
          <p:cNvPr id="238" name="Shape 238"/>
          <p:cNvSpPr txBox="1"/>
          <p:nvPr/>
        </p:nvSpPr>
        <p:spPr>
          <a:xfrm>
            <a:off x="-66057" y="4869241"/>
            <a:ext cx="8765100" cy="10227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900">
                <a:solidFill>
                  <a:schemeClr val="lt1"/>
                </a:solidFill>
                <a:latin typeface="Roboto"/>
                <a:ea typeface="Roboto"/>
                <a:cs typeface="Roboto"/>
                <a:sym typeface="Roboto"/>
              </a:rPr>
              <a:t>(CAS Standards, 2014)</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55850" y="138775"/>
            <a:ext cx="8832299" cy="572699"/>
          </a:xfrm>
          <a:prstGeom prst="rect">
            <a:avLst/>
          </a:prstGeom>
        </p:spPr>
        <p:txBody>
          <a:bodyPr lIns="91425" tIns="91425" rIns="91425" bIns="91425" anchor="t" anchorCtr="0">
            <a:noAutofit/>
          </a:bodyPr>
          <a:lstStyle/>
          <a:p>
            <a:pPr lvl="0">
              <a:spcBef>
                <a:spcPts val="0"/>
              </a:spcBef>
              <a:buNone/>
            </a:pPr>
            <a:r>
              <a:rPr lang="en"/>
              <a:t>Future of Centrist College -- </a:t>
            </a:r>
            <a:r>
              <a:rPr lang="en" sz="2500"/>
              <a:t>What 2019 might look like </a:t>
            </a:r>
          </a:p>
        </p:txBody>
      </p:sp>
      <p:sp>
        <p:nvSpPr>
          <p:cNvPr id="244" name="Shape 244"/>
          <p:cNvSpPr txBox="1">
            <a:spLocks noGrp="1"/>
          </p:cNvSpPr>
          <p:nvPr>
            <p:ph type="body" idx="1"/>
          </p:nvPr>
        </p:nvSpPr>
        <p:spPr>
          <a:xfrm>
            <a:off x="311700" y="994389"/>
            <a:ext cx="8520599" cy="3339000"/>
          </a:xfrm>
          <a:prstGeom prst="rect">
            <a:avLst/>
          </a:prstGeom>
        </p:spPr>
        <p:txBody>
          <a:bodyPr lIns="91425" tIns="91425" rIns="91425" bIns="91425" anchor="t" anchorCtr="0">
            <a:noAutofit/>
          </a:bodyPr>
          <a:lstStyle/>
          <a:p>
            <a:pPr marL="457200" lvl="0" indent="-228600" rtl="0">
              <a:lnSpc>
                <a:spcPct val="100000"/>
              </a:lnSpc>
              <a:spcBef>
                <a:spcPts val="0"/>
              </a:spcBef>
              <a:spcAft>
                <a:spcPts val="0"/>
              </a:spcAft>
              <a:buChar char="➔"/>
            </a:pPr>
            <a:r>
              <a:rPr lang="en" dirty="0"/>
              <a:t>Goals by 2019 including: </a:t>
            </a:r>
          </a:p>
          <a:p>
            <a:pPr marL="914400" lvl="1" indent="-342900" rtl="0">
              <a:lnSpc>
                <a:spcPct val="100000"/>
              </a:lnSpc>
              <a:spcBef>
                <a:spcPts val="0"/>
              </a:spcBef>
              <a:spcAft>
                <a:spcPts val="0"/>
              </a:spcAft>
              <a:buSzPct val="100000"/>
              <a:buChar char="◆"/>
            </a:pPr>
            <a:r>
              <a:rPr lang="en" sz="1800" dirty="0"/>
              <a:t>Increased awareness of needs of Trans* community</a:t>
            </a:r>
          </a:p>
          <a:p>
            <a:pPr marL="1371600" lvl="2" indent="-342900" rtl="0">
              <a:lnSpc>
                <a:spcPct val="100000"/>
              </a:lnSpc>
              <a:spcBef>
                <a:spcPts val="0"/>
              </a:spcBef>
              <a:spcAft>
                <a:spcPts val="0"/>
              </a:spcAft>
              <a:buSzPct val="100000"/>
              <a:buChar char="●"/>
            </a:pPr>
            <a:r>
              <a:rPr lang="en" sz="1800" dirty="0"/>
              <a:t>Throught the implementation of LGBTQ+ Resource Center</a:t>
            </a:r>
          </a:p>
          <a:p>
            <a:pPr marL="914400" lvl="1" indent="-342900" rtl="0">
              <a:lnSpc>
                <a:spcPct val="100000"/>
              </a:lnSpc>
              <a:spcBef>
                <a:spcPts val="0"/>
              </a:spcBef>
              <a:spcAft>
                <a:spcPts val="0"/>
              </a:spcAft>
              <a:buSzPct val="100000"/>
              <a:buChar char="◆"/>
            </a:pPr>
            <a:r>
              <a:rPr lang="en" sz="1800" dirty="0"/>
              <a:t>Student, Faculty and Staff acceptance of Trans* community</a:t>
            </a:r>
          </a:p>
          <a:p>
            <a:pPr marL="914400" lvl="1" indent="-342900" rtl="0">
              <a:lnSpc>
                <a:spcPct val="100000"/>
              </a:lnSpc>
              <a:spcBef>
                <a:spcPts val="0"/>
              </a:spcBef>
              <a:spcAft>
                <a:spcPts val="0"/>
              </a:spcAft>
              <a:buSzPct val="100000"/>
              <a:buChar char="◆"/>
            </a:pPr>
            <a:r>
              <a:rPr lang="en" sz="1800" dirty="0"/>
              <a:t>A more welcomed and comfortable Trans* student body</a:t>
            </a:r>
          </a:p>
          <a:p>
            <a:pPr marL="1371600" lvl="2" indent="-342900" rtl="0">
              <a:lnSpc>
                <a:spcPct val="100000"/>
              </a:lnSpc>
              <a:spcBef>
                <a:spcPts val="0"/>
              </a:spcBef>
              <a:spcAft>
                <a:spcPts val="0"/>
              </a:spcAft>
              <a:buSzPct val="100000"/>
              <a:buChar char="●"/>
            </a:pPr>
            <a:r>
              <a:rPr lang="en" sz="1800" dirty="0"/>
              <a:t>Welcoming Admissions &amp; Athletics policies</a:t>
            </a:r>
          </a:p>
          <a:p>
            <a:pPr marL="1371600" lvl="2" indent="-342900" rtl="0">
              <a:lnSpc>
                <a:spcPct val="100000"/>
              </a:lnSpc>
              <a:spcBef>
                <a:spcPts val="0"/>
              </a:spcBef>
              <a:spcAft>
                <a:spcPts val="0"/>
              </a:spcAft>
              <a:buSzPct val="100000"/>
              <a:buChar char="●"/>
            </a:pPr>
            <a:r>
              <a:rPr lang="en" sz="1800" dirty="0"/>
              <a:t>Gender Neutral housing &amp; bathrooms</a:t>
            </a:r>
          </a:p>
          <a:p>
            <a:pPr marL="914400" lvl="1" indent="-342900" rtl="0">
              <a:lnSpc>
                <a:spcPct val="100000"/>
              </a:lnSpc>
              <a:spcBef>
                <a:spcPts val="0"/>
              </a:spcBef>
              <a:spcAft>
                <a:spcPts val="0"/>
              </a:spcAft>
              <a:buSzPct val="100000"/>
              <a:buChar char="◆"/>
            </a:pPr>
            <a:r>
              <a:rPr lang="en" sz="1800" dirty="0"/>
              <a:t>Greater retention and graduation rates</a:t>
            </a:r>
          </a:p>
          <a:p>
            <a:pPr marL="914400" lvl="1" indent="-342900">
              <a:lnSpc>
                <a:spcPct val="100000"/>
              </a:lnSpc>
              <a:spcBef>
                <a:spcPts val="0"/>
              </a:spcBef>
              <a:spcAft>
                <a:spcPts val="0"/>
              </a:spcAft>
              <a:buSzPct val="100000"/>
              <a:buChar char="◆"/>
            </a:pPr>
            <a:r>
              <a:rPr lang="en" sz="1800" dirty="0"/>
              <a:t>Generally more diverse campus community</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algn="ctr">
              <a:spcBef>
                <a:spcPts val="0"/>
              </a:spcBef>
              <a:buNone/>
            </a:pPr>
            <a:r>
              <a:rPr lang="en" sz="2500"/>
              <a:t>Question? Concerns? Qualms? Queries? Inquisitions?</a:t>
            </a:r>
          </a:p>
        </p:txBody>
      </p:sp>
      <p:sp>
        <p:nvSpPr>
          <p:cNvPr id="250" name="Shape 250"/>
          <p:cNvSpPr txBox="1">
            <a:spLocks noGrp="1"/>
          </p:cNvSpPr>
          <p:nvPr>
            <p:ph type="body" idx="1"/>
          </p:nvPr>
        </p:nvSpPr>
        <p:spPr>
          <a:xfrm>
            <a:off x="311700" y="1941800"/>
            <a:ext cx="8520599" cy="2037299"/>
          </a:xfrm>
          <a:prstGeom prst="rect">
            <a:avLst/>
          </a:prstGeom>
        </p:spPr>
        <p:txBody>
          <a:bodyPr lIns="91425" tIns="91425" rIns="91425" bIns="91425" anchor="t" anchorCtr="0">
            <a:noAutofit/>
          </a:bodyPr>
          <a:lstStyle/>
          <a:p>
            <a:pPr lvl="0" algn="ctr">
              <a:spcBef>
                <a:spcPts val="0"/>
              </a:spcBef>
              <a:buNone/>
            </a:pPr>
            <a:r>
              <a:rPr lang="en" sz="2500"/>
              <a:t>Ask now, or come find us later! </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886875" y="0"/>
            <a:ext cx="3970800" cy="607800"/>
          </a:xfrm>
          <a:prstGeom prst="rect">
            <a:avLst/>
          </a:prstGeom>
        </p:spPr>
        <p:txBody>
          <a:bodyPr lIns="91425" tIns="91425" rIns="91425" bIns="91425" anchor="t" anchorCtr="0">
            <a:noAutofit/>
          </a:bodyPr>
          <a:lstStyle/>
          <a:p>
            <a:pPr lvl="0" algn="ctr">
              <a:spcBef>
                <a:spcPts val="0"/>
              </a:spcBef>
              <a:buNone/>
            </a:pPr>
            <a:r>
              <a:rPr lang="en"/>
              <a:t>References</a:t>
            </a:r>
          </a:p>
        </p:txBody>
      </p:sp>
      <p:sp>
        <p:nvSpPr>
          <p:cNvPr id="256" name="Shape 256"/>
          <p:cNvSpPr txBox="1">
            <a:spLocks noGrp="1"/>
          </p:cNvSpPr>
          <p:nvPr>
            <p:ph type="body" idx="1"/>
          </p:nvPr>
        </p:nvSpPr>
        <p:spPr>
          <a:xfrm>
            <a:off x="-33025" y="195775"/>
            <a:ext cx="9144000" cy="4824000"/>
          </a:xfrm>
          <a:prstGeom prst="rect">
            <a:avLst/>
          </a:prstGeom>
        </p:spPr>
        <p:txBody>
          <a:bodyPr lIns="91425" tIns="91425" rIns="91425" bIns="91425" anchor="t" anchorCtr="0">
            <a:noAutofit/>
          </a:bodyPr>
          <a:lstStyle/>
          <a:p>
            <a:pPr lvl="0" rtl="0">
              <a:lnSpc>
                <a:spcPct val="115000"/>
              </a:lnSpc>
              <a:spcBef>
                <a:spcPts val="0"/>
              </a:spcBef>
              <a:spcAft>
                <a:spcPts val="0"/>
              </a:spcAft>
              <a:buNone/>
            </a:pPr>
            <a:r>
              <a:rPr lang="en" sz="800">
                <a:solidFill>
                  <a:schemeClr val="accent3"/>
                </a:solidFill>
                <a:latin typeface="Calibri"/>
                <a:ea typeface="Calibri"/>
                <a:cs typeface="Calibri"/>
                <a:sym typeface="Calibri"/>
              </a:rPr>
              <a:t>Admission of Transgender Students. (2014). Retrieved February 22, 2016, from </a:t>
            </a:r>
          </a:p>
          <a:p>
            <a:pPr lvl="0" indent="457200" rtl="0">
              <a:lnSpc>
                <a:spcPct val="115000"/>
              </a:lnSpc>
              <a:spcBef>
                <a:spcPts val="0"/>
              </a:spcBef>
              <a:spcAft>
                <a:spcPts val="0"/>
              </a:spcAft>
              <a:buNone/>
            </a:pPr>
            <a:r>
              <a:rPr lang="en" sz="800">
                <a:solidFill>
                  <a:schemeClr val="accent3"/>
                </a:solidFill>
                <a:latin typeface="Calibri"/>
                <a:ea typeface="Calibri"/>
                <a:cs typeface="Calibri"/>
                <a:sym typeface="Calibri"/>
                <a:hlinkClick r:id="rId3"/>
              </a:rPr>
              <a:t>https://www.mtholyoke.edu/policies/admission-transgender-students</a:t>
            </a:r>
          </a:p>
          <a:p>
            <a:pPr lvl="0" rtl="0">
              <a:lnSpc>
                <a:spcPct val="115000"/>
              </a:lnSpc>
              <a:spcBef>
                <a:spcPts val="0"/>
              </a:spcBef>
              <a:spcAft>
                <a:spcPts val="0"/>
              </a:spcAft>
              <a:buNone/>
            </a:pPr>
            <a:endParaRPr sz="800">
              <a:solidFill>
                <a:schemeClr val="accent3"/>
              </a:solidFill>
              <a:latin typeface="Calibri"/>
              <a:ea typeface="Calibri"/>
              <a:cs typeface="Calibri"/>
              <a:sym typeface="Calibri"/>
            </a:endParaRPr>
          </a:p>
          <a:p>
            <a:pPr lvl="0" rtl="0">
              <a:spcBef>
                <a:spcPts val="0"/>
              </a:spcBef>
              <a:spcAft>
                <a:spcPts val="0"/>
              </a:spcAft>
              <a:buNone/>
            </a:pPr>
            <a:r>
              <a:rPr lang="en" sz="800">
                <a:solidFill>
                  <a:schemeClr val="accent2"/>
                </a:solidFill>
                <a:latin typeface="Calibri"/>
                <a:ea typeface="Calibri"/>
                <a:cs typeface="Calibri"/>
                <a:sym typeface="Calibri"/>
              </a:rPr>
              <a:t>Beemyn, B., Curtis, B., Davis, M., &amp; Tubbs, N. J. (2005). Transgender issues on college campuses. </a:t>
            </a:r>
            <a:r>
              <a:rPr lang="en" sz="800" i="1">
                <a:solidFill>
                  <a:schemeClr val="accent2"/>
                </a:solidFill>
                <a:latin typeface="Calibri"/>
                <a:ea typeface="Calibri"/>
                <a:cs typeface="Calibri"/>
                <a:sym typeface="Calibri"/>
              </a:rPr>
              <a:t>New Directions for Student Services,</a:t>
            </a:r>
            <a:r>
              <a:rPr lang="en" sz="800">
                <a:solidFill>
                  <a:schemeClr val="accent2"/>
                </a:solidFill>
                <a:latin typeface="Calibri"/>
                <a:ea typeface="Calibri"/>
                <a:cs typeface="Calibri"/>
                <a:sym typeface="Calibri"/>
              </a:rPr>
              <a:t> </a:t>
            </a:r>
            <a:r>
              <a:rPr lang="en" sz="800" i="1">
                <a:solidFill>
                  <a:schemeClr val="accent2"/>
                </a:solidFill>
                <a:latin typeface="Calibri"/>
                <a:ea typeface="Calibri"/>
                <a:cs typeface="Calibri"/>
                <a:sym typeface="Calibri"/>
              </a:rPr>
              <a:t>2005</a:t>
            </a:r>
            <a:r>
              <a:rPr lang="en" sz="800">
                <a:solidFill>
                  <a:schemeClr val="accent2"/>
                </a:solidFill>
                <a:latin typeface="Calibri"/>
                <a:ea typeface="Calibri"/>
                <a:cs typeface="Calibri"/>
                <a:sym typeface="Calibri"/>
              </a:rPr>
              <a:t>(111), 49-60. Retrieved from </a:t>
            </a:r>
            <a:r>
              <a:rPr lang="en" sz="800">
                <a:solidFill>
                  <a:schemeClr val="accent2"/>
                </a:solidFill>
                <a:latin typeface="Calibri"/>
                <a:ea typeface="Calibri"/>
                <a:cs typeface="Calibri"/>
                <a:sym typeface="Calibri"/>
                <a:hlinkClick r:id="rId4"/>
              </a:rPr>
              <a:t>http://vp.studentlife.uiowa.edu/assets/Transgender-Issues-on-College-Campuses.pdf</a:t>
            </a:r>
          </a:p>
          <a:p>
            <a:pPr lvl="0" rtl="0">
              <a:spcBef>
                <a:spcPts val="0"/>
              </a:spcBef>
              <a:spcAft>
                <a:spcPts val="0"/>
              </a:spcAft>
              <a:buNone/>
            </a:pPr>
            <a:endParaRPr sz="800">
              <a:solidFill>
                <a:schemeClr val="accent3"/>
              </a:solidFill>
              <a:latin typeface="Calibri"/>
              <a:ea typeface="Calibri"/>
              <a:cs typeface="Calibri"/>
              <a:sym typeface="Calibri"/>
            </a:endParaRPr>
          </a:p>
          <a:p>
            <a:pPr lvl="0" rtl="0">
              <a:spcBef>
                <a:spcPts val="0"/>
              </a:spcBef>
              <a:spcAft>
                <a:spcPts val="0"/>
              </a:spcAft>
              <a:buNone/>
            </a:pPr>
            <a:r>
              <a:rPr lang="en" sz="800">
                <a:solidFill>
                  <a:schemeClr val="accent3"/>
                </a:solidFill>
                <a:latin typeface="Calibri"/>
                <a:ea typeface="Calibri"/>
                <a:cs typeface="Calibri"/>
                <a:sym typeface="Calibri"/>
              </a:rPr>
              <a:t>Clifford, A. (2015). </a:t>
            </a:r>
            <a:r>
              <a:rPr lang="en" sz="800" i="1">
                <a:solidFill>
                  <a:schemeClr val="accent3"/>
                </a:solidFill>
                <a:latin typeface="Calibri"/>
                <a:ea typeface="Calibri"/>
                <a:cs typeface="Calibri"/>
                <a:sym typeface="Calibri"/>
              </a:rPr>
              <a:t>Gender Identity &amp; Expression Map</a:t>
            </a:r>
            <a:r>
              <a:rPr lang="en" sz="800">
                <a:solidFill>
                  <a:schemeClr val="accent3"/>
                </a:solidFill>
                <a:latin typeface="Calibri"/>
                <a:ea typeface="Calibri"/>
                <a:cs typeface="Calibri"/>
                <a:sym typeface="Calibri"/>
              </a:rPr>
              <a:t> [Prezi Presentation]. Retrieved from </a:t>
            </a:r>
            <a:r>
              <a:rPr lang="en" sz="800">
                <a:solidFill>
                  <a:schemeClr val="accent3"/>
                </a:solidFill>
                <a:latin typeface="Calibri"/>
                <a:ea typeface="Calibri"/>
                <a:cs typeface="Calibri"/>
                <a:sym typeface="Calibri"/>
                <a:hlinkClick r:id="rId5"/>
              </a:rPr>
              <a:t>https://prezi.com/yvqu4hrcexig/gender-identity-expression-map/</a:t>
            </a:r>
            <a:r>
              <a:rPr lang="en" sz="800">
                <a:solidFill>
                  <a:schemeClr val="accent3"/>
                </a:solidFill>
                <a:latin typeface="Calibri"/>
                <a:ea typeface="Calibri"/>
                <a:cs typeface="Calibri"/>
                <a:sym typeface="Calibri"/>
              </a:rPr>
              <a:t>.</a:t>
            </a:r>
          </a:p>
          <a:p>
            <a:pPr lvl="0" rtl="0">
              <a:spcBef>
                <a:spcPts val="0"/>
              </a:spcBef>
              <a:spcAft>
                <a:spcPts val="0"/>
              </a:spcAft>
              <a:buNone/>
            </a:pPr>
            <a:endParaRPr sz="800">
              <a:solidFill>
                <a:schemeClr val="accent3"/>
              </a:solidFill>
              <a:latin typeface="Calibri"/>
              <a:ea typeface="Calibri"/>
              <a:cs typeface="Calibri"/>
              <a:sym typeface="Calibri"/>
            </a:endParaRPr>
          </a:p>
          <a:p>
            <a:pPr marL="0" lvl="0" indent="0" rtl="0">
              <a:lnSpc>
                <a:spcPct val="115000"/>
              </a:lnSpc>
              <a:spcBef>
                <a:spcPts val="0"/>
              </a:spcBef>
              <a:spcAft>
                <a:spcPts val="0"/>
              </a:spcAft>
              <a:buNone/>
            </a:pPr>
            <a:r>
              <a:rPr lang="en" sz="800">
                <a:solidFill>
                  <a:schemeClr val="accent6"/>
                </a:solidFill>
                <a:latin typeface="Calibri"/>
                <a:ea typeface="Calibri"/>
                <a:cs typeface="Calibri"/>
                <a:sym typeface="Calibri"/>
              </a:rPr>
              <a:t>Emory University. (2012). Office of lesbian, gay, bisexual, and transgender life strategic plan. Retrieved February 25, 2016, from </a:t>
            </a:r>
          </a:p>
          <a:p>
            <a:pPr marL="0" lvl="0" indent="457200" rtl="0">
              <a:lnSpc>
                <a:spcPct val="115000"/>
              </a:lnSpc>
              <a:spcBef>
                <a:spcPts val="0"/>
              </a:spcBef>
              <a:spcAft>
                <a:spcPts val="0"/>
              </a:spcAft>
              <a:buNone/>
            </a:pPr>
            <a:r>
              <a:rPr lang="en" sz="800">
                <a:solidFill>
                  <a:schemeClr val="accent6"/>
                </a:solidFill>
                <a:latin typeface="Calibri"/>
                <a:ea typeface="Calibri"/>
                <a:cs typeface="Calibri"/>
                <a:sym typeface="Calibri"/>
                <a:hlinkClick r:id="rId6"/>
              </a:rPr>
              <a:t>http://www.lgbt.emory.edu/docs/strategic_plan.pdf</a:t>
            </a:r>
          </a:p>
          <a:p>
            <a:pPr marL="0" lvl="0" indent="457200" rtl="0">
              <a:lnSpc>
                <a:spcPct val="115000"/>
              </a:lnSpc>
              <a:spcBef>
                <a:spcPts val="0"/>
              </a:spcBef>
              <a:spcAft>
                <a:spcPts val="0"/>
              </a:spcAft>
              <a:buNone/>
            </a:pPr>
            <a:endParaRPr sz="800">
              <a:solidFill>
                <a:schemeClr val="accent3"/>
              </a:solidFill>
              <a:latin typeface="Calibri"/>
              <a:ea typeface="Calibri"/>
              <a:cs typeface="Calibri"/>
              <a:sym typeface="Calibri"/>
            </a:endParaRPr>
          </a:p>
          <a:p>
            <a:pPr lvl="0" rtl="0">
              <a:spcBef>
                <a:spcPts val="0"/>
              </a:spcBef>
              <a:spcAft>
                <a:spcPts val="0"/>
              </a:spcAft>
              <a:buNone/>
            </a:pPr>
            <a:r>
              <a:rPr lang="en" sz="800">
                <a:solidFill>
                  <a:schemeClr val="accent3"/>
                </a:solidFill>
                <a:latin typeface="Calibri"/>
                <a:ea typeface="Calibri"/>
                <a:cs typeface="Calibri"/>
                <a:sym typeface="Calibri"/>
              </a:rPr>
              <a:t>Gardner, L. (2015, October 18). Dilemmas from day 1. Retrieved February 25, 2016, from </a:t>
            </a:r>
          </a:p>
          <a:p>
            <a:pPr lvl="0" indent="457200" rtl="0">
              <a:spcBef>
                <a:spcPts val="0"/>
              </a:spcBef>
              <a:spcAft>
                <a:spcPts val="0"/>
              </a:spcAft>
              <a:buNone/>
            </a:pPr>
            <a:r>
              <a:rPr lang="en" sz="800">
                <a:solidFill>
                  <a:schemeClr val="accent3"/>
                </a:solidFill>
                <a:latin typeface="Calibri"/>
                <a:ea typeface="Calibri"/>
                <a:cs typeface="Calibri"/>
                <a:sym typeface="Calibri"/>
                <a:hlinkClick r:id="rId7"/>
              </a:rPr>
              <a:t>http://chronicle.com/article/Dilemmas-From-Day-1/233760?cid=cp11</a:t>
            </a:r>
          </a:p>
          <a:p>
            <a:pPr lvl="0" indent="457200" rtl="0">
              <a:spcBef>
                <a:spcPts val="0"/>
              </a:spcBef>
              <a:spcAft>
                <a:spcPts val="0"/>
              </a:spcAft>
              <a:buNone/>
            </a:pPr>
            <a:endParaRPr sz="800">
              <a:solidFill>
                <a:schemeClr val="accent3"/>
              </a:solidFill>
              <a:latin typeface="Calibri"/>
              <a:ea typeface="Calibri"/>
              <a:cs typeface="Calibri"/>
              <a:sym typeface="Calibri"/>
            </a:endParaRPr>
          </a:p>
          <a:p>
            <a:pPr lvl="0" rtl="0">
              <a:lnSpc>
                <a:spcPct val="100000"/>
              </a:lnSpc>
              <a:spcBef>
                <a:spcPts val="0"/>
              </a:spcBef>
              <a:spcAft>
                <a:spcPts val="0"/>
              </a:spcAft>
              <a:buNone/>
            </a:pPr>
            <a:r>
              <a:rPr lang="en" sz="800">
                <a:solidFill>
                  <a:schemeClr val="accent1"/>
                </a:solidFill>
                <a:latin typeface="Calibri"/>
                <a:ea typeface="Calibri"/>
                <a:cs typeface="Calibri"/>
                <a:sym typeface="Calibri"/>
              </a:rPr>
              <a:t>Mission Statement - Gay, Lesbian, Bisexual, Transgender, Queer, Questioning, and Ally Resource Center. (n.d.). Retrieved February 15, 2016, from </a:t>
            </a:r>
          </a:p>
          <a:p>
            <a:pPr lvl="0" indent="457200" rtl="0">
              <a:lnSpc>
                <a:spcPct val="100000"/>
              </a:lnSpc>
              <a:spcBef>
                <a:spcPts val="0"/>
              </a:spcBef>
              <a:spcAft>
                <a:spcPts val="0"/>
              </a:spcAft>
              <a:buNone/>
            </a:pPr>
            <a:r>
              <a:rPr lang="en" sz="800">
                <a:solidFill>
                  <a:schemeClr val="accent1"/>
                </a:solidFill>
                <a:latin typeface="Calibri"/>
                <a:ea typeface="Calibri"/>
                <a:cs typeface="Calibri"/>
                <a:sym typeface="Calibri"/>
              </a:rPr>
              <a:t>http://www.glbtrc.colostate.edu/mission-statement</a:t>
            </a:r>
          </a:p>
          <a:p>
            <a:pPr lvl="0" rtl="0">
              <a:lnSpc>
                <a:spcPct val="100000"/>
              </a:lnSpc>
              <a:spcBef>
                <a:spcPts val="0"/>
              </a:spcBef>
              <a:spcAft>
                <a:spcPts val="0"/>
              </a:spcAft>
              <a:buNone/>
            </a:pPr>
            <a:endParaRPr sz="800">
              <a:solidFill>
                <a:schemeClr val="accent3"/>
              </a:solidFill>
              <a:latin typeface="Calibri"/>
              <a:ea typeface="Calibri"/>
              <a:cs typeface="Calibri"/>
              <a:sym typeface="Calibri"/>
            </a:endParaRPr>
          </a:p>
          <a:p>
            <a:pPr lvl="0" rtl="0">
              <a:lnSpc>
                <a:spcPct val="100000"/>
              </a:lnSpc>
              <a:spcBef>
                <a:spcPts val="0"/>
              </a:spcBef>
              <a:spcAft>
                <a:spcPts val="0"/>
              </a:spcAft>
              <a:buNone/>
            </a:pPr>
            <a:r>
              <a:rPr lang="en" sz="800">
                <a:solidFill>
                  <a:schemeClr val="accent3"/>
                </a:solidFill>
                <a:latin typeface="Calibri"/>
                <a:ea typeface="Calibri"/>
                <a:cs typeface="Calibri"/>
                <a:sym typeface="Calibri"/>
              </a:rPr>
              <a:t>Mission, Vision &amp; Values (n.d.). Retrieved February 15, 2016, from https://www.campuspride.org/about/mission/</a:t>
            </a:r>
          </a:p>
          <a:p>
            <a:pPr lvl="0" rtl="0">
              <a:lnSpc>
                <a:spcPct val="100000"/>
              </a:lnSpc>
              <a:spcBef>
                <a:spcPts val="0"/>
              </a:spcBef>
              <a:spcAft>
                <a:spcPts val="0"/>
              </a:spcAft>
              <a:buNone/>
            </a:pPr>
            <a:endParaRPr sz="800">
              <a:solidFill>
                <a:schemeClr val="accent3"/>
              </a:solidFill>
              <a:latin typeface="Calibri"/>
              <a:ea typeface="Calibri"/>
              <a:cs typeface="Calibri"/>
              <a:sym typeface="Calibri"/>
            </a:endParaRPr>
          </a:p>
          <a:p>
            <a:pPr lvl="0" rtl="0">
              <a:lnSpc>
                <a:spcPct val="100000"/>
              </a:lnSpc>
              <a:spcBef>
                <a:spcPts val="0"/>
              </a:spcBef>
              <a:spcAft>
                <a:spcPts val="0"/>
              </a:spcAft>
              <a:buNone/>
            </a:pPr>
            <a:r>
              <a:rPr lang="en" sz="800">
                <a:solidFill>
                  <a:schemeClr val="accent6"/>
                </a:solidFill>
                <a:latin typeface="Calibri"/>
                <a:ea typeface="Calibri"/>
                <a:cs typeface="Calibri"/>
                <a:sym typeface="Calibri"/>
              </a:rPr>
              <a:t>Mission, vision, and values. (n.d.). Retrieved February 15th, 2016, from </a:t>
            </a:r>
            <a:r>
              <a:rPr lang="en" sz="800">
                <a:solidFill>
                  <a:schemeClr val="accent6"/>
                </a:solidFill>
                <a:latin typeface="Calibri"/>
                <a:ea typeface="Calibri"/>
                <a:cs typeface="Calibri"/>
                <a:sym typeface="Calibri"/>
                <a:hlinkClick r:id="rId8"/>
              </a:rPr>
              <a:t>http://transgenderlawcenter.org/about/mission</a:t>
            </a:r>
          </a:p>
          <a:p>
            <a:pPr lvl="0" rtl="0">
              <a:spcBef>
                <a:spcPts val="800"/>
              </a:spcBef>
              <a:spcAft>
                <a:spcPts val="800"/>
              </a:spcAft>
              <a:buNone/>
            </a:pPr>
            <a:r>
              <a:rPr lang="en" sz="800">
                <a:solidFill>
                  <a:schemeClr val="accent3"/>
                </a:solidFill>
                <a:latin typeface="Calibri"/>
                <a:ea typeface="Calibri"/>
                <a:cs typeface="Calibri"/>
                <a:sym typeface="Calibri"/>
              </a:rPr>
              <a:t>Park, P. (2013, April).Transgendering the Academy: Ensuring Transgender Inclusion in Higher Education. Symposium conducted at the Spring Colloquium Of the Institute for Research on Women’s Trans Politics: Scholarship and Strategies for Social Change, Rutgers University, New Brunswick, NJ. </a:t>
            </a:r>
          </a:p>
          <a:p>
            <a:pPr lvl="0" rtl="0">
              <a:spcBef>
                <a:spcPts val="0"/>
              </a:spcBef>
              <a:spcAft>
                <a:spcPts val="0"/>
              </a:spcAft>
              <a:buNone/>
            </a:pPr>
            <a:r>
              <a:rPr lang="en" sz="800">
                <a:solidFill>
                  <a:schemeClr val="accent1"/>
                </a:solidFill>
                <a:latin typeface="Calibri"/>
                <a:ea typeface="Calibri"/>
                <a:cs typeface="Calibri"/>
                <a:sym typeface="Calibri"/>
              </a:rPr>
              <a:t>Request to Change Gender in MainStreet Database. (n.d.). Retrieved February 22, 2016, from </a:t>
            </a:r>
          </a:p>
          <a:p>
            <a:pPr lvl="0" indent="457200" rtl="0">
              <a:spcBef>
                <a:spcPts val="0"/>
              </a:spcBef>
              <a:spcAft>
                <a:spcPts val="0"/>
              </a:spcAft>
              <a:buNone/>
            </a:pPr>
            <a:r>
              <a:rPr lang="en" sz="800">
                <a:solidFill>
                  <a:schemeClr val="accent1"/>
                </a:solidFill>
                <a:latin typeface="Calibri"/>
                <a:ea typeface="Calibri"/>
                <a:cs typeface="Calibri"/>
                <a:sym typeface="Calibri"/>
              </a:rPr>
              <a:t>https://machias.edu/assets/files/academics/Registrar_s Office/Gender_Change_Form.pdf</a:t>
            </a:r>
          </a:p>
          <a:p>
            <a:pPr lvl="0" indent="457200" rtl="0">
              <a:spcBef>
                <a:spcPts val="0"/>
              </a:spcBef>
              <a:spcAft>
                <a:spcPts val="0"/>
              </a:spcAft>
              <a:buNone/>
            </a:pPr>
            <a:endParaRPr sz="800">
              <a:solidFill>
                <a:schemeClr val="accent3"/>
              </a:solidFill>
              <a:latin typeface="Calibri"/>
              <a:ea typeface="Calibri"/>
              <a:cs typeface="Calibri"/>
              <a:sym typeface="Calibri"/>
            </a:endParaRPr>
          </a:p>
          <a:p>
            <a:pPr marL="0" marR="0" lvl="0" indent="139700" rtl="0">
              <a:spcBef>
                <a:spcPts val="0"/>
              </a:spcBef>
              <a:spcAft>
                <a:spcPts val="0"/>
              </a:spcAft>
              <a:buNone/>
            </a:pPr>
            <a:r>
              <a:rPr lang="en" sz="800">
                <a:solidFill>
                  <a:schemeClr val="accent3"/>
                </a:solidFill>
                <a:latin typeface="Calibri"/>
                <a:ea typeface="Calibri"/>
                <a:cs typeface="Calibri"/>
                <a:sym typeface="Calibri"/>
              </a:rPr>
              <a:t>Standards. (n.d.). Retrieved February 15, 2016, from http://www.cas.edu/index.php/standards/</a:t>
            </a:r>
          </a:p>
          <a:p>
            <a:pPr marL="0" lvl="0" indent="0" rtl="0">
              <a:spcBef>
                <a:spcPts val="0"/>
              </a:spcBef>
              <a:spcAft>
                <a:spcPts val="0"/>
              </a:spcAft>
              <a:buNone/>
            </a:pPr>
            <a:endParaRPr sz="800">
              <a:solidFill>
                <a:schemeClr val="accent3"/>
              </a:solidFill>
              <a:latin typeface="Calibri"/>
              <a:ea typeface="Calibri"/>
              <a:cs typeface="Calibri"/>
              <a:sym typeface="Calibri"/>
            </a:endParaRPr>
          </a:p>
          <a:p>
            <a:pPr lvl="0" rtl="0">
              <a:spcBef>
                <a:spcPts val="0"/>
              </a:spcBef>
              <a:spcAft>
                <a:spcPts val="0"/>
              </a:spcAft>
              <a:buNone/>
            </a:pPr>
            <a:r>
              <a:rPr lang="en" sz="800">
                <a:solidFill>
                  <a:schemeClr val="accent6"/>
                </a:solidFill>
                <a:latin typeface="Calibri"/>
                <a:ea typeface="Calibri"/>
                <a:cs typeface="Calibri"/>
                <a:sym typeface="Calibri"/>
              </a:rPr>
              <a:t>Safe Zone. (n.d.). Retrieved February 22, 2016, from </a:t>
            </a:r>
            <a:r>
              <a:rPr lang="en" sz="800">
                <a:solidFill>
                  <a:schemeClr val="accent6"/>
                </a:solidFill>
                <a:latin typeface="Calibri"/>
                <a:ea typeface="Calibri"/>
                <a:cs typeface="Calibri"/>
                <a:sym typeface="Calibri"/>
                <a:hlinkClick r:id="rId9"/>
              </a:rPr>
              <a:t>https://safezone.uncc.edu/allies/theories#Arlene_Istar_Lev</a:t>
            </a:r>
          </a:p>
          <a:p>
            <a:pPr lvl="0" rtl="0">
              <a:spcBef>
                <a:spcPts val="0"/>
              </a:spcBef>
              <a:spcAft>
                <a:spcPts val="0"/>
              </a:spcAft>
              <a:buNone/>
            </a:pPr>
            <a:endParaRPr sz="800">
              <a:solidFill>
                <a:schemeClr val="accent3"/>
              </a:solidFill>
              <a:latin typeface="Calibri"/>
              <a:ea typeface="Calibri"/>
              <a:cs typeface="Calibri"/>
              <a:sym typeface="Calibri"/>
            </a:endParaRPr>
          </a:p>
          <a:p>
            <a:pPr lvl="0" rtl="0">
              <a:spcBef>
                <a:spcPts val="0"/>
              </a:spcBef>
              <a:spcAft>
                <a:spcPts val="0"/>
              </a:spcAft>
              <a:buNone/>
            </a:pPr>
            <a:r>
              <a:rPr lang="en" sz="800">
                <a:solidFill>
                  <a:schemeClr val="accent3"/>
                </a:solidFill>
                <a:latin typeface="Calibri"/>
                <a:ea typeface="Calibri"/>
                <a:cs typeface="Calibri"/>
                <a:sym typeface="Calibri"/>
              </a:rPr>
              <a:t>Schmalz, J. (2015, September 03). 'Ask me': What LGBTQ students want their professors to know. Retrieved February 25, 2016, </a:t>
            </a:r>
          </a:p>
          <a:p>
            <a:pPr lvl="0" indent="457200" rtl="0">
              <a:spcBef>
                <a:spcPts val="0"/>
              </a:spcBef>
              <a:spcAft>
                <a:spcPts val="0"/>
              </a:spcAft>
              <a:buNone/>
            </a:pPr>
            <a:r>
              <a:rPr lang="en" sz="800">
                <a:solidFill>
                  <a:schemeClr val="accent3"/>
                </a:solidFill>
                <a:latin typeface="Calibri"/>
                <a:ea typeface="Calibri"/>
                <a:cs typeface="Calibri"/>
                <a:sym typeface="Calibri"/>
              </a:rPr>
              <a:t>from http://chronicle.com/article/Ask-Me-What-LGBTQ-Students/232797</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89946" y="107341"/>
            <a:ext cx="8222100" cy="838799"/>
          </a:xfrm>
          <a:prstGeom prst="rect">
            <a:avLst/>
          </a:prstGeom>
        </p:spPr>
        <p:txBody>
          <a:bodyPr lIns="91425" tIns="91425" rIns="91425" bIns="91425" anchor="ctr" anchorCtr="0">
            <a:noAutofit/>
          </a:bodyPr>
          <a:lstStyle/>
          <a:p>
            <a:pPr lvl="0">
              <a:spcBef>
                <a:spcPts val="0"/>
              </a:spcBef>
              <a:buNone/>
            </a:pPr>
            <a:r>
              <a:rPr lang="en"/>
              <a:t>Learning Outcomes:</a:t>
            </a:r>
          </a:p>
        </p:txBody>
      </p:sp>
      <p:sp>
        <p:nvSpPr>
          <p:cNvPr id="99" name="Shape 99"/>
          <p:cNvSpPr txBox="1"/>
          <p:nvPr/>
        </p:nvSpPr>
        <p:spPr>
          <a:xfrm>
            <a:off x="89950" y="946150"/>
            <a:ext cx="8765100" cy="4049099"/>
          </a:xfrm>
          <a:prstGeom prst="rect">
            <a:avLst/>
          </a:prstGeom>
          <a:noFill/>
          <a:ln>
            <a:noFill/>
          </a:ln>
        </p:spPr>
        <p:txBody>
          <a:bodyPr lIns="91425" tIns="91425" rIns="91425" bIns="91425" anchor="t" anchorCtr="0">
            <a:noAutofit/>
          </a:bodyPr>
          <a:lstStyle/>
          <a:p>
            <a:pPr lvl="0" rtl="0">
              <a:spcBef>
                <a:spcPts val="0"/>
              </a:spcBef>
              <a:buNone/>
            </a:pPr>
            <a:r>
              <a:rPr lang="en" sz="2200" i="1" dirty="0">
                <a:solidFill>
                  <a:srgbClr val="FFFFFF"/>
                </a:solidFill>
                <a:latin typeface="Roboto"/>
                <a:ea typeface="Roboto"/>
                <a:cs typeface="Roboto"/>
                <a:sym typeface="Roboto"/>
              </a:rPr>
              <a:t>As a result of this professional development series, senior staff </a:t>
            </a:r>
          </a:p>
          <a:p>
            <a:pPr lvl="0" rtl="0">
              <a:spcBef>
                <a:spcPts val="0"/>
              </a:spcBef>
              <a:buNone/>
            </a:pPr>
            <a:r>
              <a:rPr lang="en" sz="2200" i="1" dirty="0">
                <a:solidFill>
                  <a:srgbClr val="FFFFFF"/>
                </a:solidFill>
                <a:latin typeface="Roboto"/>
                <a:ea typeface="Roboto"/>
                <a:cs typeface="Roboto"/>
                <a:sym typeface="Roboto"/>
              </a:rPr>
              <a:t>will be able to:</a:t>
            </a:r>
          </a:p>
          <a:p>
            <a:pPr marL="457200" lvl="0" indent="-368300" rtl="0">
              <a:spcBef>
                <a:spcPts val="0"/>
              </a:spcBef>
              <a:buClr>
                <a:srgbClr val="FFFFFF"/>
              </a:buClr>
              <a:buSzPct val="100000"/>
              <a:buFont typeface="Roboto"/>
              <a:buChar char="➔"/>
            </a:pPr>
            <a:r>
              <a:rPr lang="en" sz="2200" dirty="0">
                <a:solidFill>
                  <a:srgbClr val="FFFFFF"/>
                </a:solidFill>
                <a:latin typeface="Roboto"/>
                <a:ea typeface="Roboto"/>
                <a:cs typeface="Roboto"/>
                <a:sym typeface="Roboto"/>
              </a:rPr>
              <a:t>Know the definitions of binary, gender, and transgender</a:t>
            </a:r>
          </a:p>
          <a:p>
            <a:pPr marL="457200" lvl="0" indent="-368300" rtl="0">
              <a:spcBef>
                <a:spcPts val="0"/>
              </a:spcBef>
              <a:buClr>
                <a:srgbClr val="FFFFFF"/>
              </a:buClr>
              <a:buSzPct val="100000"/>
              <a:buFont typeface="Roboto"/>
              <a:buChar char="➔"/>
            </a:pPr>
            <a:r>
              <a:rPr lang="en" sz="2200" dirty="0">
                <a:solidFill>
                  <a:srgbClr val="FFFFFF"/>
                </a:solidFill>
                <a:latin typeface="Roboto"/>
                <a:ea typeface="Roboto"/>
                <a:cs typeface="Roboto"/>
                <a:sym typeface="Roboto"/>
              </a:rPr>
              <a:t>List (3) ways that Centrist College can change now to be more inclusive of transgender students</a:t>
            </a:r>
          </a:p>
          <a:p>
            <a:pPr marL="457200" lvl="0" indent="-368300" rtl="0">
              <a:spcBef>
                <a:spcPts val="0"/>
              </a:spcBef>
              <a:buClr>
                <a:srgbClr val="FFFFFF"/>
              </a:buClr>
              <a:buSzPct val="100000"/>
              <a:buFont typeface="Roboto"/>
              <a:buChar char="➔"/>
            </a:pPr>
            <a:r>
              <a:rPr lang="en" sz="2200" dirty="0">
                <a:solidFill>
                  <a:srgbClr val="FFFFFF"/>
                </a:solidFill>
                <a:latin typeface="Roboto"/>
                <a:ea typeface="Roboto"/>
                <a:cs typeface="Roboto"/>
                <a:sym typeface="Roboto"/>
              </a:rPr>
              <a:t>Create a list of (5) goals that senior staff would ideally like Centrist College to meet before 2019</a:t>
            </a:r>
          </a:p>
          <a:p>
            <a:pPr marL="457200" lvl="0" indent="-368300" rtl="0">
              <a:spcBef>
                <a:spcPts val="0"/>
              </a:spcBef>
              <a:buClr>
                <a:srgbClr val="FFFFFF"/>
              </a:buClr>
              <a:buSzPct val="100000"/>
              <a:buFont typeface="Roboto"/>
              <a:buChar char="➔"/>
            </a:pPr>
            <a:r>
              <a:rPr lang="en" sz="2200" dirty="0">
                <a:solidFill>
                  <a:srgbClr val="FFFFFF"/>
                </a:solidFill>
                <a:latin typeface="Roboto"/>
                <a:ea typeface="Roboto"/>
                <a:cs typeface="Roboto"/>
                <a:sym typeface="Roboto"/>
              </a:rPr>
              <a:t>Understand the (3) ways the Commitment Statement can be used</a:t>
            </a:r>
          </a:p>
          <a:p>
            <a:pPr lvl="0" rtl="0">
              <a:spcBef>
                <a:spcPts val="0"/>
              </a:spcBef>
              <a:buNone/>
            </a:pPr>
            <a:endParaRPr dirty="0">
              <a:solidFill>
                <a:srgbClr val="FFFFFF"/>
              </a:solidFil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3530950" y="1069475"/>
            <a:ext cx="5532900" cy="3463800"/>
          </a:xfrm>
          <a:prstGeom prst="rect">
            <a:avLst/>
          </a:prstGeom>
        </p:spPr>
        <p:txBody>
          <a:bodyPr lIns="91425" tIns="91425" rIns="91425" bIns="91425" anchor="t" anchorCtr="0">
            <a:noAutofit/>
          </a:bodyPr>
          <a:lstStyle/>
          <a:p>
            <a:pPr marL="457200" lvl="0" indent="-330200" rtl="0">
              <a:lnSpc>
                <a:spcPct val="100000"/>
              </a:lnSpc>
              <a:spcBef>
                <a:spcPts val="0"/>
              </a:spcBef>
              <a:spcAft>
                <a:spcPts val="0"/>
              </a:spcAft>
              <a:buClr>
                <a:srgbClr val="CC0000"/>
              </a:buClr>
              <a:buSzPct val="100000"/>
              <a:buAutoNum type="alphaUcPeriod"/>
            </a:pPr>
            <a:r>
              <a:rPr lang="en" sz="1600" dirty="0">
                <a:solidFill>
                  <a:srgbClr val="CC0000"/>
                </a:solidFill>
              </a:rPr>
              <a:t>Describes someone who is comfortable with the gender identity &amp; gender expression assigned to them based on their physical sex</a:t>
            </a:r>
          </a:p>
          <a:p>
            <a:pPr marL="457200" lvl="0" indent="-330200" rtl="0">
              <a:lnSpc>
                <a:spcPct val="100000"/>
              </a:lnSpc>
              <a:spcBef>
                <a:spcPts val="0"/>
              </a:spcBef>
              <a:spcAft>
                <a:spcPts val="0"/>
              </a:spcAft>
              <a:buClr>
                <a:srgbClr val="FF9900"/>
              </a:buClr>
              <a:buSzPct val="100000"/>
              <a:buAutoNum type="alphaUcPeriod"/>
            </a:pPr>
            <a:r>
              <a:rPr lang="en" sz="1600" dirty="0">
                <a:solidFill>
                  <a:srgbClr val="FF9900"/>
                </a:solidFill>
              </a:rPr>
              <a:t>Either the male or the female division of  species differentiated by social and cultural roles and behavior</a:t>
            </a:r>
          </a:p>
          <a:p>
            <a:pPr marL="457200" lvl="0" indent="-330200" rtl="0">
              <a:lnSpc>
                <a:spcPct val="100000"/>
              </a:lnSpc>
              <a:spcBef>
                <a:spcPts val="0"/>
              </a:spcBef>
              <a:spcAft>
                <a:spcPts val="0"/>
              </a:spcAft>
              <a:buClr>
                <a:srgbClr val="BF9000"/>
              </a:buClr>
              <a:buSzPct val="100000"/>
              <a:buAutoNum type="alphaUcPeriod"/>
            </a:pPr>
            <a:r>
              <a:rPr lang="en" sz="1600" dirty="0">
                <a:solidFill>
                  <a:srgbClr val="BF9000"/>
                </a:solidFill>
              </a:rPr>
              <a:t>Something that is made of two pieces or parts</a:t>
            </a:r>
          </a:p>
          <a:p>
            <a:pPr marL="457200" lvl="0" indent="-330200" rtl="0">
              <a:lnSpc>
                <a:spcPct val="100000"/>
              </a:lnSpc>
              <a:spcBef>
                <a:spcPts val="0"/>
              </a:spcBef>
              <a:spcAft>
                <a:spcPts val="0"/>
              </a:spcAft>
              <a:buClr>
                <a:srgbClr val="38761D"/>
              </a:buClr>
              <a:buSzPct val="100000"/>
              <a:buAutoNum type="alphaUcPeriod"/>
            </a:pPr>
            <a:r>
              <a:rPr lang="en" sz="1600" dirty="0">
                <a:solidFill>
                  <a:srgbClr val="38761D"/>
                </a:solidFill>
              </a:rPr>
              <a:t>A person’s sense of being masculine, feminine or other gendered</a:t>
            </a:r>
          </a:p>
          <a:p>
            <a:pPr marL="457200" lvl="0" indent="-330200" rtl="0">
              <a:lnSpc>
                <a:spcPct val="100000"/>
              </a:lnSpc>
              <a:spcBef>
                <a:spcPts val="0"/>
              </a:spcBef>
              <a:spcAft>
                <a:spcPts val="0"/>
              </a:spcAft>
              <a:buClr>
                <a:srgbClr val="0B5394"/>
              </a:buClr>
              <a:buSzPct val="100000"/>
              <a:buAutoNum type="alphaUcPeriod"/>
            </a:pPr>
            <a:r>
              <a:rPr lang="en" sz="1600" dirty="0">
                <a:solidFill>
                  <a:srgbClr val="0B5394"/>
                </a:solidFill>
              </a:rPr>
              <a:t>A person who lives as a member of a gender other than that expected of them based on anatomical sex</a:t>
            </a:r>
          </a:p>
          <a:p>
            <a:pPr marL="457200" lvl="0" indent="-330200" rtl="0">
              <a:lnSpc>
                <a:spcPct val="100000"/>
              </a:lnSpc>
              <a:spcBef>
                <a:spcPts val="0"/>
              </a:spcBef>
              <a:spcAft>
                <a:spcPts val="0"/>
              </a:spcAft>
              <a:buClr>
                <a:srgbClr val="351C75"/>
              </a:buClr>
              <a:buSzPct val="100000"/>
              <a:buAutoNum type="alphaUcPeriod"/>
            </a:pPr>
            <a:r>
              <a:rPr lang="en" sz="1600" dirty="0">
                <a:solidFill>
                  <a:srgbClr val="351C75"/>
                </a:solidFill>
              </a:rPr>
              <a:t>The irrational fear of those who are gender variant and/or the inability to deal with a gender ambiguity</a:t>
            </a:r>
          </a:p>
          <a:p>
            <a:pPr lvl="0" rtl="0">
              <a:spcBef>
                <a:spcPts val="0"/>
              </a:spcBef>
              <a:spcAft>
                <a:spcPts val="0"/>
              </a:spcAft>
              <a:buNone/>
            </a:pPr>
            <a:endParaRPr dirty="0"/>
          </a:p>
          <a:p>
            <a:pPr lvl="0">
              <a:spcBef>
                <a:spcPts val="0"/>
              </a:spcBef>
              <a:spcAft>
                <a:spcPts val="0"/>
              </a:spcAft>
              <a:buNone/>
            </a:pPr>
            <a:endParaRPr dirty="0"/>
          </a:p>
        </p:txBody>
      </p:sp>
      <p:sp>
        <p:nvSpPr>
          <p:cNvPr id="105" name="Shape 105"/>
          <p:cNvSpPr txBox="1">
            <a:spLocks noGrp="1"/>
          </p:cNvSpPr>
          <p:nvPr>
            <p:ph type="title"/>
          </p:nvPr>
        </p:nvSpPr>
        <p:spPr>
          <a:xfrm>
            <a:off x="3391900" y="187150"/>
            <a:ext cx="5811000" cy="1006199"/>
          </a:xfrm>
          <a:prstGeom prst="rect">
            <a:avLst/>
          </a:prstGeom>
        </p:spPr>
        <p:txBody>
          <a:bodyPr lIns="91425" tIns="91425" rIns="91425" bIns="91425" anchor="t" anchorCtr="0">
            <a:noAutofit/>
          </a:bodyPr>
          <a:lstStyle/>
          <a:p>
            <a:pPr lvl="0" indent="457200" rtl="0">
              <a:spcBef>
                <a:spcPts val="0"/>
              </a:spcBef>
              <a:buNone/>
            </a:pPr>
            <a:r>
              <a:rPr lang="en" sz="2500" b="1"/>
              <a:t>Quiz Time </a:t>
            </a:r>
          </a:p>
          <a:p>
            <a:pPr lvl="0" indent="457200" rtl="0">
              <a:spcBef>
                <a:spcPts val="0"/>
              </a:spcBef>
              <a:buNone/>
            </a:pPr>
            <a:r>
              <a:rPr lang="en" sz="1600"/>
              <a:t>Can you match a words from the word bank with the </a:t>
            </a:r>
          </a:p>
          <a:p>
            <a:pPr lvl="0" indent="457200" rtl="0">
              <a:spcBef>
                <a:spcPts val="0"/>
              </a:spcBef>
              <a:buNone/>
            </a:pPr>
            <a:r>
              <a:rPr lang="en" sz="1600"/>
              <a:t>following definitions?</a:t>
            </a:r>
          </a:p>
        </p:txBody>
      </p:sp>
      <p:pic>
        <p:nvPicPr>
          <p:cNvPr id="106" name="Shape 106"/>
          <p:cNvPicPr preferRelativeResize="0"/>
          <p:nvPr/>
        </p:nvPicPr>
        <p:blipFill>
          <a:blip r:embed="rId3">
            <a:alphaModFix/>
          </a:blip>
          <a:stretch>
            <a:fillRect/>
          </a:stretch>
        </p:blipFill>
        <p:spPr>
          <a:xfrm>
            <a:off x="171299" y="389250"/>
            <a:ext cx="3359649" cy="4198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25757" y="3"/>
            <a:ext cx="8520599" cy="607800"/>
          </a:xfrm>
          <a:prstGeom prst="rect">
            <a:avLst/>
          </a:prstGeom>
        </p:spPr>
        <p:txBody>
          <a:bodyPr lIns="91425" tIns="91425" rIns="91425" bIns="91425" anchor="t" anchorCtr="0">
            <a:noAutofit/>
          </a:bodyPr>
          <a:lstStyle/>
          <a:p>
            <a:pPr lvl="0" algn="ctr">
              <a:spcBef>
                <a:spcPts val="0"/>
              </a:spcBef>
              <a:buNone/>
            </a:pPr>
            <a:r>
              <a:rPr lang="en"/>
              <a:t>Gender: A Binary or is it?</a:t>
            </a:r>
          </a:p>
        </p:txBody>
      </p:sp>
      <p:pic>
        <p:nvPicPr>
          <p:cNvPr id="112" name="Shape 112"/>
          <p:cNvPicPr preferRelativeResize="0"/>
          <p:nvPr/>
        </p:nvPicPr>
        <p:blipFill>
          <a:blip r:embed="rId3">
            <a:alphaModFix/>
          </a:blip>
          <a:stretch>
            <a:fillRect/>
          </a:stretch>
        </p:blipFill>
        <p:spPr>
          <a:xfrm>
            <a:off x="246124" y="809949"/>
            <a:ext cx="3681783" cy="2801699"/>
          </a:xfrm>
          <a:prstGeom prst="rect">
            <a:avLst/>
          </a:prstGeom>
          <a:noFill/>
          <a:ln>
            <a:noFill/>
          </a:ln>
        </p:spPr>
      </p:pic>
      <p:sp>
        <p:nvSpPr>
          <p:cNvPr id="113" name="Shape 113"/>
          <p:cNvSpPr txBox="1"/>
          <p:nvPr/>
        </p:nvSpPr>
        <p:spPr>
          <a:xfrm>
            <a:off x="4061325" y="689675"/>
            <a:ext cx="5216100" cy="3375900"/>
          </a:xfrm>
          <a:prstGeom prst="rect">
            <a:avLst/>
          </a:prstGeom>
          <a:noFill/>
          <a:ln>
            <a:noFill/>
          </a:ln>
        </p:spPr>
        <p:txBody>
          <a:bodyPr lIns="91425" tIns="91425" rIns="91425" bIns="91425" anchor="t" anchorCtr="0">
            <a:noAutofit/>
          </a:bodyPr>
          <a:lstStyle/>
          <a:p>
            <a:pPr lvl="0" rtl="0">
              <a:spcBef>
                <a:spcPts val="0"/>
              </a:spcBef>
              <a:buNone/>
            </a:pPr>
            <a:r>
              <a:rPr lang="en" sz="1600" b="1">
                <a:solidFill>
                  <a:schemeClr val="accent4"/>
                </a:solidFill>
              </a:rPr>
              <a:t>Gender Binary Rules of Thumb</a:t>
            </a:r>
            <a:r>
              <a:rPr lang="en" sz="1600"/>
              <a:t>:</a:t>
            </a:r>
          </a:p>
          <a:p>
            <a:pPr marL="457200" lvl="0" indent="-330200" rtl="0">
              <a:spcBef>
                <a:spcPts val="0"/>
              </a:spcBef>
              <a:buSzPct val="100000"/>
              <a:buChar char="➔"/>
            </a:pPr>
            <a:r>
              <a:rPr lang="en" sz="1600"/>
              <a:t>Must identify as either “Male” or Female”</a:t>
            </a:r>
          </a:p>
          <a:p>
            <a:pPr marL="457200" lvl="0" indent="-330200" rtl="0">
              <a:spcBef>
                <a:spcPts val="0"/>
              </a:spcBef>
              <a:buSzPct val="100000"/>
              <a:buChar char="➔"/>
            </a:pPr>
            <a:r>
              <a:rPr lang="en" sz="1600"/>
              <a:t>Only two gender options</a:t>
            </a:r>
          </a:p>
          <a:p>
            <a:pPr marL="457200" lvl="0" indent="-330200" rtl="0">
              <a:spcBef>
                <a:spcPts val="0"/>
              </a:spcBef>
              <a:buSzPct val="100000"/>
              <a:buChar char="➔"/>
            </a:pPr>
            <a:r>
              <a:rPr lang="en" sz="1600"/>
              <a:t>Societal Institutions reinforce this binary (e.g. education, government, consumerism)</a:t>
            </a:r>
          </a:p>
          <a:p>
            <a:pPr lvl="0" rtl="0">
              <a:spcBef>
                <a:spcPts val="0"/>
              </a:spcBef>
              <a:buNone/>
            </a:pPr>
            <a:endParaRPr sz="1600"/>
          </a:p>
          <a:p>
            <a:pPr lvl="0" rtl="0">
              <a:spcBef>
                <a:spcPts val="0"/>
              </a:spcBef>
              <a:buNone/>
            </a:pPr>
            <a:r>
              <a:rPr lang="en" sz="1600" b="1">
                <a:solidFill>
                  <a:schemeClr val="dk1"/>
                </a:solidFill>
              </a:rPr>
              <a:t>Non-Gender Binary Rules of Thumb</a:t>
            </a:r>
            <a:r>
              <a:rPr lang="en" sz="1600"/>
              <a:t>:</a:t>
            </a:r>
          </a:p>
          <a:p>
            <a:pPr marL="457200" lvl="0" indent="-330200" rtl="0">
              <a:spcBef>
                <a:spcPts val="0"/>
              </a:spcBef>
              <a:buSzPct val="100000"/>
              <a:buChar char="➔"/>
            </a:pPr>
            <a:r>
              <a:rPr lang="en" sz="1600"/>
              <a:t>Can identify within the gender spectrum</a:t>
            </a:r>
          </a:p>
          <a:p>
            <a:pPr marL="457200" lvl="0" indent="-330200" rtl="0">
              <a:spcBef>
                <a:spcPts val="0"/>
              </a:spcBef>
              <a:buSzPct val="100000"/>
              <a:buChar char="➔"/>
            </a:pPr>
            <a:r>
              <a:rPr lang="en" sz="1600"/>
              <a:t>Multiple gender options</a:t>
            </a:r>
          </a:p>
          <a:p>
            <a:pPr marL="457200" lvl="0" indent="-330200">
              <a:spcBef>
                <a:spcPts val="0"/>
              </a:spcBef>
              <a:buSzPct val="100000"/>
              <a:buChar char="➔"/>
            </a:pPr>
            <a:r>
              <a:rPr lang="en" sz="1600"/>
              <a:t>Supported through policies and deconstruction of gendered institutions (e.g., gender inclusive restrooms, gender inclusive housing, gender neutral language)</a:t>
            </a:r>
          </a:p>
        </p:txBody>
      </p:sp>
      <p:sp>
        <p:nvSpPr>
          <p:cNvPr id="114" name="Shape 114"/>
          <p:cNvSpPr/>
          <p:nvPr/>
        </p:nvSpPr>
        <p:spPr>
          <a:xfrm>
            <a:off x="197450" y="3813800"/>
            <a:ext cx="3779099" cy="251699"/>
          </a:xfrm>
          <a:prstGeom prst="leftRightArrow">
            <a:avLst>
              <a:gd name="adj1" fmla="val 50000"/>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txBox="1"/>
          <p:nvPr/>
        </p:nvSpPr>
        <p:spPr>
          <a:xfrm flipH="1">
            <a:off x="246062" y="3977988"/>
            <a:ext cx="3681900" cy="697200"/>
          </a:xfrm>
          <a:prstGeom prst="rect">
            <a:avLst/>
          </a:prstGeom>
          <a:noFill/>
          <a:ln>
            <a:noFill/>
          </a:ln>
        </p:spPr>
        <p:txBody>
          <a:bodyPr lIns="91425" tIns="91425" rIns="91425" bIns="91425" anchor="t" anchorCtr="0">
            <a:noAutofit/>
          </a:bodyPr>
          <a:lstStyle/>
          <a:p>
            <a:pPr lvl="0" algn="ctr">
              <a:spcBef>
                <a:spcPts val="0"/>
              </a:spcBef>
              <a:buNone/>
            </a:pPr>
            <a:r>
              <a:rPr lang="en" sz="1500"/>
              <a:t>The Gender Spectrum</a:t>
            </a:r>
          </a:p>
        </p:txBody>
      </p:sp>
      <p:sp>
        <p:nvSpPr>
          <p:cNvPr id="116" name="Shape 116"/>
          <p:cNvSpPr txBox="1"/>
          <p:nvPr/>
        </p:nvSpPr>
        <p:spPr>
          <a:xfrm>
            <a:off x="112723" y="4267656"/>
            <a:ext cx="3948600" cy="428700"/>
          </a:xfrm>
          <a:prstGeom prst="rect">
            <a:avLst/>
          </a:prstGeom>
          <a:noFill/>
          <a:ln>
            <a:noFill/>
          </a:ln>
        </p:spPr>
        <p:txBody>
          <a:bodyPr lIns="91425" tIns="91425" rIns="91425" bIns="91425" anchor="t" anchorCtr="0">
            <a:noAutofit/>
          </a:bodyPr>
          <a:lstStyle/>
          <a:p>
            <a:pPr lvl="0" algn="ctr">
              <a:spcBef>
                <a:spcPts val="0"/>
              </a:spcBef>
              <a:buNone/>
            </a:pPr>
            <a:r>
              <a:rPr lang="en" i="1"/>
              <a:t>*Not just </a:t>
            </a:r>
            <a:r>
              <a:rPr lang="en" b="1" i="1">
                <a:solidFill>
                  <a:schemeClr val="accent6"/>
                </a:solidFill>
              </a:rPr>
              <a:t>“Male”</a:t>
            </a:r>
            <a:r>
              <a:rPr lang="en" i="1"/>
              <a:t> or </a:t>
            </a:r>
            <a:r>
              <a:rPr lang="en" b="1" i="1">
                <a:solidFill>
                  <a:schemeClr val="accent4"/>
                </a:solidFill>
              </a:rPr>
              <a:t>“Female”</a:t>
            </a:r>
          </a:p>
        </p:txBody>
      </p:sp>
      <p:sp>
        <p:nvSpPr>
          <p:cNvPr id="117" name="Shape 117"/>
          <p:cNvSpPr txBox="1"/>
          <p:nvPr/>
        </p:nvSpPr>
        <p:spPr>
          <a:xfrm>
            <a:off x="0" y="4865392"/>
            <a:ext cx="4527299" cy="196199"/>
          </a:xfrm>
          <a:prstGeom prst="rect">
            <a:avLst/>
          </a:prstGeom>
          <a:noFill/>
          <a:ln>
            <a:noFill/>
          </a:ln>
        </p:spPr>
        <p:txBody>
          <a:bodyPr lIns="91425" tIns="91425" rIns="91425" bIns="91425" anchor="t" anchorCtr="0">
            <a:noAutofit/>
          </a:bodyPr>
          <a:lstStyle/>
          <a:p>
            <a:pPr lvl="0">
              <a:spcBef>
                <a:spcPts val="0"/>
              </a:spcBef>
              <a:buNone/>
            </a:pPr>
            <a:r>
              <a:rPr lang="en" sz="900">
                <a:solidFill>
                  <a:srgbClr val="FFFFFF"/>
                </a:solidFill>
                <a:latin typeface="Roboto"/>
                <a:ea typeface="Roboto"/>
                <a:cs typeface="Roboto"/>
                <a:sym typeface="Roboto"/>
              </a:rPr>
              <a:t>(image from csrspreadscience.files.wordpress.com/2015/03/gender.jpg)</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p:cNvPicPr preferRelativeResize="0"/>
          <p:nvPr/>
        </p:nvPicPr>
        <p:blipFill>
          <a:blip r:embed="rId3">
            <a:alphaModFix/>
          </a:blip>
          <a:stretch>
            <a:fillRect/>
          </a:stretch>
        </p:blipFill>
        <p:spPr>
          <a:xfrm>
            <a:off x="231430" y="339083"/>
            <a:ext cx="5847800" cy="3620399"/>
          </a:xfrm>
          <a:prstGeom prst="rect">
            <a:avLst/>
          </a:prstGeom>
          <a:noFill/>
          <a:ln>
            <a:noFill/>
          </a:ln>
        </p:spPr>
      </p:pic>
      <p:sp>
        <p:nvSpPr>
          <p:cNvPr id="123" name="Shape 123"/>
          <p:cNvSpPr txBox="1"/>
          <p:nvPr/>
        </p:nvSpPr>
        <p:spPr>
          <a:xfrm>
            <a:off x="-943700" y="3959469"/>
            <a:ext cx="7735199" cy="240600"/>
          </a:xfrm>
          <a:prstGeom prst="rect">
            <a:avLst/>
          </a:prstGeom>
          <a:noFill/>
          <a:ln>
            <a:noFill/>
          </a:ln>
        </p:spPr>
        <p:txBody>
          <a:bodyPr lIns="91425" tIns="91425" rIns="91425" bIns="91425" anchor="t" anchorCtr="0">
            <a:noAutofit/>
          </a:bodyPr>
          <a:lstStyle/>
          <a:p>
            <a:pPr lvl="0" algn="ctr">
              <a:spcBef>
                <a:spcPts val="0"/>
              </a:spcBef>
              <a:buNone/>
            </a:pPr>
            <a:r>
              <a:rPr lang="en" sz="2100" b="1">
                <a:solidFill>
                  <a:schemeClr val="accent3"/>
                </a:solidFill>
                <a:latin typeface="Roboto"/>
                <a:ea typeface="Roboto"/>
                <a:cs typeface="Roboto"/>
                <a:sym typeface="Roboto"/>
              </a:rPr>
              <a:t>Click on image to go to Prezi</a:t>
            </a:r>
            <a:r>
              <a:rPr lang="en"/>
              <a:t> </a:t>
            </a:r>
          </a:p>
        </p:txBody>
      </p:sp>
      <p:sp>
        <p:nvSpPr>
          <p:cNvPr id="124" name="Shape 124"/>
          <p:cNvSpPr txBox="1"/>
          <p:nvPr/>
        </p:nvSpPr>
        <p:spPr>
          <a:xfrm>
            <a:off x="6187800" y="119623"/>
            <a:ext cx="2956200" cy="3761700"/>
          </a:xfrm>
          <a:prstGeom prst="rect">
            <a:avLst/>
          </a:prstGeom>
          <a:noFill/>
          <a:ln>
            <a:noFill/>
          </a:ln>
        </p:spPr>
        <p:txBody>
          <a:bodyPr lIns="91425" tIns="91425" rIns="91425" bIns="91425" anchor="t" anchorCtr="0">
            <a:noAutofit/>
          </a:bodyPr>
          <a:lstStyle/>
          <a:p>
            <a:pPr marL="457200" lvl="0" indent="-349250" rtl="0">
              <a:spcBef>
                <a:spcPts val="0"/>
              </a:spcBef>
              <a:buClr>
                <a:schemeClr val="accent2"/>
              </a:buClr>
              <a:buSzPct val="100000"/>
              <a:buFont typeface="Roboto"/>
              <a:buChar char="➔"/>
            </a:pPr>
            <a:r>
              <a:rPr lang="en" sz="1900">
                <a:solidFill>
                  <a:schemeClr val="accent2"/>
                </a:solidFill>
                <a:latin typeface="Roboto"/>
                <a:ea typeface="Roboto"/>
                <a:cs typeface="Roboto"/>
                <a:sym typeface="Roboto"/>
              </a:rPr>
              <a:t>Do you know someone who identifies outside of the gender binary?</a:t>
            </a:r>
          </a:p>
          <a:p>
            <a:pPr lvl="0" rtl="0">
              <a:spcBef>
                <a:spcPts val="0"/>
              </a:spcBef>
              <a:buNone/>
            </a:pPr>
            <a:endParaRPr sz="1900">
              <a:solidFill>
                <a:schemeClr val="accent2"/>
              </a:solidFill>
              <a:latin typeface="Roboto"/>
              <a:ea typeface="Roboto"/>
              <a:cs typeface="Roboto"/>
              <a:sym typeface="Roboto"/>
            </a:endParaRPr>
          </a:p>
          <a:p>
            <a:pPr marL="457200" lvl="0" indent="-349250" rtl="0">
              <a:spcBef>
                <a:spcPts val="0"/>
              </a:spcBef>
              <a:buClr>
                <a:schemeClr val="accent2"/>
              </a:buClr>
              <a:buSzPct val="100000"/>
              <a:buFont typeface="Roboto"/>
              <a:buChar char="➔"/>
            </a:pPr>
            <a:r>
              <a:rPr lang="en" sz="1900">
                <a:solidFill>
                  <a:schemeClr val="accent2"/>
                </a:solidFill>
                <a:latin typeface="Roboto"/>
                <a:ea typeface="Roboto"/>
                <a:cs typeface="Roboto"/>
                <a:sym typeface="Roboto"/>
              </a:rPr>
              <a:t>Do you know someone who is trans*?</a:t>
            </a:r>
          </a:p>
          <a:p>
            <a:pPr lvl="0" rtl="0">
              <a:spcBef>
                <a:spcPts val="0"/>
              </a:spcBef>
              <a:buNone/>
            </a:pPr>
            <a:endParaRPr sz="1900">
              <a:solidFill>
                <a:schemeClr val="accent2"/>
              </a:solidFill>
              <a:latin typeface="Roboto"/>
              <a:ea typeface="Roboto"/>
              <a:cs typeface="Roboto"/>
              <a:sym typeface="Roboto"/>
            </a:endParaRPr>
          </a:p>
          <a:p>
            <a:pPr marL="457200" lvl="0" indent="-349250">
              <a:spcBef>
                <a:spcPts val="0"/>
              </a:spcBef>
              <a:buClr>
                <a:schemeClr val="accent2"/>
              </a:buClr>
              <a:buSzPct val="100000"/>
              <a:buFont typeface="Roboto"/>
              <a:buChar char="➔"/>
            </a:pPr>
            <a:r>
              <a:rPr lang="en" sz="1900">
                <a:solidFill>
                  <a:schemeClr val="accent2"/>
                </a:solidFill>
                <a:latin typeface="Roboto"/>
                <a:ea typeface="Roboto"/>
                <a:cs typeface="Roboto"/>
                <a:sym typeface="Roboto"/>
              </a:rPr>
              <a:t>How does this impact the students at Centrist?</a:t>
            </a:r>
          </a:p>
        </p:txBody>
      </p:sp>
      <p:sp>
        <p:nvSpPr>
          <p:cNvPr id="125" name="Shape 125"/>
          <p:cNvSpPr txBox="1"/>
          <p:nvPr/>
        </p:nvSpPr>
        <p:spPr>
          <a:xfrm>
            <a:off x="0" y="4700100"/>
            <a:ext cx="6009600" cy="886799"/>
          </a:xfrm>
          <a:prstGeom prst="rect">
            <a:avLst/>
          </a:prstGeom>
          <a:noFill/>
          <a:ln>
            <a:noFill/>
          </a:ln>
        </p:spPr>
        <p:txBody>
          <a:bodyPr lIns="91425" tIns="91425" rIns="91425" bIns="91425" anchor="t" anchorCtr="0">
            <a:noAutofit/>
          </a:bodyPr>
          <a:lstStyle/>
          <a:p>
            <a:pPr lvl="0" rtl="0">
              <a:lnSpc>
                <a:spcPct val="200000"/>
              </a:lnSpc>
              <a:spcBef>
                <a:spcPts val="0"/>
              </a:spcBef>
              <a:buNone/>
            </a:pPr>
            <a:r>
              <a:rPr lang="en" sz="900" dirty="0">
                <a:solidFill>
                  <a:srgbClr val="FFFFFF"/>
                </a:solidFill>
                <a:latin typeface="Roboto"/>
                <a:ea typeface="Roboto"/>
                <a:cs typeface="Roboto"/>
                <a:sym typeface="Roboto"/>
              </a:rPr>
              <a:t>(</a:t>
            </a:r>
            <a:r>
              <a:rPr lang="en" sz="900" dirty="0">
                <a:solidFill>
                  <a:srgbClr val="EFEFEF"/>
                </a:solidFill>
                <a:latin typeface="Roboto"/>
                <a:ea typeface="Roboto"/>
                <a:cs typeface="Roboto"/>
                <a:sym typeface="Roboto"/>
              </a:rPr>
              <a:t>Clifford, 2015) </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187880"/>
            <a:ext cx="8520599" cy="607800"/>
          </a:xfrm>
          <a:prstGeom prst="rect">
            <a:avLst/>
          </a:prstGeom>
        </p:spPr>
        <p:txBody>
          <a:bodyPr lIns="91425" tIns="91425" rIns="91425" bIns="91425" anchor="t" anchorCtr="0">
            <a:noAutofit/>
          </a:bodyPr>
          <a:lstStyle/>
          <a:p>
            <a:pPr lvl="0" algn="ctr">
              <a:spcBef>
                <a:spcPts val="0"/>
              </a:spcBef>
              <a:buNone/>
            </a:pPr>
            <a:r>
              <a:rPr lang="en"/>
              <a:t>Who are trans* students?</a:t>
            </a:r>
          </a:p>
        </p:txBody>
      </p:sp>
      <p:sp>
        <p:nvSpPr>
          <p:cNvPr id="131" name="Shape 131"/>
          <p:cNvSpPr txBox="1"/>
          <p:nvPr/>
        </p:nvSpPr>
        <p:spPr>
          <a:xfrm>
            <a:off x="311700" y="771150"/>
            <a:ext cx="8520599" cy="3601199"/>
          </a:xfrm>
          <a:prstGeom prst="rect">
            <a:avLst/>
          </a:prstGeom>
          <a:noFill/>
          <a:ln>
            <a:noFill/>
          </a:ln>
        </p:spPr>
        <p:txBody>
          <a:bodyPr lIns="91425" tIns="91425" rIns="91425" bIns="91425" anchor="t" anchorCtr="0">
            <a:noAutofit/>
          </a:bodyPr>
          <a:lstStyle/>
          <a:p>
            <a:pPr marL="457200" lvl="0" indent="-342900" rtl="0">
              <a:spcBef>
                <a:spcPts val="0"/>
              </a:spcBef>
              <a:buSzPct val="100000"/>
              <a:buFont typeface="Roboto"/>
              <a:buChar char="➔"/>
            </a:pPr>
            <a:r>
              <a:rPr lang="en" sz="1800" b="1">
                <a:latin typeface="Roboto"/>
                <a:ea typeface="Roboto"/>
                <a:cs typeface="Roboto"/>
                <a:sym typeface="Roboto"/>
              </a:rPr>
              <a:t>Transgender students may be of any age, ethnicity, race, class, or sexual orientation. </a:t>
            </a:r>
          </a:p>
          <a:p>
            <a:pPr lvl="0" rtl="0">
              <a:spcBef>
                <a:spcPts val="0"/>
              </a:spcBef>
              <a:buNone/>
            </a:pPr>
            <a:endParaRPr sz="1800" b="1">
              <a:latin typeface="Roboto"/>
              <a:ea typeface="Roboto"/>
              <a:cs typeface="Roboto"/>
              <a:sym typeface="Roboto"/>
            </a:endParaRPr>
          </a:p>
          <a:p>
            <a:pPr marL="457200" lvl="0" indent="-342900" rtl="0">
              <a:spcBef>
                <a:spcPts val="0"/>
              </a:spcBef>
              <a:buClr>
                <a:schemeClr val="accent4"/>
              </a:buClr>
              <a:buSzPct val="100000"/>
              <a:buFont typeface="Roboto"/>
              <a:buChar char="➔"/>
            </a:pPr>
            <a:r>
              <a:rPr lang="en" sz="1800" b="1">
                <a:solidFill>
                  <a:schemeClr val="accent4"/>
                </a:solidFill>
                <a:latin typeface="Roboto"/>
                <a:ea typeface="Roboto"/>
                <a:cs typeface="Roboto"/>
                <a:sym typeface="Roboto"/>
              </a:rPr>
              <a:t>Some enter higher education open about being transgender, while others come out during college or graduate school. </a:t>
            </a:r>
          </a:p>
          <a:p>
            <a:pPr lvl="0" rtl="0">
              <a:spcBef>
                <a:spcPts val="0"/>
              </a:spcBef>
              <a:buNone/>
            </a:pPr>
            <a:endParaRPr sz="1800" b="1">
              <a:latin typeface="Roboto"/>
              <a:ea typeface="Roboto"/>
              <a:cs typeface="Roboto"/>
              <a:sym typeface="Roboto"/>
            </a:endParaRPr>
          </a:p>
          <a:p>
            <a:pPr marL="457200" lvl="0" indent="-342900" rtl="0">
              <a:spcBef>
                <a:spcPts val="0"/>
              </a:spcBef>
              <a:buSzPct val="100000"/>
              <a:buFont typeface="Roboto"/>
              <a:buChar char="➔"/>
            </a:pPr>
            <a:r>
              <a:rPr lang="en" sz="1800" b="1">
                <a:latin typeface="Roboto"/>
                <a:ea typeface="Roboto"/>
                <a:cs typeface="Roboto"/>
                <a:sym typeface="Roboto"/>
              </a:rPr>
              <a:t>Still others may never use the term transgender, but will strongly identify themselves as male, female, transsexual, or another (or no) gender. </a:t>
            </a:r>
          </a:p>
          <a:p>
            <a:pPr lvl="0" rtl="0">
              <a:spcBef>
                <a:spcPts val="0"/>
              </a:spcBef>
              <a:buNone/>
            </a:pPr>
            <a:endParaRPr sz="1800" b="1">
              <a:latin typeface="Roboto"/>
              <a:ea typeface="Roboto"/>
              <a:cs typeface="Roboto"/>
              <a:sym typeface="Roboto"/>
            </a:endParaRPr>
          </a:p>
          <a:p>
            <a:pPr marL="457200" lvl="0" indent="-342900">
              <a:spcBef>
                <a:spcPts val="0"/>
              </a:spcBef>
              <a:buClr>
                <a:schemeClr val="dk1"/>
              </a:buClr>
              <a:buSzPct val="100000"/>
              <a:buFont typeface="Roboto"/>
              <a:buChar char="➔"/>
            </a:pPr>
            <a:r>
              <a:rPr lang="en" sz="1800" b="1">
                <a:solidFill>
                  <a:schemeClr val="dk1"/>
                </a:solidFill>
                <a:latin typeface="Roboto"/>
                <a:ea typeface="Roboto"/>
                <a:cs typeface="Roboto"/>
                <a:sym typeface="Roboto"/>
              </a:rPr>
              <a:t>Some students may choose to transition; that is, to live as a gender different from the one assigned to them at birth.</a:t>
            </a:r>
          </a:p>
        </p:txBody>
      </p:sp>
      <p:sp>
        <p:nvSpPr>
          <p:cNvPr id="132" name="Shape 132"/>
          <p:cNvSpPr txBox="1"/>
          <p:nvPr/>
        </p:nvSpPr>
        <p:spPr>
          <a:xfrm>
            <a:off x="99161" y="4846955"/>
            <a:ext cx="5326799" cy="418200"/>
          </a:xfrm>
          <a:prstGeom prst="rect">
            <a:avLst/>
          </a:prstGeom>
          <a:noFill/>
          <a:ln>
            <a:noFill/>
          </a:ln>
        </p:spPr>
        <p:txBody>
          <a:bodyPr lIns="91425" tIns="91425" rIns="91425" bIns="91425" anchor="t" anchorCtr="0">
            <a:noAutofit/>
          </a:bodyPr>
          <a:lstStyle/>
          <a:p>
            <a:pPr lvl="0">
              <a:spcBef>
                <a:spcPts val="0"/>
              </a:spcBef>
              <a:buNone/>
            </a:pPr>
            <a:r>
              <a:rPr lang="en" sz="900">
                <a:solidFill>
                  <a:schemeClr val="lt1"/>
                </a:solidFill>
                <a:latin typeface="Roboto"/>
                <a:ea typeface="Roboto"/>
                <a:cs typeface="Roboto"/>
                <a:sym typeface="Roboto"/>
              </a:rPr>
              <a:t>(Beemyn et al., 2005, p. 50)</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5"/>
            <a:ext cx="8520599" cy="572699"/>
          </a:xfrm>
          <a:prstGeom prst="rect">
            <a:avLst/>
          </a:prstGeom>
        </p:spPr>
        <p:txBody>
          <a:bodyPr lIns="91425" tIns="91425" rIns="91425" bIns="91425" anchor="t" anchorCtr="0">
            <a:noAutofit/>
          </a:bodyPr>
          <a:lstStyle/>
          <a:p>
            <a:pPr lvl="0" algn="ctr" rtl="0">
              <a:spcBef>
                <a:spcPts val="0"/>
              </a:spcBef>
              <a:buNone/>
            </a:pPr>
            <a:r>
              <a:rPr lang="en"/>
              <a:t>Where are our students at? </a:t>
            </a:r>
          </a:p>
        </p:txBody>
      </p:sp>
      <p:sp>
        <p:nvSpPr>
          <p:cNvPr id="138" name="Shape 138"/>
          <p:cNvSpPr txBox="1"/>
          <p:nvPr/>
        </p:nvSpPr>
        <p:spPr>
          <a:xfrm>
            <a:off x="-51599" y="474268"/>
            <a:ext cx="9247200" cy="3857099"/>
          </a:xfrm>
          <a:prstGeom prst="rect">
            <a:avLst/>
          </a:prstGeom>
          <a:noFill/>
          <a:ln>
            <a:noFill/>
          </a:ln>
        </p:spPr>
        <p:txBody>
          <a:bodyPr lIns="91425" tIns="91425" rIns="91425" bIns="91425" anchor="t" anchorCtr="0">
            <a:noAutofit/>
          </a:bodyPr>
          <a:lstStyle/>
          <a:p>
            <a:pPr marL="457200" lvl="0" indent="-228600" rtl="0">
              <a:lnSpc>
                <a:spcPct val="115000"/>
              </a:lnSpc>
              <a:spcBef>
                <a:spcPts val="0"/>
              </a:spcBef>
              <a:buFont typeface="Roboto"/>
              <a:buChar char="➔"/>
            </a:pPr>
            <a:r>
              <a:rPr lang="en">
                <a:latin typeface="Roboto"/>
                <a:ea typeface="Roboto"/>
                <a:cs typeface="Roboto"/>
                <a:sym typeface="Roboto"/>
              </a:rPr>
              <a:t>In 2014, “</a:t>
            </a:r>
            <a:r>
              <a:rPr lang="en" b="1">
                <a:solidFill>
                  <a:schemeClr val="accent3"/>
                </a:solidFill>
                <a:latin typeface="Roboto"/>
                <a:ea typeface="Roboto"/>
                <a:cs typeface="Roboto"/>
                <a:sym typeface="Roboto"/>
              </a:rPr>
              <a:t>the U.S. Education Department issued guidance that made clear that transgender students are protected from discrimination by the federal civil-rights law Title IX</a:t>
            </a:r>
            <a:r>
              <a:rPr lang="en">
                <a:latin typeface="Roboto"/>
                <a:ea typeface="Roboto"/>
                <a:cs typeface="Roboto"/>
                <a:sym typeface="Roboto"/>
              </a:rPr>
              <a:t>” regardless of discrimination policies at institutions (Gardner, 2015)</a:t>
            </a:r>
          </a:p>
          <a:p>
            <a:pPr marL="914400" lvl="1" indent="-228600" rtl="0">
              <a:lnSpc>
                <a:spcPct val="115000"/>
              </a:lnSpc>
              <a:spcBef>
                <a:spcPts val="0"/>
              </a:spcBef>
              <a:buFont typeface="Roboto"/>
              <a:buChar char="◆"/>
            </a:pPr>
            <a:r>
              <a:rPr lang="en" i="1">
                <a:latin typeface="Roboto"/>
                <a:ea typeface="Roboto"/>
                <a:cs typeface="Roboto"/>
                <a:sym typeface="Roboto"/>
              </a:rPr>
              <a:t>this includes housing!</a:t>
            </a:r>
          </a:p>
          <a:p>
            <a:pPr marL="457200" lvl="0" indent="-228600" rtl="0">
              <a:lnSpc>
                <a:spcPct val="115000"/>
              </a:lnSpc>
              <a:spcBef>
                <a:spcPts val="0"/>
              </a:spcBef>
              <a:buFont typeface="Roboto"/>
              <a:buChar char="➔"/>
            </a:pPr>
            <a:r>
              <a:rPr lang="en">
                <a:latin typeface="Roboto"/>
                <a:ea typeface="Roboto"/>
                <a:cs typeface="Roboto"/>
                <a:sym typeface="Roboto"/>
              </a:rPr>
              <a:t>As there are no documentation measures in place,</a:t>
            </a:r>
            <a:r>
              <a:rPr lang="en" b="1">
                <a:solidFill>
                  <a:schemeClr val="accent1"/>
                </a:solidFill>
                <a:latin typeface="Roboto"/>
                <a:ea typeface="Roboto"/>
                <a:cs typeface="Roboto"/>
                <a:sym typeface="Roboto"/>
              </a:rPr>
              <a:t> </a:t>
            </a:r>
            <a:r>
              <a:rPr lang="en" b="1">
                <a:solidFill>
                  <a:schemeClr val="accent2"/>
                </a:solidFill>
                <a:latin typeface="Roboto"/>
                <a:ea typeface="Roboto"/>
                <a:cs typeface="Roboto"/>
                <a:sym typeface="Roboto"/>
              </a:rPr>
              <a:t>we cannot support our trans students properly</a:t>
            </a:r>
            <a:r>
              <a:rPr lang="en" b="1">
                <a:latin typeface="Roboto"/>
                <a:ea typeface="Roboto"/>
                <a:cs typeface="Roboto"/>
                <a:sym typeface="Roboto"/>
              </a:rPr>
              <a:t> </a:t>
            </a:r>
            <a:r>
              <a:rPr lang="en">
                <a:latin typeface="Roboto"/>
                <a:ea typeface="Roboto"/>
                <a:cs typeface="Roboto"/>
                <a:sym typeface="Roboto"/>
              </a:rPr>
              <a:t>(e.g., housing, counseling, medical care)</a:t>
            </a:r>
          </a:p>
          <a:p>
            <a:pPr marL="457200" lvl="0" indent="-228600" rtl="0">
              <a:lnSpc>
                <a:spcPct val="115000"/>
              </a:lnSpc>
              <a:spcBef>
                <a:spcPts val="0"/>
              </a:spcBef>
              <a:buClr>
                <a:schemeClr val="accent4"/>
              </a:buClr>
              <a:buFont typeface="Roboto"/>
              <a:buChar char="➔"/>
            </a:pPr>
            <a:r>
              <a:rPr lang="en" b="1">
                <a:solidFill>
                  <a:schemeClr val="accent4"/>
                </a:solidFill>
                <a:latin typeface="Roboto"/>
                <a:ea typeface="Roboto"/>
                <a:cs typeface="Roboto"/>
                <a:sym typeface="Roboto"/>
              </a:rPr>
              <a:t>Lack of gender inclusive restrooms so students are forced to choose an identity</a:t>
            </a:r>
          </a:p>
          <a:p>
            <a:pPr marL="457200" lvl="0" indent="-228600" rtl="0">
              <a:lnSpc>
                <a:spcPct val="115000"/>
              </a:lnSpc>
              <a:spcBef>
                <a:spcPts val="0"/>
              </a:spcBef>
              <a:buClr>
                <a:schemeClr val="accent4"/>
              </a:buClr>
              <a:buFont typeface="Roboto"/>
              <a:buChar char="➔"/>
            </a:pPr>
            <a:r>
              <a:rPr lang="en" b="1">
                <a:solidFill>
                  <a:schemeClr val="accent4"/>
                </a:solidFill>
                <a:latin typeface="Roboto"/>
                <a:ea typeface="Roboto"/>
                <a:cs typeface="Roboto"/>
                <a:sym typeface="Roboto"/>
              </a:rPr>
              <a:t>Lack of gender inclusive athletic facilities for trans* athletes</a:t>
            </a:r>
          </a:p>
          <a:p>
            <a:pPr marL="457200" lvl="0" indent="-228600" rtl="0">
              <a:lnSpc>
                <a:spcPct val="115000"/>
              </a:lnSpc>
              <a:spcBef>
                <a:spcPts val="0"/>
              </a:spcBef>
              <a:buFont typeface="Roboto"/>
              <a:buChar char="➔"/>
            </a:pPr>
            <a:r>
              <a:rPr lang="en">
                <a:latin typeface="Roboto"/>
                <a:ea typeface="Roboto"/>
                <a:cs typeface="Roboto"/>
                <a:sym typeface="Roboto"/>
              </a:rPr>
              <a:t>Registration and personal-data collection systems</a:t>
            </a:r>
            <a:r>
              <a:rPr lang="en" b="1">
                <a:latin typeface="Roboto"/>
                <a:ea typeface="Roboto"/>
                <a:cs typeface="Roboto"/>
                <a:sym typeface="Roboto"/>
              </a:rPr>
              <a:t> </a:t>
            </a:r>
            <a:r>
              <a:rPr lang="en" b="1">
                <a:solidFill>
                  <a:schemeClr val="accent6"/>
                </a:solidFill>
                <a:latin typeface="Roboto"/>
                <a:ea typeface="Roboto"/>
                <a:cs typeface="Roboto"/>
                <a:sym typeface="Roboto"/>
              </a:rPr>
              <a:t>do not typically use gender inclusive language</a:t>
            </a:r>
            <a:r>
              <a:rPr lang="en" b="1">
                <a:latin typeface="Roboto"/>
                <a:ea typeface="Roboto"/>
                <a:cs typeface="Roboto"/>
                <a:sym typeface="Roboto"/>
              </a:rPr>
              <a:t> </a:t>
            </a:r>
            <a:r>
              <a:rPr lang="en">
                <a:latin typeface="Roboto"/>
                <a:ea typeface="Roboto"/>
                <a:cs typeface="Roboto"/>
                <a:sym typeface="Roboto"/>
              </a:rPr>
              <a:t>(chosen names and pronouns included)</a:t>
            </a:r>
          </a:p>
          <a:p>
            <a:pPr marL="457200" lvl="0" indent="-228600" rtl="0">
              <a:lnSpc>
                <a:spcPct val="115000"/>
              </a:lnSpc>
              <a:spcBef>
                <a:spcPts val="0"/>
              </a:spcBef>
              <a:buFont typeface="Roboto"/>
              <a:buChar char="➔"/>
            </a:pPr>
            <a:r>
              <a:rPr lang="en">
                <a:latin typeface="Roboto"/>
                <a:ea typeface="Roboto"/>
                <a:cs typeface="Roboto"/>
                <a:sym typeface="Roboto"/>
              </a:rPr>
              <a:t>No</a:t>
            </a:r>
            <a:r>
              <a:rPr lang="en" b="1">
                <a:latin typeface="Roboto"/>
                <a:ea typeface="Roboto"/>
                <a:cs typeface="Roboto"/>
                <a:sym typeface="Roboto"/>
              </a:rPr>
              <a:t> </a:t>
            </a:r>
            <a:r>
              <a:rPr lang="en" b="1">
                <a:solidFill>
                  <a:schemeClr val="accent3"/>
                </a:solidFill>
                <a:latin typeface="Roboto"/>
                <a:ea typeface="Roboto"/>
                <a:cs typeface="Roboto"/>
                <a:sym typeface="Roboto"/>
              </a:rPr>
              <a:t>System for Inclusion</a:t>
            </a:r>
            <a:r>
              <a:rPr lang="en" b="1">
                <a:latin typeface="Roboto"/>
                <a:ea typeface="Roboto"/>
                <a:cs typeface="Roboto"/>
                <a:sym typeface="Roboto"/>
              </a:rPr>
              <a:t> </a:t>
            </a:r>
            <a:r>
              <a:rPr lang="en">
                <a:latin typeface="Roboto"/>
                <a:ea typeface="Roboto"/>
                <a:cs typeface="Roboto"/>
                <a:sym typeface="Roboto"/>
              </a:rPr>
              <a:t>in place</a:t>
            </a:r>
          </a:p>
          <a:p>
            <a:pPr marL="457200" lvl="0" indent="-228600" rtl="0">
              <a:lnSpc>
                <a:spcPct val="115000"/>
              </a:lnSpc>
              <a:spcBef>
                <a:spcPts val="0"/>
              </a:spcBef>
              <a:buFont typeface="Roboto"/>
              <a:buChar char="➔"/>
            </a:pPr>
            <a:r>
              <a:rPr lang="en" b="1">
                <a:solidFill>
                  <a:schemeClr val="accent2"/>
                </a:solidFill>
                <a:latin typeface="Roboto"/>
                <a:ea typeface="Roboto"/>
                <a:cs typeface="Roboto"/>
                <a:sym typeface="Roboto"/>
              </a:rPr>
              <a:t>Gender identity is not included</a:t>
            </a:r>
            <a:r>
              <a:rPr lang="en" b="1">
                <a:latin typeface="Roboto"/>
                <a:ea typeface="Roboto"/>
                <a:cs typeface="Roboto"/>
                <a:sym typeface="Roboto"/>
              </a:rPr>
              <a:t> </a:t>
            </a:r>
            <a:r>
              <a:rPr lang="en">
                <a:latin typeface="Roboto"/>
                <a:ea typeface="Roboto"/>
                <a:cs typeface="Roboto"/>
                <a:sym typeface="Roboto"/>
              </a:rPr>
              <a:t>in nondiscrimination or inclusion policies at institutions </a:t>
            </a:r>
          </a:p>
          <a:p>
            <a:pPr marL="457200" lvl="0" indent="-228600" rtl="0">
              <a:lnSpc>
                <a:spcPct val="115000"/>
              </a:lnSpc>
              <a:spcBef>
                <a:spcPts val="0"/>
              </a:spcBef>
              <a:buFont typeface="Roboto"/>
              <a:buChar char="➔"/>
            </a:pPr>
            <a:r>
              <a:rPr lang="en">
                <a:latin typeface="Roboto"/>
                <a:ea typeface="Roboto"/>
                <a:cs typeface="Roboto"/>
                <a:sym typeface="Roboto"/>
              </a:rPr>
              <a:t>Gender inclusive housing is either</a:t>
            </a:r>
            <a:r>
              <a:rPr lang="en" b="1">
                <a:latin typeface="Roboto"/>
                <a:ea typeface="Roboto"/>
                <a:cs typeface="Roboto"/>
                <a:sym typeface="Roboto"/>
              </a:rPr>
              <a:t> </a:t>
            </a:r>
            <a:r>
              <a:rPr lang="en" b="1">
                <a:solidFill>
                  <a:schemeClr val="accent5"/>
                </a:solidFill>
                <a:latin typeface="Roboto"/>
                <a:ea typeface="Roboto"/>
                <a:cs typeface="Roboto"/>
                <a:sym typeface="Roboto"/>
              </a:rPr>
              <a:t>non existent or inclusive to certain extents</a:t>
            </a:r>
            <a:r>
              <a:rPr lang="en" b="1">
                <a:latin typeface="Roboto"/>
                <a:ea typeface="Roboto"/>
                <a:cs typeface="Roboto"/>
                <a:sym typeface="Roboto"/>
              </a:rPr>
              <a:t> </a:t>
            </a:r>
            <a:r>
              <a:rPr lang="en">
                <a:latin typeface="Roboto"/>
                <a:ea typeface="Roboto"/>
                <a:cs typeface="Roboto"/>
                <a:sym typeface="Roboto"/>
              </a:rPr>
              <a:t>(e.g., apartments gender inclusive but rooms still assigned by biological sex)</a:t>
            </a:r>
          </a:p>
          <a:p>
            <a:pPr marL="457200" lvl="0" indent="-228600" rtl="0">
              <a:lnSpc>
                <a:spcPct val="115000"/>
              </a:lnSpc>
              <a:spcBef>
                <a:spcPts val="0"/>
              </a:spcBef>
              <a:buFont typeface="Roboto"/>
              <a:buChar char="➔"/>
            </a:pPr>
            <a:r>
              <a:rPr lang="en">
                <a:latin typeface="Roboto"/>
                <a:ea typeface="Roboto"/>
                <a:cs typeface="Roboto"/>
                <a:sym typeface="Roboto"/>
              </a:rPr>
              <a:t>Facing</a:t>
            </a:r>
            <a:r>
              <a:rPr lang="en" b="1">
                <a:latin typeface="Roboto"/>
                <a:ea typeface="Roboto"/>
                <a:cs typeface="Roboto"/>
                <a:sym typeface="Roboto"/>
              </a:rPr>
              <a:t> </a:t>
            </a:r>
            <a:r>
              <a:rPr lang="en" b="1">
                <a:solidFill>
                  <a:schemeClr val="accent6"/>
                </a:solidFill>
                <a:latin typeface="Roboto"/>
                <a:ea typeface="Roboto"/>
                <a:cs typeface="Roboto"/>
                <a:sym typeface="Roboto"/>
              </a:rPr>
              <a:t>constant misgendering</a:t>
            </a:r>
            <a:r>
              <a:rPr lang="en" b="1">
                <a:latin typeface="Roboto"/>
                <a:ea typeface="Roboto"/>
                <a:cs typeface="Roboto"/>
                <a:sym typeface="Roboto"/>
              </a:rPr>
              <a:t> </a:t>
            </a:r>
            <a:r>
              <a:rPr lang="en">
                <a:latin typeface="Roboto"/>
                <a:ea typeface="Roboto"/>
                <a:cs typeface="Roboto"/>
                <a:sym typeface="Roboto"/>
              </a:rPr>
              <a:t>through societal assumptions</a:t>
            </a:r>
          </a:p>
          <a:p>
            <a:pPr lvl="0" algn="l" rtl="0">
              <a:lnSpc>
                <a:spcPct val="115000"/>
              </a:lnSpc>
              <a:spcBef>
                <a:spcPts val="0"/>
              </a:spcBef>
              <a:buNone/>
            </a:pPr>
            <a:endParaRPr b="1" i="1">
              <a:latin typeface="Roboto"/>
              <a:ea typeface="Roboto"/>
              <a:cs typeface="Roboto"/>
              <a:sym typeface="Roboto"/>
            </a:endParaRPr>
          </a:p>
          <a:p>
            <a:pPr lvl="0" rtl="0">
              <a:lnSpc>
                <a:spcPct val="115000"/>
              </a:lnSpc>
              <a:spcBef>
                <a:spcPts val="0"/>
              </a:spcBef>
              <a:buNone/>
            </a:pPr>
            <a:endParaRPr sz="1200"/>
          </a:p>
        </p:txBody>
      </p:sp>
      <p:sp>
        <p:nvSpPr>
          <p:cNvPr id="139" name="Shape 139"/>
          <p:cNvSpPr txBox="1"/>
          <p:nvPr/>
        </p:nvSpPr>
        <p:spPr>
          <a:xfrm>
            <a:off x="486700" y="4331369"/>
            <a:ext cx="5709600" cy="572699"/>
          </a:xfrm>
          <a:prstGeom prst="rect">
            <a:avLst/>
          </a:prstGeom>
          <a:noFill/>
          <a:ln>
            <a:noFill/>
          </a:ln>
        </p:spPr>
        <p:txBody>
          <a:bodyPr lIns="91425" tIns="91425" rIns="91425" bIns="91425" anchor="t" anchorCtr="0">
            <a:noAutofit/>
          </a:bodyPr>
          <a:lstStyle/>
          <a:p>
            <a:pPr marL="457200" lvl="0" indent="-228600" algn="ctr" rtl="0">
              <a:lnSpc>
                <a:spcPct val="115000"/>
              </a:lnSpc>
              <a:spcBef>
                <a:spcPts val="0"/>
              </a:spcBef>
              <a:buFont typeface="Roboto"/>
              <a:buChar char="➔"/>
            </a:pPr>
            <a:r>
              <a:rPr lang="en" b="1" i="1">
                <a:latin typeface="Roboto"/>
                <a:ea typeface="Roboto"/>
                <a:cs typeface="Roboto"/>
                <a:sym typeface="Roboto"/>
              </a:rPr>
              <a:t>Feeling a general lack of awareness of their lives from faculty, staff, and admin</a:t>
            </a:r>
          </a:p>
        </p:txBody>
      </p:sp>
      <p:sp>
        <p:nvSpPr>
          <p:cNvPr id="140" name="Shape 140"/>
          <p:cNvSpPr txBox="1"/>
          <p:nvPr/>
        </p:nvSpPr>
        <p:spPr>
          <a:xfrm>
            <a:off x="-6" y="4852957"/>
            <a:ext cx="8765100" cy="1022700"/>
          </a:xfrm>
          <a:prstGeom prst="rect">
            <a:avLst/>
          </a:prstGeom>
          <a:noFill/>
          <a:ln>
            <a:noFill/>
          </a:ln>
        </p:spPr>
        <p:txBody>
          <a:bodyPr lIns="91425" tIns="91425" rIns="91425" bIns="91425" anchor="t" anchorCtr="0">
            <a:noAutofit/>
          </a:bodyPr>
          <a:lstStyle/>
          <a:p>
            <a:pPr lvl="0" rtl="0">
              <a:spcBef>
                <a:spcPts val="0"/>
              </a:spcBef>
              <a:buNone/>
            </a:pPr>
            <a:r>
              <a:rPr lang="en" sz="900">
                <a:solidFill>
                  <a:srgbClr val="FFFFFF"/>
                </a:solidFill>
                <a:latin typeface="Roboto"/>
                <a:ea typeface="Roboto"/>
                <a:cs typeface="Roboto"/>
                <a:sym typeface="Roboto"/>
              </a:rPr>
              <a:t>(The Chronicle of Higher Education, 2015)</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0" y="0"/>
            <a:ext cx="9144000" cy="607800"/>
          </a:xfrm>
          <a:prstGeom prst="rect">
            <a:avLst/>
          </a:prstGeom>
        </p:spPr>
        <p:txBody>
          <a:bodyPr lIns="91425" tIns="91425" rIns="91425" bIns="91425" anchor="t" anchorCtr="0">
            <a:noAutofit/>
          </a:bodyPr>
          <a:lstStyle/>
          <a:p>
            <a:pPr lvl="0" algn="ctr">
              <a:spcBef>
                <a:spcPts val="0"/>
              </a:spcBef>
              <a:buNone/>
            </a:pPr>
            <a:r>
              <a:rPr lang="en" sz="2700"/>
              <a:t>What LGBTQIA+ Students Want Their Professors to Know</a:t>
            </a:r>
          </a:p>
        </p:txBody>
      </p:sp>
      <p:pic>
        <p:nvPicPr>
          <p:cNvPr id="146" name="Shape 146"/>
          <p:cNvPicPr preferRelativeResize="0"/>
          <p:nvPr/>
        </p:nvPicPr>
        <p:blipFill>
          <a:blip r:embed="rId3">
            <a:alphaModFix/>
          </a:blip>
          <a:stretch>
            <a:fillRect/>
          </a:stretch>
        </p:blipFill>
        <p:spPr>
          <a:xfrm>
            <a:off x="1487283" y="776675"/>
            <a:ext cx="6169425" cy="3590149"/>
          </a:xfrm>
          <a:prstGeom prst="rect">
            <a:avLst/>
          </a:prstGeom>
          <a:noFill/>
          <a:ln>
            <a:noFill/>
          </a:ln>
        </p:spPr>
      </p:pic>
      <p:sp>
        <p:nvSpPr>
          <p:cNvPr id="147" name="Shape 147"/>
          <p:cNvSpPr txBox="1"/>
          <p:nvPr/>
        </p:nvSpPr>
        <p:spPr>
          <a:xfrm>
            <a:off x="704387" y="4301192"/>
            <a:ext cx="7735199" cy="240600"/>
          </a:xfrm>
          <a:prstGeom prst="rect">
            <a:avLst/>
          </a:prstGeom>
          <a:noFill/>
          <a:ln>
            <a:noFill/>
          </a:ln>
        </p:spPr>
        <p:txBody>
          <a:bodyPr lIns="91425" tIns="91425" rIns="91425" bIns="91425" anchor="t" anchorCtr="0">
            <a:noAutofit/>
          </a:bodyPr>
          <a:lstStyle/>
          <a:p>
            <a:pPr lvl="0" algn="ctr" rtl="0">
              <a:spcBef>
                <a:spcPts val="0"/>
              </a:spcBef>
              <a:buNone/>
            </a:pPr>
            <a:r>
              <a:rPr lang="en" sz="2100" b="1">
                <a:solidFill>
                  <a:schemeClr val="accent3"/>
                </a:solidFill>
                <a:latin typeface="Roboto"/>
                <a:ea typeface="Roboto"/>
                <a:cs typeface="Roboto"/>
                <a:sym typeface="Roboto"/>
              </a:rPr>
              <a:t>Click on image to go to video</a:t>
            </a:r>
            <a:r>
              <a:rPr lang="en"/>
              <a:t> </a:t>
            </a:r>
          </a:p>
        </p:txBody>
      </p:sp>
      <p:sp>
        <p:nvSpPr>
          <p:cNvPr id="148" name="Shape 148"/>
          <p:cNvSpPr txBox="1"/>
          <p:nvPr/>
        </p:nvSpPr>
        <p:spPr>
          <a:xfrm>
            <a:off x="0" y="4721716"/>
            <a:ext cx="4705500" cy="421783"/>
          </a:xfrm>
          <a:prstGeom prst="rect">
            <a:avLst/>
          </a:prstGeom>
          <a:noFill/>
          <a:ln>
            <a:noFill/>
          </a:ln>
        </p:spPr>
        <p:txBody>
          <a:bodyPr lIns="91425" tIns="91425" rIns="91425" bIns="91425" anchor="t" anchorCtr="0">
            <a:noAutofit/>
          </a:bodyPr>
          <a:lstStyle/>
          <a:p>
            <a:pPr lvl="0" rtl="0">
              <a:lnSpc>
                <a:spcPct val="200000"/>
              </a:lnSpc>
              <a:spcBef>
                <a:spcPts val="0"/>
              </a:spcBef>
              <a:buNone/>
            </a:pPr>
            <a:r>
              <a:rPr lang="en" sz="900" dirty="0">
                <a:solidFill>
                  <a:srgbClr val="FFFFFF"/>
                </a:solidFill>
                <a:latin typeface="Roboto"/>
                <a:ea typeface="Roboto"/>
                <a:cs typeface="Roboto"/>
                <a:sym typeface="Roboto"/>
              </a:rPr>
              <a:t>(</a:t>
            </a:r>
            <a:r>
              <a:rPr lang="en" sz="1000" dirty="0">
                <a:solidFill>
                  <a:srgbClr val="EFEFEF"/>
                </a:solidFill>
                <a:latin typeface="Calibri"/>
                <a:ea typeface="Calibri"/>
                <a:cs typeface="Calibri"/>
                <a:sym typeface="Calibri"/>
              </a:rPr>
              <a:t>Schmalz, 2015</a:t>
            </a:r>
            <a:r>
              <a:rPr lang="en" sz="900" dirty="0">
                <a:solidFill>
                  <a:srgbClr val="EFEFEF"/>
                </a:solidFill>
              </a:rPr>
              <a:t>)</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4865</Words>
  <Application>Microsoft Office PowerPoint</Application>
  <PresentationFormat>On-screen Show (16:9)</PresentationFormat>
  <Paragraphs>338</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Roboto</vt:lpstr>
      <vt:lpstr>Calibri</vt:lpstr>
      <vt:lpstr>geometric</vt:lpstr>
      <vt:lpstr>PowerPoint Presentation</vt:lpstr>
      <vt:lpstr>Questions this  Professional Development Series Addresses:</vt:lpstr>
      <vt:lpstr>Learning Outcomes:</vt:lpstr>
      <vt:lpstr>Quiz Time  Can you match a words from the word bank with the  following definitions?</vt:lpstr>
      <vt:lpstr>Gender: A Binary or is it?</vt:lpstr>
      <vt:lpstr>PowerPoint Presentation</vt:lpstr>
      <vt:lpstr>Who are trans* students?</vt:lpstr>
      <vt:lpstr>Where are our students at? </vt:lpstr>
      <vt:lpstr>What LGBTQIA+ Students Want Their Professors to Know</vt:lpstr>
      <vt:lpstr>Student Development Theory to know:</vt:lpstr>
      <vt:lpstr>Centrist College- background &amp; pop.</vt:lpstr>
      <vt:lpstr>What is Centrist doing well? </vt:lpstr>
      <vt:lpstr>Changes we can make now</vt:lpstr>
      <vt:lpstr>Long term changes to becoming more inclusive</vt:lpstr>
      <vt:lpstr>Action Plan- 3 year “Strategic Plan” outlining changes to be more inclusive with Transgender folks </vt:lpstr>
      <vt:lpstr>Action Plan: Year 1- Information Collection</vt:lpstr>
      <vt:lpstr>Action Plan: Year 2 - Implementation Upon Evidence</vt:lpstr>
      <vt:lpstr>Action Plan: Year 3 - Assessment of Implementation</vt:lpstr>
      <vt:lpstr>Statement of Commitment to the Centrist College Trans* Community </vt:lpstr>
      <vt:lpstr>How to use this commitment statement:</vt:lpstr>
      <vt:lpstr>Future of Centrist College -- What 2019 might look like </vt:lpstr>
      <vt:lpstr>Question? Concerns? Qualms? Queries? Inquisitions?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Jillian Webber</cp:lastModifiedBy>
  <cp:revision>4</cp:revision>
  <dcterms:modified xsi:type="dcterms:W3CDTF">2016-02-26T04:38:52Z</dcterms:modified>
</cp:coreProperties>
</file>