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865" r:id="rId1"/>
  </p:sldMasterIdLst>
  <p:notesMasterIdLst>
    <p:notesMasterId r:id="rId2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4" d="100"/>
          <a:sy n="114" d="100"/>
        </p:scale>
        <p:origin x="-944" y="-9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notesMaster" Target="notesMasters/notesMaster1.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3030375781"/>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Shape 5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3162133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Shape 10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6" name="Shape 10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5733034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Shape 11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2" name="Shape 11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3756763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Shape 11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8" name="Shape 11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6624690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Shape 12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4" name="Shape 12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813007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Shape 12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0" name="Shape 13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0776964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6" name="Shape 13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83922020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Shape 14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2" name="Shape 14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662878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Shape 14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8" name="Shape 14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27749065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Shape 15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4" name="Shape 15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57125557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Shape 15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0" name="Shape 16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9995891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Shape 5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8" name="Shape 5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63106808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Shape 16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6" name="Shape 16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30260912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Shape 17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2" name="Shape 17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5592129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8672595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Shape 6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0" name="Shape 7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326899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Shape 7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6" name="Shape 7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1676646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2" name="Shape 8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6410410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Shape 8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8" name="Shape 8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4851602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Shape 9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4" name="Shape 9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8961119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Shape 9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0" name="Shape 10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7915094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4800600"/>
            <a:ext cx="9141619" cy="3429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4750737"/>
            <a:ext cx="9141619" cy="4800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569214"/>
            <a:ext cx="7543800" cy="2674620"/>
          </a:xfrm>
        </p:spPr>
        <p:txBody>
          <a:bodyPr anchor="b">
            <a:normAutofit/>
          </a:bodyPr>
          <a:lstStyle>
            <a:lvl1pPr algn="l">
              <a:lnSpc>
                <a:spcPct val="85000"/>
              </a:lnSpc>
              <a:defRPr sz="6000" spc="-38"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25038" y="3341715"/>
            <a:ext cx="7543800" cy="857250"/>
          </a:xfrm>
        </p:spPr>
        <p:txBody>
          <a:bodyPr lIns="91440" rIns="91440">
            <a:normAutofit/>
          </a:bodyPr>
          <a:lstStyle>
            <a:lvl1pPr marL="0" indent="0" algn="l">
              <a:buNone/>
              <a:defRPr sz="1800" cap="all" spc="150" baseline="0">
                <a:solidFill>
                  <a:schemeClr val="tx2"/>
                </a:solidFill>
                <a:latin typeface="+mj-lt"/>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CD19FB2-3AAB-4D03-B13A-2960828C78E3}" type="datetimeFigureOut">
              <a:rPr lang="en-US" smtClean="0"/>
              <a:t>2/26/16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lvl="0" algn="r">
              <a:spcBef>
                <a:spcPts val="0"/>
              </a:spcBef>
              <a:buNone/>
            </a:pPr>
            <a:fld id="{00000000-1234-1234-1234-123412341234}" type="slidenum">
              <a:rPr lang="en" sz="1000" smtClean="0">
                <a:solidFill>
                  <a:schemeClr val="dk2"/>
                </a:solidFill>
              </a:rPr>
              <a:t>‹#›</a:t>
            </a:fld>
            <a:endParaRPr lang="en" sz="1000">
              <a:solidFill>
                <a:schemeClr val="dk2"/>
              </a:solidFill>
            </a:endParaRPr>
          </a:p>
        </p:txBody>
      </p:sp>
      <p:cxnSp>
        <p:nvCxnSpPr>
          <p:cNvPr id="9" name="Straight Connector 8"/>
          <p:cNvCxnSpPr/>
          <p:nvPr/>
        </p:nvCxnSpPr>
        <p:spPr>
          <a:xfrm>
            <a:off x="905744" y="325755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12122316"/>
      </p:ext>
    </p:extLst>
  </p:cSld>
  <p:clrMapOvr>
    <a:masterClrMapping/>
  </p:clrMapOvr>
  <p:hf sldNum="0" hdr="0" ftr="0" dt="0"/>
  <p:extLst>
    <p:ext uri="{DCECCB84-F9BA-43D5-87BE-67443E8EF086}">
      <p15:sldGuideLst xmlns:p15="http://schemas.microsoft.com/office/powerpoint/2012/main" xmlns=""/>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DED02AE-B9A4-47BD-AF8E-97E16144138B}" type="datetimeFigureOut">
              <a:rPr lang="en-US" smtClean="0"/>
              <a:t>2/26/16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lvl="0" algn="r">
              <a:spcBef>
                <a:spcPts val="0"/>
              </a:spcBef>
              <a:buNone/>
            </a:pPr>
            <a:fld id="{00000000-1234-1234-1234-123412341234}" type="slidenum">
              <a:rPr lang="en" sz="1000" smtClean="0">
                <a:solidFill>
                  <a:schemeClr val="dk2"/>
                </a:solidFill>
              </a:rPr>
              <a:t>‹#›</a:t>
            </a:fld>
            <a:endParaRPr lang="en" sz="1000">
              <a:solidFill>
                <a:schemeClr val="dk2"/>
              </a:solidFill>
            </a:endParaRPr>
          </a:p>
        </p:txBody>
      </p:sp>
    </p:spTree>
    <p:extLst>
      <p:ext uri="{BB962C8B-B14F-4D97-AF65-F5344CB8AC3E}">
        <p14:creationId xmlns:p14="http://schemas.microsoft.com/office/powerpoint/2010/main" val="3122603533"/>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4800600"/>
            <a:ext cx="9141619" cy="3429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4750737"/>
            <a:ext cx="9141619" cy="4800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311084"/>
            <a:ext cx="1971675" cy="4318066"/>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11083"/>
            <a:ext cx="5800725" cy="4318067"/>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F0FD78B-DB02-4362-BCDC-98A55456977C}" type="datetimeFigureOut">
              <a:rPr lang="en-US" smtClean="0"/>
              <a:t>2/26/16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lvl="0" algn="r">
              <a:spcBef>
                <a:spcPts val="0"/>
              </a:spcBef>
              <a:buNone/>
            </a:pPr>
            <a:fld id="{00000000-1234-1234-1234-123412341234}" type="slidenum">
              <a:rPr lang="en" sz="1000" smtClean="0">
                <a:solidFill>
                  <a:schemeClr val="dk2"/>
                </a:solidFill>
              </a:rPr>
              <a:t>‹#›</a:t>
            </a:fld>
            <a:endParaRPr lang="en" sz="1000">
              <a:solidFill>
                <a:schemeClr val="dk2"/>
              </a:solidFill>
            </a:endParaRPr>
          </a:p>
        </p:txBody>
      </p:sp>
    </p:spTree>
    <p:extLst>
      <p:ext uri="{BB962C8B-B14F-4D97-AF65-F5344CB8AC3E}">
        <p14:creationId xmlns:p14="http://schemas.microsoft.com/office/powerpoint/2010/main" val="1319836047"/>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311700" y="445025"/>
            <a:ext cx="8520599" cy="572699"/>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8" name="Shape 18"/>
          <p:cNvSpPr txBox="1">
            <a:spLocks noGrp="1"/>
          </p:cNvSpPr>
          <p:nvPr>
            <p:ph type="body" idx="1"/>
          </p:nvPr>
        </p:nvSpPr>
        <p:spPr>
          <a:xfrm>
            <a:off x="311700" y="1152475"/>
            <a:ext cx="8520599" cy="34164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9" name="Shape 19"/>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extLst>
      <p:ext uri="{BB962C8B-B14F-4D97-AF65-F5344CB8AC3E}">
        <p14:creationId xmlns:p14="http://schemas.microsoft.com/office/powerpoint/2010/main" val="1810008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9916976-5D93-46E4-A98A-FAD63E4D0EA8}" type="datetimeFigureOut">
              <a:rPr lang="en-US" smtClean="0"/>
              <a:t>2/26/16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lvl="0" algn="r">
              <a:spcBef>
                <a:spcPts val="0"/>
              </a:spcBef>
              <a:buNone/>
            </a:pPr>
            <a:fld id="{00000000-1234-1234-1234-123412341234}" type="slidenum">
              <a:rPr lang="en" sz="1000" smtClean="0">
                <a:solidFill>
                  <a:schemeClr val="dk2"/>
                </a:solidFill>
              </a:rPr>
              <a:t>‹#›</a:t>
            </a:fld>
            <a:endParaRPr lang="en" sz="1000">
              <a:solidFill>
                <a:schemeClr val="dk2"/>
              </a:solidFill>
            </a:endParaRPr>
          </a:p>
        </p:txBody>
      </p:sp>
    </p:spTree>
    <p:extLst>
      <p:ext uri="{BB962C8B-B14F-4D97-AF65-F5344CB8AC3E}">
        <p14:creationId xmlns:p14="http://schemas.microsoft.com/office/powerpoint/2010/main" val="108724631"/>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4800600"/>
            <a:ext cx="9141619" cy="3429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4750737"/>
            <a:ext cx="9141619" cy="4800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69214"/>
            <a:ext cx="7543800" cy="2674620"/>
          </a:xfrm>
        </p:spPr>
        <p:txBody>
          <a:bodyPr anchor="b" anchorCtr="0">
            <a:normAutofit/>
          </a:bodyPr>
          <a:lstStyle>
            <a:lvl1pPr>
              <a:lnSpc>
                <a:spcPct val="85000"/>
              </a:lnSpc>
              <a:defRPr sz="6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22960" y="3339846"/>
            <a:ext cx="7543800" cy="857250"/>
          </a:xfrm>
        </p:spPr>
        <p:txBody>
          <a:bodyPr lIns="91440" rIns="91440" anchor="t" anchorCtr="0">
            <a:normAutofit/>
          </a:bodyPr>
          <a:lstStyle>
            <a:lvl1pPr marL="0" indent="0">
              <a:buNone/>
              <a:defRPr sz="1800" cap="all" spc="150" baseline="0">
                <a:solidFill>
                  <a:schemeClr val="tx2"/>
                </a:solidFill>
                <a:latin typeface="+mj-lt"/>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F39F4F5-F4D2-4D2A-AB60-88D37ADCB869}" type="datetimeFigureOut">
              <a:rPr lang="en-US" smtClean="0"/>
              <a:t>2/26/16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lvl="0" algn="r">
              <a:spcBef>
                <a:spcPts val="0"/>
              </a:spcBef>
              <a:buNone/>
            </a:pPr>
            <a:fld id="{00000000-1234-1234-1234-123412341234}" type="slidenum">
              <a:rPr lang="en" sz="1000" smtClean="0">
                <a:solidFill>
                  <a:schemeClr val="dk2"/>
                </a:solidFill>
              </a:rPr>
              <a:t>‹#›</a:t>
            </a:fld>
            <a:endParaRPr lang="en" sz="1000">
              <a:solidFill>
                <a:schemeClr val="dk2"/>
              </a:solidFill>
            </a:endParaRPr>
          </a:p>
        </p:txBody>
      </p:sp>
      <p:cxnSp>
        <p:nvCxnSpPr>
          <p:cNvPr id="9" name="Straight Connector 8"/>
          <p:cNvCxnSpPr/>
          <p:nvPr/>
        </p:nvCxnSpPr>
        <p:spPr>
          <a:xfrm>
            <a:off x="905744" y="325755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4768907"/>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14953"/>
            <a:ext cx="7543800" cy="1088068"/>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2959" y="1384301"/>
            <a:ext cx="3703320" cy="30175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440" y="1384301"/>
            <a:ext cx="3703320" cy="30175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23BC6CE-6D1E-47E5-8859-F31AC5380EB2}" type="datetimeFigureOut">
              <a:rPr lang="en-US" smtClean="0"/>
              <a:t>2/26/16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lvl="0" algn="r">
              <a:spcBef>
                <a:spcPts val="0"/>
              </a:spcBef>
              <a:buNone/>
            </a:pPr>
            <a:fld id="{00000000-1234-1234-1234-123412341234}" type="slidenum">
              <a:rPr lang="en" sz="1000" smtClean="0">
                <a:solidFill>
                  <a:schemeClr val="dk2"/>
                </a:solidFill>
              </a:rPr>
              <a:t>‹#›</a:t>
            </a:fld>
            <a:endParaRPr lang="en" sz="1000">
              <a:solidFill>
                <a:schemeClr val="dk2"/>
              </a:solidFill>
            </a:endParaRPr>
          </a:p>
        </p:txBody>
      </p:sp>
    </p:spTree>
    <p:extLst>
      <p:ext uri="{BB962C8B-B14F-4D97-AF65-F5344CB8AC3E}">
        <p14:creationId xmlns:p14="http://schemas.microsoft.com/office/powerpoint/2010/main" val="3791226"/>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14953"/>
            <a:ext cx="7543800" cy="1088068"/>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22960" y="1384539"/>
            <a:ext cx="3703320" cy="552212"/>
          </a:xfrm>
        </p:spPr>
        <p:txBody>
          <a:bodyPr lIns="91440" rIns="91440" anchor="ctr">
            <a:normAutofit/>
          </a:bodyPr>
          <a:lstStyle>
            <a:lvl1pPr marL="0" indent="0">
              <a:buNone/>
              <a:defRPr sz="1500" b="0"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822960" y="1936751"/>
            <a:ext cx="3703320" cy="25336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63440" y="1384539"/>
            <a:ext cx="3703320" cy="552212"/>
          </a:xfrm>
        </p:spPr>
        <p:txBody>
          <a:bodyPr lIns="91440" rIns="91440" anchor="ctr">
            <a:normAutofit/>
          </a:bodyPr>
          <a:lstStyle>
            <a:lvl1pPr marL="0" indent="0">
              <a:buNone/>
              <a:defRPr sz="1500" b="0"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63440" y="1936751"/>
            <a:ext cx="3703320" cy="25336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1B4E7C4-4DA4-404D-9965-B13F2DD7D8BF}" type="datetimeFigureOut">
              <a:rPr lang="en-US" smtClean="0"/>
              <a:t>2/26/16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pPr lvl="0" algn="r">
              <a:spcBef>
                <a:spcPts val="0"/>
              </a:spcBef>
              <a:buNone/>
            </a:pPr>
            <a:fld id="{00000000-1234-1234-1234-123412341234}" type="slidenum">
              <a:rPr lang="en" sz="1000" smtClean="0">
                <a:solidFill>
                  <a:schemeClr val="dk2"/>
                </a:solidFill>
              </a:rPr>
              <a:t>‹#›</a:t>
            </a:fld>
            <a:endParaRPr lang="en" sz="1000">
              <a:solidFill>
                <a:schemeClr val="dk2"/>
              </a:solidFill>
            </a:endParaRPr>
          </a:p>
        </p:txBody>
      </p:sp>
    </p:spTree>
    <p:extLst>
      <p:ext uri="{BB962C8B-B14F-4D97-AF65-F5344CB8AC3E}">
        <p14:creationId xmlns:p14="http://schemas.microsoft.com/office/powerpoint/2010/main" val="2327514501"/>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76FB7AA-4A53-424F-AD41-70827B6504BA}" type="datetimeFigureOut">
              <a:rPr lang="en-US" smtClean="0"/>
              <a:t>2/26/16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pPr lvl="0" algn="r">
              <a:spcBef>
                <a:spcPts val="0"/>
              </a:spcBef>
              <a:buNone/>
            </a:pPr>
            <a:fld id="{00000000-1234-1234-1234-123412341234}" type="slidenum">
              <a:rPr lang="en" sz="1000" smtClean="0">
                <a:solidFill>
                  <a:schemeClr val="dk2"/>
                </a:solidFill>
              </a:rPr>
              <a:t>‹#›</a:t>
            </a:fld>
            <a:endParaRPr lang="en" sz="1000">
              <a:solidFill>
                <a:schemeClr val="dk2"/>
              </a:solidFill>
            </a:endParaRPr>
          </a:p>
        </p:txBody>
      </p:sp>
    </p:spTree>
    <p:extLst>
      <p:ext uri="{BB962C8B-B14F-4D97-AF65-F5344CB8AC3E}">
        <p14:creationId xmlns:p14="http://schemas.microsoft.com/office/powerpoint/2010/main" val="1635496004"/>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4800600"/>
            <a:ext cx="9141619" cy="3429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4750737"/>
            <a:ext cx="9141619" cy="4800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E7884882-FB12-4BC8-9960-9AD8104D7FAE}" type="datetimeFigureOut">
              <a:rPr lang="en-US" smtClean="0"/>
              <a:t>2/26/16</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pPr lvl="0">
              <a:spcBef>
                <a:spcPts val="0"/>
              </a:spcBef>
              <a:buNone/>
            </a:pPr>
            <a:fld id="{00000000-1234-1234-1234-123412341234}" type="slidenum">
              <a:rPr lang="en" smtClean="0"/>
              <a:t>‹#›</a:t>
            </a:fld>
            <a:endParaRPr lang="en"/>
          </a:p>
        </p:txBody>
      </p:sp>
    </p:spTree>
    <p:extLst>
      <p:ext uri="{BB962C8B-B14F-4D97-AF65-F5344CB8AC3E}">
        <p14:creationId xmlns:p14="http://schemas.microsoft.com/office/powerpoint/2010/main" val="3021484391"/>
      </p:ext>
    </p:extLst>
  </p:cSld>
  <p:clrMapOvr>
    <a:masterClrMapping/>
  </p:clrMapOvr>
  <p:extLst>
    <p:ext uri="{DCECCB84-F9BA-43D5-87BE-67443E8EF086}">
      <p15:sldGuideLst xmlns:p15="http://schemas.microsoft.com/office/powerpoint/2012/main" xmlns=""/>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51435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514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445769"/>
            <a:ext cx="2400300" cy="1714500"/>
          </a:xfrm>
        </p:spPr>
        <p:txBody>
          <a:bodyPr anchor="b">
            <a:normAutofit/>
          </a:bodyPr>
          <a:lstStyle>
            <a:lvl1pPr>
              <a:defRPr sz="27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600450" y="548640"/>
            <a:ext cx="4869180" cy="39433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42900" y="2194560"/>
            <a:ext cx="2400300" cy="2534343"/>
          </a:xfrm>
        </p:spPr>
        <p:txBody>
          <a:bodyPr lIns="91440" rIns="91440">
            <a:normAutofit/>
          </a:bodyPr>
          <a:lstStyle>
            <a:lvl1pPr marL="0" indent="0">
              <a:buNone/>
              <a:defRPr sz="1125">
                <a:solidFill>
                  <a:srgbClr val="FFFFFF"/>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Click to edit Master text styles</a:t>
            </a:r>
          </a:p>
        </p:txBody>
      </p:sp>
      <p:sp>
        <p:nvSpPr>
          <p:cNvPr id="5" name="Date Placeholder 4"/>
          <p:cNvSpPr>
            <a:spLocks noGrp="1"/>
          </p:cNvSpPr>
          <p:nvPr>
            <p:ph type="dt" sz="half" idx="10"/>
          </p:nvPr>
        </p:nvSpPr>
        <p:spPr>
          <a:xfrm>
            <a:off x="349134" y="4844839"/>
            <a:ext cx="1963883" cy="273844"/>
          </a:xfrm>
        </p:spPr>
        <p:txBody>
          <a:bodyPr/>
          <a:lstStyle>
            <a:lvl1pPr algn="l">
              <a:defRPr/>
            </a:lvl1pPr>
          </a:lstStyle>
          <a:p>
            <a:fld id="{F7D1BD23-6E54-4D9D-AD88-A2813C73CC25}" type="datetimeFigureOut">
              <a:rPr lang="en-US" smtClean="0"/>
              <a:t>2/26/16</a:t>
            </a:fld>
            <a:endParaRPr lang="en-US" dirty="0"/>
          </a:p>
        </p:txBody>
      </p:sp>
      <p:sp>
        <p:nvSpPr>
          <p:cNvPr id="6" name="Footer Placeholder 5"/>
          <p:cNvSpPr>
            <a:spLocks noGrp="1"/>
          </p:cNvSpPr>
          <p:nvPr>
            <p:ph type="ftr" sz="quarter" idx="11"/>
          </p:nvPr>
        </p:nvSpPr>
        <p:spPr>
          <a:xfrm>
            <a:off x="3600450" y="4844839"/>
            <a:ext cx="3486150" cy="273844"/>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pPr lvl="0" algn="r">
              <a:spcBef>
                <a:spcPts val="0"/>
              </a:spcBef>
              <a:buNone/>
            </a:pPr>
            <a:fld id="{00000000-1234-1234-1234-123412341234}" type="slidenum">
              <a:rPr lang="en" sz="1000" smtClean="0">
                <a:solidFill>
                  <a:schemeClr val="dk2"/>
                </a:solidFill>
              </a:rPr>
              <a:t>‹#›</a:t>
            </a:fld>
            <a:endParaRPr lang="en" sz="1000">
              <a:solidFill>
                <a:schemeClr val="dk2"/>
              </a:solidFill>
            </a:endParaRPr>
          </a:p>
        </p:txBody>
      </p:sp>
    </p:spTree>
    <p:extLst>
      <p:ext uri="{BB962C8B-B14F-4D97-AF65-F5344CB8AC3E}">
        <p14:creationId xmlns:p14="http://schemas.microsoft.com/office/powerpoint/2010/main" val="3985737754"/>
      </p:ext>
    </p:extLst>
  </p:cSld>
  <p:clrMapOvr>
    <a:masterClrMapping/>
  </p:clrMapOvr>
  <p:hf sldNum="0" hdr="0" ftr="0" dt="0"/>
  <p:extLst>
    <p:ext uri="{DCECCB84-F9BA-43D5-87BE-67443E8EF086}">
      <p15:sldGuideLst xmlns:p15="http://schemas.microsoft.com/office/powerpoint/2012/main" xmlns=""/>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714750"/>
            <a:ext cx="9141619" cy="14287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3686307"/>
            <a:ext cx="9141619" cy="4800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3806190"/>
            <a:ext cx="7584948" cy="617220"/>
          </a:xfrm>
        </p:spPr>
        <p:txBody>
          <a:bodyPr lIns="91440" tIns="0" rIns="91440" bIns="0" anchor="b">
            <a:noAutofit/>
          </a:bodyPr>
          <a:lstStyle>
            <a:lvl1pPr>
              <a:defRPr sz="27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 y="0"/>
            <a:ext cx="9143989" cy="3686307"/>
          </a:xfrm>
          <a:blipFill>
            <a:blip r:embed="rId2"/>
            <a:stretch>
              <a:fillRect/>
            </a:stretch>
          </a:blipFill>
        </p:spPr>
        <p:txBody>
          <a:bodyPr lIns="457200" tIns="457200" anchor="t"/>
          <a:lstStyle>
            <a:lvl1pPr marL="0" indent="0">
              <a:buNone/>
              <a:defRPr sz="2400">
                <a:solidFill>
                  <a:schemeClr val="bg1"/>
                </a:solidFill>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822960" y="4430267"/>
            <a:ext cx="7584948" cy="445770"/>
          </a:xfrm>
        </p:spPr>
        <p:txBody>
          <a:bodyPr lIns="91440" tIns="0" rIns="91440" bIns="0">
            <a:normAutofit/>
          </a:bodyPr>
          <a:lstStyle>
            <a:lvl1pPr marL="0" indent="0">
              <a:spcBef>
                <a:spcPts val="0"/>
              </a:spcBef>
              <a:spcAft>
                <a:spcPts val="450"/>
              </a:spcAft>
              <a:buNone/>
              <a:defRPr sz="1125">
                <a:solidFill>
                  <a:srgbClr val="FFFFFF"/>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71A834-4F3C-4AF9-9C74-05EC35A0F292}" type="datetimeFigureOut">
              <a:rPr lang="en-US" smtClean="0"/>
              <a:t>2/26/16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lvl="0" algn="r">
              <a:spcBef>
                <a:spcPts val="0"/>
              </a:spcBef>
              <a:buNone/>
            </a:pPr>
            <a:fld id="{00000000-1234-1234-1234-123412341234}" type="slidenum">
              <a:rPr lang="en" sz="1000" smtClean="0">
                <a:solidFill>
                  <a:schemeClr val="dk2"/>
                </a:solidFill>
              </a:rPr>
              <a:t>‹#›</a:t>
            </a:fld>
            <a:endParaRPr lang="en" sz="1000">
              <a:solidFill>
                <a:schemeClr val="dk2"/>
              </a:solidFill>
            </a:endParaRPr>
          </a:p>
        </p:txBody>
      </p:sp>
    </p:spTree>
    <p:extLst>
      <p:ext uri="{BB962C8B-B14F-4D97-AF65-F5344CB8AC3E}">
        <p14:creationId xmlns:p14="http://schemas.microsoft.com/office/powerpoint/2010/main" val="1806865903"/>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4800600"/>
            <a:ext cx="9144000" cy="3429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4750737"/>
            <a:ext cx="9144001" cy="494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14953"/>
            <a:ext cx="7543800" cy="1088068"/>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384301"/>
            <a:ext cx="7543800" cy="301752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22961" y="4844839"/>
            <a:ext cx="1854203" cy="273844"/>
          </a:xfrm>
          <a:prstGeom prst="rect">
            <a:avLst/>
          </a:prstGeom>
        </p:spPr>
        <p:txBody>
          <a:bodyPr vert="horz" lIns="91440" tIns="45720" rIns="91440" bIns="45720" rtlCol="0" anchor="ctr"/>
          <a:lstStyle>
            <a:lvl1pPr algn="l">
              <a:defRPr sz="675">
                <a:solidFill>
                  <a:srgbClr val="FFFFFF"/>
                </a:solidFill>
              </a:defRPr>
            </a:lvl1pPr>
          </a:lstStyle>
          <a:p>
            <a:fld id="{51CF1133-3259-4C45-BABA-5B62D9C6F78D}" type="datetimeFigureOut">
              <a:rPr lang="en-US" smtClean="0"/>
              <a:t>2/26/16</a:t>
            </a:fld>
            <a:endParaRPr lang="en-US" dirty="0"/>
          </a:p>
        </p:txBody>
      </p:sp>
      <p:sp>
        <p:nvSpPr>
          <p:cNvPr id="5" name="Footer Placeholder 4"/>
          <p:cNvSpPr>
            <a:spLocks noGrp="1"/>
          </p:cNvSpPr>
          <p:nvPr>
            <p:ph type="ftr" sz="quarter" idx="3"/>
          </p:nvPr>
        </p:nvSpPr>
        <p:spPr>
          <a:xfrm>
            <a:off x="2764639" y="4844839"/>
            <a:ext cx="3617103" cy="273844"/>
          </a:xfrm>
          <a:prstGeom prst="rect">
            <a:avLst/>
          </a:prstGeom>
        </p:spPr>
        <p:txBody>
          <a:bodyPr vert="horz" lIns="91440" tIns="45720" rIns="91440" bIns="45720" rtlCol="0" anchor="ctr"/>
          <a:lstStyle>
            <a:lvl1pPr algn="ctr">
              <a:defRPr sz="675"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7425344" y="4844839"/>
            <a:ext cx="984019" cy="273844"/>
          </a:xfrm>
          <a:prstGeom prst="rect">
            <a:avLst/>
          </a:prstGeom>
        </p:spPr>
        <p:txBody>
          <a:bodyPr vert="horz" lIns="91440" tIns="45720" rIns="91440" bIns="45720" rtlCol="0" anchor="ctr"/>
          <a:lstStyle>
            <a:lvl1pPr algn="r">
              <a:defRPr sz="788">
                <a:solidFill>
                  <a:srgbClr val="FFFFFF"/>
                </a:solidFill>
              </a:defRPr>
            </a:lvl1pPr>
          </a:lstStyle>
          <a:p>
            <a:pPr lvl="0" algn="r">
              <a:spcBef>
                <a:spcPts val="0"/>
              </a:spcBef>
              <a:buNone/>
            </a:pPr>
            <a:fld id="{00000000-1234-1234-1234-123412341234}" type="slidenum">
              <a:rPr lang="en" sz="1000" smtClean="0">
                <a:solidFill>
                  <a:schemeClr val="dk2"/>
                </a:solidFill>
              </a:rPr>
              <a:t>‹#›</a:t>
            </a:fld>
            <a:endParaRPr lang="en" sz="1000">
              <a:solidFill>
                <a:schemeClr val="dk2"/>
              </a:solidFill>
            </a:endParaRPr>
          </a:p>
        </p:txBody>
      </p:sp>
      <p:cxnSp>
        <p:nvCxnSpPr>
          <p:cNvPr id="10" name="Straight Connector 9"/>
          <p:cNvCxnSpPr/>
          <p:nvPr/>
        </p:nvCxnSpPr>
        <p:spPr>
          <a:xfrm>
            <a:off x="895149" y="1303384"/>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4278417"/>
      </p:ext>
    </p:extLst>
  </p:cSld>
  <p:clrMap bg1="lt1" tx1="dk1" bg2="lt2" tx2="dk2" accent1="accent1" accent2="accent2" accent3="accent3" accent4="accent4" accent5="accent5" accent6="accent6" hlink="hlink" folHlink="folHlink"/>
  <p:sldLayoutIdLst>
    <p:sldLayoutId id="2147483866" r:id="rId1"/>
    <p:sldLayoutId id="2147483867" r:id="rId2"/>
    <p:sldLayoutId id="2147483868" r:id="rId3"/>
    <p:sldLayoutId id="2147483869" r:id="rId4"/>
    <p:sldLayoutId id="2147483870" r:id="rId5"/>
    <p:sldLayoutId id="2147483871" r:id="rId6"/>
    <p:sldLayoutId id="2147483872" r:id="rId7"/>
    <p:sldLayoutId id="2147483873" r:id="rId8"/>
    <p:sldLayoutId id="2147483874" r:id="rId9"/>
    <p:sldLayoutId id="2147483875" r:id="rId10"/>
    <p:sldLayoutId id="2147483876" r:id="rId11"/>
    <p:sldLayoutId id="2147483877" r:id="rId12"/>
  </p:sldLayoutIdLst>
  <p:hf sldNum="0" hdr="0" ftr="0" dt="0"/>
  <p:txStyles>
    <p:titleStyle>
      <a:lvl1pPr algn="l" defTabSz="685800" rtl="0" eaLnBrk="1" latinLnBrk="0" hangingPunct="1">
        <a:lnSpc>
          <a:spcPct val="85000"/>
        </a:lnSpc>
        <a:spcBef>
          <a:spcPct val="0"/>
        </a:spcBef>
        <a:buNone/>
        <a:defRPr sz="3600" kern="1200" spc="-38" baseline="0">
          <a:solidFill>
            <a:schemeClr val="tx1">
              <a:lumMod val="75000"/>
              <a:lumOff val="25000"/>
            </a:schemeClr>
          </a:solidFill>
          <a:latin typeface="+mj-lt"/>
          <a:ea typeface="+mj-ea"/>
          <a:cs typeface="+mj-cs"/>
        </a:defRPr>
      </a:lvl1pPr>
    </p:titleStyle>
    <p:bodyStyle>
      <a:lvl1pPr marL="68580" indent="-68580" algn="l" defTabSz="685800" rtl="0" eaLnBrk="1" latinLnBrk="0" hangingPunct="1">
        <a:lnSpc>
          <a:spcPct val="90000"/>
        </a:lnSpc>
        <a:spcBef>
          <a:spcPts val="900"/>
        </a:spcBef>
        <a:spcAft>
          <a:spcPts val="150"/>
        </a:spcAft>
        <a:buClr>
          <a:schemeClr val="accent1"/>
        </a:buClr>
        <a:buSzPct val="100000"/>
        <a:buFont typeface="Calibri" panose="020F0502020204030204" pitchFamily="34" charset="0"/>
        <a:buChar char=" "/>
        <a:defRPr sz="1500" kern="1200">
          <a:solidFill>
            <a:schemeClr val="tx1">
              <a:lumMod val="75000"/>
              <a:lumOff val="25000"/>
            </a:schemeClr>
          </a:solidFill>
          <a:latin typeface="+mn-lt"/>
          <a:ea typeface="+mn-ea"/>
          <a:cs typeface="+mn-cs"/>
        </a:defRPr>
      </a:lvl1pPr>
      <a:lvl2pPr marL="288036" indent="-137160" algn="l" defTabSz="685800" rtl="0" eaLnBrk="1" latinLnBrk="0" hangingPunct="1">
        <a:lnSpc>
          <a:spcPct val="90000"/>
        </a:lnSpc>
        <a:spcBef>
          <a:spcPts val="150"/>
        </a:spcBef>
        <a:spcAft>
          <a:spcPts val="300"/>
        </a:spcAft>
        <a:buClr>
          <a:schemeClr val="accent1"/>
        </a:buClr>
        <a:buFont typeface="Calibri" pitchFamily="34" charset="0"/>
        <a:buChar char="◦"/>
        <a:defRPr sz="1350" kern="1200">
          <a:solidFill>
            <a:schemeClr val="tx1">
              <a:lumMod val="75000"/>
              <a:lumOff val="25000"/>
            </a:schemeClr>
          </a:solidFill>
          <a:latin typeface="+mn-lt"/>
          <a:ea typeface="+mn-ea"/>
          <a:cs typeface="+mn-cs"/>
        </a:defRPr>
      </a:lvl2pPr>
      <a:lvl3pPr marL="42519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3pPr>
      <a:lvl4pPr marL="56235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4pPr>
      <a:lvl5pPr marL="69951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5pPr>
      <a:lvl6pPr marL="82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6pPr>
      <a:lvl7pPr marL="97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7pPr>
      <a:lvl8pPr marL="112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8pPr>
      <a:lvl9pPr marL="127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xmlns=""/>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0.xml"/><Relationship Id="rId3" Type="http://schemas.openxmlformats.org/officeDocument/2006/relationships/hyperlink" Target="https://www.youtube.com/watch?v=yu-2i8CJXY4"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1.xml"/><Relationship Id="rId3" Type="http://schemas.openxmlformats.org/officeDocument/2006/relationships/hyperlink" Target="https://www.youtube.com/watch?v=EO5VTkknW6E"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3" Type="http://schemas.openxmlformats.org/officeDocument/2006/relationships/hyperlink" Target="https://www.campuspride.org/about/" TargetMode="External"/><Relationship Id="rId4" Type="http://schemas.openxmlformats.org/officeDocument/2006/relationships/hyperlink" Target="http://vp.studentlife.uiowa.edu/assets/Transgender-Issues-on-College-Campuses.pdf" TargetMode="External"/><Relationship Id="rId1" Type="http://schemas.openxmlformats.org/officeDocument/2006/relationships/slideLayout" Target="../slideLayouts/slideLayout12.xml"/><Relationship Id="rId2" Type="http://schemas.openxmlformats.org/officeDocument/2006/relationships/notesSlide" Target="../notesSlides/notesSlide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 Id="rId3" Type="http://schemas.openxmlformats.org/officeDocument/2006/relationships/hyperlink" Target="https://www.youtube.com/watch?v=l2socHM9ZD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Shape 54"/>
          <p:cNvSpPr txBox="1">
            <a:spLocks noGrp="1"/>
          </p:cNvSpPr>
          <p:nvPr>
            <p:ph type="ctrTitle"/>
          </p:nvPr>
        </p:nvSpPr>
        <p:spPr>
          <a:prstGeom prst="rect">
            <a:avLst/>
          </a:prstGeom>
        </p:spPr>
        <p:txBody>
          <a:bodyPr lIns="91425" tIns="91425" rIns="91425" bIns="91425" anchor="b" anchorCtr="0">
            <a:noAutofit/>
          </a:bodyPr>
          <a:lstStyle/>
          <a:p>
            <a:pPr lvl="0">
              <a:spcBef>
                <a:spcPts val="0"/>
              </a:spcBef>
              <a:buNone/>
            </a:pPr>
            <a:r>
              <a:rPr lang="en" smtClean="0"/>
              <a:t>Rutgers University</a:t>
            </a:r>
            <a:endParaRPr lang="en"/>
          </a:p>
        </p:txBody>
      </p:sp>
      <p:sp>
        <p:nvSpPr>
          <p:cNvPr id="55" name="Shape 55"/>
          <p:cNvSpPr txBox="1">
            <a:spLocks noGrp="1"/>
          </p:cNvSpPr>
          <p:nvPr>
            <p:ph type="subTitle" idx="1"/>
          </p:nvPr>
        </p:nvSpPr>
        <p:spPr>
          <a:prstGeom prst="rect">
            <a:avLst/>
          </a:prstGeom>
        </p:spPr>
        <p:txBody>
          <a:bodyPr lIns="91425" tIns="91425" rIns="91425" bIns="91425" anchor="t" anchorCtr="0">
            <a:noAutofit/>
          </a:bodyPr>
          <a:lstStyle/>
          <a:p>
            <a:pPr lvl="0" rtl="0">
              <a:spcBef>
                <a:spcPts val="0"/>
              </a:spcBef>
              <a:buNone/>
            </a:pPr>
            <a:r>
              <a:rPr lang="en"/>
              <a:t>Team Leader: Paige Townley</a:t>
            </a:r>
          </a:p>
          <a:p>
            <a:pPr lvl="0" rtl="0">
              <a:spcBef>
                <a:spcPts val="0"/>
              </a:spcBef>
              <a:buNone/>
            </a:pPr>
            <a:r>
              <a:rPr lang="en"/>
              <a:t>Kimberly Kosinski</a:t>
            </a:r>
          </a:p>
          <a:p>
            <a:pPr lvl="0" rtl="0">
              <a:spcBef>
                <a:spcPts val="0"/>
              </a:spcBef>
              <a:buNone/>
            </a:pPr>
            <a:r>
              <a:rPr lang="en"/>
              <a:t>Stephanie Reif</a:t>
            </a:r>
          </a:p>
          <a:p>
            <a:pPr lvl="0" rtl="0">
              <a:spcBef>
                <a:spcPts val="0"/>
              </a:spcBef>
              <a:buNone/>
            </a:pPr>
            <a:r>
              <a:rPr lang="en"/>
              <a:t>Nathan Taylor</a:t>
            </a: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Shape 108"/>
          <p:cNvSpPr txBox="1">
            <a:spLocks noGrp="1"/>
          </p:cNvSpPr>
          <p:nvPr>
            <p:ph type="title"/>
          </p:nvPr>
        </p:nvSpPr>
        <p:spPr>
          <a:prstGeom prst="rect">
            <a:avLst/>
          </a:prstGeom>
        </p:spPr>
        <p:txBody>
          <a:bodyPr lIns="91425" tIns="91425" rIns="91425" bIns="91425" anchor="t" anchorCtr="0">
            <a:noAutofit/>
          </a:bodyPr>
          <a:lstStyle/>
          <a:p>
            <a:pPr lvl="0">
              <a:spcBef>
                <a:spcPts val="0"/>
              </a:spcBef>
              <a:buClr>
                <a:schemeClr val="dk1"/>
              </a:buClr>
              <a:buSzPct val="39285"/>
              <a:buFont typeface="Arial"/>
              <a:buNone/>
            </a:pPr>
            <a:r>
              <a:rPr lang="en" dirty="0"/>
              <a:t>LGBTQ Ally Training                                   </a:t>
            </a:r>
            <a:r>
              <a:rPr lang="en" dirty="0" smtClean="0"/>
              <a:t>Tier </a:t>
            </a:r>
            <a:r>
              <a:rPr lang="en" dirty="0"/>
              <a:t>2</a:t>
            </a:r>
          </a:p>
        </p:txBody>
      </p:sp>
      <p:sp>
        <p:nvSpPr>
          <p:cNvPr id="109" name="Shape 109"/>
          <p:cNvSpPr txBox="1">
            <a:spLocks noGrp="1"/>
          </p:cNvSpPr>
          <p:nvPr>
            <p:ph type="body" idx="1"/>
          </p:nvPr>
        </p:nvSpPr>
        <p:spPr>
          <a:xfrm>
            <a:off x="311700" y="1316597"/>
            <a:ext cx="8520599" cy="3416400"/>
          </a:xfrm>
          <a:prstGeom prst="rect">
            <a:avLst/>
          </a:prstGeom>
        </p:spPr>
        <p:txBody>
          <a:bodyPr lIns="91425" tIns="91425" rIns="91425" bIns="91425" anchor="t" anchorCtr="0">
            <a:noAutofit/>
          </a:bodyPr>
          <a:lstStyle/>
          <a:p>
            <a:pPr marL="514350" lvl="0" indent="-285750" rtl="0">
              <a:spcBef>
                <a:spcPts val="0"/>
              </a:spcBef>
              <a:buFont typeface="Wingdings" panose="05000000000000000000" pitchFamily="2" charset="2"/>
              <a:buChar char="§"/>
            </a:pPr>
            <a:r>
              <a:rPr lang="en" dirty="0"/>
              <a:t>Required for all student affairs, athletics, and admissions staff within two years at Centrist </a:t>
            </a:r>
            <a:r>
              <a:rPr lang="en" dirty="0" smtClean="0"/>
              <a:t>College</a:t>
            </a:r>
          </a:p>
          <a:p>
            <a:pPr marL="514350" lvl="0" indent="-285750" rtl="0">
              <a:spcBef>
                <a:spcPts val="0"/>
              </a:spcBef>
              <a:buFont typeface="Wingdings" panose="05000000000000000000" pitchFamily="2" charset="2"/>
              <a:buChar char="§"/>
            </a:pPr>
            <a:r>
              <a:rPr lang="en" dirty="0" smtClean="0"/>
              <a:t>Required </a:t>
            </a:r>
            <a:r>
              <a:rPr lang="en" dirty="0"/>
              <a:t>for all student leaders and  paraprofessional staff </a:t>
            </a:r>
            <a:r>
              <a:rPr lang="en" dirty="0" smtClean="0"/>
              <a:t>members</a:t>
            </a:r>
          </a:p>
          <a:p>
            <a:pPr marL="514350" lvl="0" indent="-285750" rtl="0">
              <a:spcBef>
                <a:spcPts val="0"/>
              </a:spcBef>
              <a:buFont typeface="Wingdings" panose="05000000000000000000" pitchFamily="2" charset="2"/>
              <a:buChar char="§"/>
            </a:pPr>
            <a:r>
              <a:rPr lang="en" dirty="0" smtClean="0"/>
              <a:t>Required </a:t>
            </a:r>
            <a:r>
              <a:rPr lang="en" dirty="0"/>
              <a:t>for all Greek </a:t>
            </a:r>
            <a:r>
              <a:rPr lang="en" dirty="0" smtClean="0"/>
              <a:t>leaders </a:t>
            </a:r>
            <a:r>
              <a:rPr lang="en" dirty="0"/>
              <a:t>and </a:t>
            </a:r>
            <a:r>
              <a:rPr lang="en" dirty="0" smtClean="0"/>
              <a:t>student athletes</a:t>
            </a:r>
          </a:p>
          <a:p>
            <a:pPr marL="514350" lvl="0" indent="-285750" rtl="0">
              <a:spcBef>
                <a:spcPts val="0"/>
              </a:spcBef>
              <a:buFont typeface="Wingdings" panose="05000000000000000000" pitchFamily="2" charset="2"/>
              <a:buChar char="§"/>
            </a:pPr>
            <a:r>
              <a:rPr lang="en" dirty="0" smtClean="0"/>
              <a:t>Topics </a:t>
            </a:r>
            <a:r>
              <a:rPr lang="en" dirty="0"/>
              <a:t>covered: microaggressions, heterosexual </a:t>
            </a:r>
            <a:r>
              <a:rPr lang="en" dirty="0" smtClean="0"/>
              <a:t>privilege</a:t>
            </a:r>
          </a:p>
          <a:p>
            <a:pPr marL="514350" lvl="0" indent="-285750" rtl="0">
              <a:spcBef>
                <a:spcPts val="0"/>
              </a:spcBef>
              <a:buFont typeface="Wingdings" panose="05000000000000000000" pitchFamily="2" charset="2"/>
              <a:buChar char="§"/>
            </a:pPr>
            <a:endParaRPr lang="en" dirty="0"/>
          </a:p>
          <a:p>
            <a:pPr marL="514350" lvl="0" indent="-285750" rtl="0">
              <a:spcBef>
                <a:spcPts val="0"/>
              </a:spcBef>
              <a:buFont typeface="Wingdings" panose="05000000000000000000" pitchFamily="2" charset="2"/>
              <a:buChar char="§"/>
            </a:pPr>
            <a:endParaRPr lang="en" dirty="0" smtClean="0"/>
          </a:p>
          <a:p>
            <a:pPr marL="514350" lvl="0" indent="-285750" rtl="0">
              <a:spcBef>
                <a:spcPts val="0"/>
              </a:spcBef>
              <a:buFont typeface="Wingdings" panose="05000000000000000000" pitchFamily="2" charset="2"/>
              <a:buChar char="§"/>
            </a:pPr>
            <a:endParaRPr lang="en" dirty="0" smtClean="0"/>
          </a:p>
          <a:p>
            <a:pPr marL="228600" lvl="0" indent="0" rtl="0">
              <a:spcBef>
                <a:spcPts val="0"/>
              </a:spcBef>
              <a:buNone/>
            </a:pPr>
            <a:endParaRPr lang="en" dirty="0"/>
          </a:p>
          <a:p>
            <a:pPr marL="514350" lvl="0" indent="-285750" rtl="0">
              <a:spcBef>
                <a:spcPts val="0"/>
              </a:spcBef>
              <a:buFont typeface="Wingdings" panose="05000000000000000000" pitchFamily="2" charset="2"/>
              <a:buChar char="§"/>
            </a:pPr>
            <a:endParaRPr lang="en" dirty="0" smtClean="0"/>
          </a:p>
          <a:p>
            <a:pPr marL="514350" lvl="0" indent="-285750" rtl="0">
              <a:spcBef>
                <a:spcPts val="0"/>
              </a:spcBef>
              <a:buFont typeface="Wingdings" panose="05000000000000000000" pitchFamily="2" charset="2"/>
              <a:buChar char="§"/>
            </a:pPr>
            <a:r>
              <a:rPr lang="en-US" dirty="0" smtClean="0"/>
              <a:t>Video </a:t>
            </a:r>
            <a:r>
              <a:rPr lang="en-US" dirty="0"/>
              <a:t>example for </a:t>
            </a:r>
            <a:r>
              <a:rPr lang="en-US" dirty="0" err="1"/>
              <a:t>microaggressions</a:t>
            </a:r>
            <a:r>
              <a:rPr lang="en-US" dirty="0"/>
              <a:t>: </a:t>
            </a:r>
          </a:p>
          <a:p>
            <a:r>
              <a:rPr lang="en-US" u="sng" dirty="0">
                <a:hlinkClick r:id="rId3"/>
              </a:rPr>
              <a:t>https://www.youtube.com/watch?v=yu-2i8CJXY4</a:t>
            </a:r>
            <a:r>
              <a:rPr lang="en-US" dirty="0"/>
              <a:t/>
            </a:r>
            <a:br>
              <a:rPr lang="en-US" dirty="0"/>
            </a:br>
            <a:endParaRPr lang="en" dirty="0"/>
          </a:p>
          <a:p>
            <a:pPr lvl="0" rtl="0">
              <a:spcBef>
                <a:spcPts val="0"/>
              </a:spcBef>
              <a:buNone/>
            </a:pPr>
            <a:endParaRPr dirty="0"/>
          </a:p>
          <a:p>
            <a:pPr lvl="0">
              <a:spcBef>
                <a:spcPts val="0"/>
              </a:spcBef>
              <a:buNone/>
            </a:pPr>
            <a:endParaRPr lang="en" dirty="0"/>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Shape 114"/>
          <p:cNvSpPr txBox="1">
            <a:spLocks noGrp="1"/>
          </p:cNvSpPr>
          <p:nvPr>
            <p:ph type="title"/>
          </p:nvPr>
        </p:nvSpPr>
        <p:spPr>
          <a:prstGeom prst="rect">
            <a:avLst/>
          </a:prstGeom>
        </p:spPr>
        <p:txBody>
          <a:bodyPr lIns="91425" tIns="91425" rIns="91425" bIns="91425" anchor="t" anchorCtr="0">
            <a:noAutofit/>
          </a:bodyPr>
          <a:lstStyle/>
          <a:p>
            <a:pPr lvl="0" rtl="0">
              <a:spcBef>
                <a:spcPts val="0"/>
              </a:spcBef>
              <a:buClr>
                <a:schemeClr val="dk1"/>
              </a:buClr>
              <a:buSzPct val="39285"/>
              <a:buFont typeface="Arial"/>
              <a:buNone/>
            </a:pPr>
            <a:r>
              <a:rPr lang="en" dirty="0"/>
              <a:t>LGBTQ Ally Training                                   </a:t>
            </a:r>
            <a:r>
              <a:rPr lang="en" dirty="0" smtClean="0"/>
              <a:t>Tier </a:t>
            </a:r>
            <a:r>
              <a:rPr lang="en" dirty="0"/>
              <a:t>3</a:t>
            </a:r>
          </a:p>
          <a:p>
            <a:pPr lvl="0">
              <a:spcBef>
                <a:spcPts val="0"/>
              </a:spcBef>
              <a:buNone/>
            </a:pPr>
            <a:endParaRPr dirty="0"/>
          </a:p>
        </p:txBody>
      </p:sp>
      <p:sp>
        <p:nvSpPr>
          <p:cNvPr id="115" name="Shape 115"/>
          <p:cNvSpPr txBox="1">
            <a:spLocks noGrp="1"/>
          </p:cNvSpPr>
          <p:nvPr>
            <p:ph type="body" idx="1"/>
          </p:nvPr>
        </p:nvSpPr>
        <p:spPr>
          <a:xfrm>
            <a:off x="311700" y="1316597"/>
            <a:ext cx="8520599" cy="3416400"/>
          </a:xfrm>
          <a:prstGeom prst="rect">
            <a:avLst/>
          </a:prstGeom>
        </p:spPr>
        <p:txBody>
          <a:bodyPr lIns="91425" tIns="91425" rIns="91425" bIns="91425" anchor="t" anchorCtr="0">
            <a:noAutofit/>
          </a:bodyPr>
          <a:lstStyle/>
          <a:p>
            <a:pPr marL="514350" lvl="0" indent="-285750" rtl="0">
              <a:spcBef>
                <a:spcPts val="0"/>
              </a:spcBef>
              <a:buFont typeface="Wingdings" panose="05000000000000000000" pitchFamily="2" charset="2"/>
              <a:buChar char="§"/>
            </a:pPr>
            <a:r>
              <a:rPr lang="en" dirty="0"/>
              <a:t>Voluntary for whole campus </a:t>
            </a:r>
            <a:r>
              <a:rPr lang="en" dirty="0" smtClean="0"/>
              <a:t>community</a:t>
            </a:r>
          </a:p>
          <a:p>
            <a:pPr marL="514350" lvl="0" indent="-285750" rtl="0">
              <a:spcBef>
                <a:spcPts val="0"/>
              </a:spcBef>
              <a:buFont typeface="Wingdings" panose="05000000000000000000" pitchFamily="2" charset="2"/>
              <a:buChar char="§"/>
            </a:pPr>
            <a:r>
              <a:rPr lang="en" dirty="0" smtClean="0"/>
              <a:t>Strongly </a:t>
            </a:r>
            <a:r>
              <a:rPr lang="en" dirty="0"/>
              <a:t>suggested for student affairs staff, admissions, and student </a:t>
            </a:r>
            <a:r>
              <a:rPr lang="en" dirty="0" smtClean="0"/>
              <a:t>leaders</a:t>
            </a:r>
          </a:p>
          <a:p>
            <a:pPr marL="514350" lvl="0" indent="-285750" rtl="0">
              <a:spcBef>
                <a:spcPts val="0"/>
              </a:spcBef>
              <a:buFont typeface="Wingdings" panose="05000000000000000000" pitchFamily="2" charset="2"/>
              <a:buChar char="§"/>
            </a:pPr>
            <a:r>
              <a:rPr lang="en" dirty="0" smtClean="0"/>
              <a:t>Topics </a:t>
            </a:r>
            <a:r>
              <a:rPr lang="en" dirty="0"/>
              <a:t>covered: </a:t>
            </a:r>
            <a:r>
              <a:rPr lang="en" dirty="0" smtClean="0"/>
              <a:t>advocacy</a:t>
            </a:r>
            <a:r>
              <a:rPr lang="en" dirty="0"/>
              <a:t>, addressing homophobia and </a:t>
            </a:r>
            <a:r>
              <a:rPr lang="en" dirty="0" smtClean="0"/>
              <a:t>transphobia</a:t>
            </a:r>
          </a:p>
          <a:p>
            <a:pPr marL="514350" indent="-285750">
              <a:buFont typeface="Wingdings" panose="05000000000000000000" pitchFamily="2" charset="2"/>
              <a:buChar char="§"/>
            </a:pPr>
            <a:r>
              <a:rPr lang="en" dirty="0" smtClean="0"/>
              <a:t>Upon </a:t>
            </a:r>
            <a:r>
              <a:rPr lang="en" dirty="0"/>
              <a:t>completion of the third tier stakeholders will have the opportunity to be trained to present the ally training to additional on and off-campus constituents </a:t>
            </a:r>
          </a:p>
          <a:p>
            <a:pPr marL="514350" indent="-285750">
              <a:buFont typeface="Wingdings" panose="05000000000000000000" pitchFamily="2" charset="2"/>
              <a:buChar char="§"/>
            </a:pPr>
            <a:endParaRPr lang="en" dirty="0" smtClean="0"/>
          </a:p>
          <a:p>
            <a:pPr marL="514350" indent="-285750">
              <a:buFont typeface="Wingdings" panose="05000000000000000000" pitchFamily="2" charset="2"/>
              <a:buChar char="§"/>
            </a:pPr>
            <a:endParaRPr lang="en" dirty="0"/>
          </a:p>
          <a:p>
            <a:pPr marL="514350" indent="-285750">
              <a:buFont typeface="Wingdings" panose="05000000000000000000" pitchFamily="2" charset="2"/>
              <a:buChar char="§"/>
            </a:pPr>
            <a:endParaRPr lang="en" dirty="0" smtClean="0"/>
          </a:p>
          <a:p>
            <a:pPr marL="514350" indent="-285750">
              <a:buFont typeface="Wingdings" panose="05000000000000000000" pitchFamily="2" charset="2"/>
              <a:buChar char="§"/>
            </a:pPr>
            <a:endParaRPr lang="en" dirty="0"/>
          </a:p>
          <a:p>
            <a:pPr marL="514350" indent="-285750">
              <a:buFont typeface="Wingdings" panose="05000000000000000000" pitchFamily="2" charset="2"/>
              <a:buChar char="§"/>
            </a:pPr>
            <a:r>
              <a:rPr lang="en-US" dirty="0" smtClean="0"/>
              <a:t>Video </a:t>
            </a:r>
            <a:r>
              <a:rPr lang="en-US" dirty="0"/>
              <a:t>example for how to be a good ally: </a:t>
            </a:r>
          </a:p>
          <a:p>
            <a:r>
              <a:rPr lang="en-US" u="sng" dirty="0">
                <a:hlinkClick r:id="rId3"/>
              </a:rPr>
              <a:t>https://www.youtube.com/watch?v=EO5VTkknW6E</a:t>
            </a:r>
            <a:r>
              <a:rPr lang="en-US" dirty="0">
                <a:hlinkClick r:id="rId3"/>
              </a:rPr>
              <a:t>    </a:t>
            </a:r>
            <a:r>
              <a:rPr lang="en-US" dirty="0"/>
              <a:t/>
            </a:r>
            <a:br>
              <a:rPr lang="en-US" dirty="0"/>
            </a:br>
            <a:endParaRPr dirty="0"/>
          </a:p>
          <a:p>
            <a:pPr lvl="0">
              <a:spcBef>
                <a:spcPts val="0"/>
              </a:spcBef>
              <a:buClr>
                <a:schemeClr val="dk1"/>
              </a:buClr>
              <a:buSzPct val="61111"/>
              <a:buFont typeface="Arial"/>
              <a:buNone/>
            </a:pPr>
            <a:endParaRPr lang="en" dirty="0"/>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Shape 120"/>
          <p:cNvSpPr txBox="1">
            <a:spLocks noGrp="1"/>
          </p:cNvSpPr>
          <p:nvPr>
            <p:ph type="title"/>
          </p:nvPr>
        </p:nvSpPr>
        <p:spPr>
          <a:prstGeom prst="rect">
            <a:avLst/>
          </a:prstGeom>
        </p:spPr>
        <p:txBody>
          <a:bodyPr lIns="91425" tIns="91425" rIns="91425" bIns="91425" anchor="t" anchorCtr="0">
            <a:noAutofit/>
          </a:bodyPr>
          <a:lstStyle/>
          <a:p>
            <a:pPr lvl="0">
              <a:spcBef>
                <a:spcPts val="0"/>
              </a:spcBef>
              <a:buNone/>
            </a:pPr>
            <a:r>
              <a:rPr lang="en"/>
              <a:t>Changes to Internal Forms</a:t>
            </a:r>
          </a:p>
        </p:txBody>
      </p:sp>
      <p:sp>
        <p:nvSpPr>
          <p:cNvPr id="121" name="Shape 121"/>
          <p:cNvSpPr txBox="1">
            <a:spLocks noGrp="1"/>
          </p:cNvSpPr>
          <p:nvPr>
            <p:ph type="body" idx="1"/>
          </p:nvPr>
        </p:nvSpPr>
        <p:spPr>
          <a:xfrm>
            <a:off x="311700" y="1316597"/>
            <a:ext cx="8520599" cy="3886200"/>
          </a:xfrm>
          <a:prstGeom prst="rect">
            <a:avLst/>
          </a:prstGeom>
        </p:spPr>
        <p:txBody>
          <a:bodyPr lIns="91425" tIns="91425" rIns="91425" bIns="91425" anchor="t" anchorCtr="0">
            <a:noAutofit/>
          </a:bodyPr>
          <a:lstStyle/>
          <a:p>
            <a:pPr lvl="0" rtl="0">
              <a:spcBef>
                <a:spcPts val="0"/>
              </a:spcBef>
              <a:buNone/>
            </a:pPr>
            <a:r>
              <a:rPr lang="en" dirty="0"/>
              <a:t>Cited by Newhouse, “The social climate on campus is often affected from the moment a student is asked to check a box marked “male” or “female” on admissions forms.” (Beemyn, 2003) </a:t>
            </a:r>
            <a:endParaRPr lang="en" dirty="0" smtClean="0"/>
          </a:p>
          <a:p>
            <a:pPr lvl="0" rtl="0">
              <a:spcBef>
                <a:spcPts val="0"/>
              </a:spcBef>
              <a:buNone/>
            </a:pPr>
            <a:endParaRPr lang="en" dirty="0"/>
          </a:p>
          <a:p>
            <a:pPr lvl="0" rtl="0">
              <a:spcBef>
                <a:spcPts val="0"/>
              </a:spcBef>
              <a:buNone/>
            </a:pPr>
            <a:endParaRPr lang="en" dirty="0"/>
          </a:p>
          <a:p>
            <a:pPr marL="514350" lvl="0" indent="-285750" rtl="0">
              <a:spcBef>
                <a:spcPts val="0"/>
              </a:spcBef>
              <a:buFont typeface="Wingdings" panose="05000000000000000000" pitchFamily="2" charset="2"/>
              <a:buChar char="§"/>
            </a:pPr>
            <a:r>
              <a:rPr lang="en" dirty="0"/>
              <a:t>New forms will include alternatives to binary boxes by having students fill in the blank for their gender</a:t>
            </a:r>
          </a:p>
          <a:p>
            <a:pPr marL="514350" lvl="0" indent="-285750" rtl="0">
              <a:spcBef>
                <a:spcPts val="0"/>
              </a:spcBef>
              <a:buFont typeface="Wingdings" panose="05000000000000000000" pitchFamily="2" charset="2"/>
              <a:buChar char="§"/>
            </a:pPr>
            <a:r>
              <a:rPr lang="en" dirty="0"/>
              <a:t>Students will identify their name and gender each semester</a:t>
            </a:r>
          </a:p>
          <a:p>
            <a:pPr marL="971550" lvl="0" indent="-285750" rtl="0">
              <a:spcBef>
                <a:spcPts val="0"/>
              </a:spcBef>
              <a:buFont typeface="Wingdings" panose="05000000000000000000" pitchFamily="2" charset="2"/>
              <a:buChar char="§"/>
            </a:pPr>
            <a:r>
              <a:rPr lang="en" dirty="0"/>
              <a:t>During Registration type in gender and preferred name</a:t>
            </a:r>
          </a:p>
          <a:p>
            <a:pPr marL="1371600" lvl="1" indent="-228600" rtl="0">
              <a:spcBef>
                <a:spcPts val="0"/>
              </a:spcBef>
              <a:buChar char="○"/>
            </a:pPr>
            <a:r>
              <a:rPr lang="en" dirty="0"/>
              <a:t>Will be given to Faculty/Staff at the beginning of the year </a:t>
            </a:r>
          </a:p>
          <a:p>
            <a:pPr marL="1371600" lvl="1" indent="-228600" rtl="0">
              <a:spcBef>
                <a:spcPts val="0"/>
              </a:spcBef>
              <a:buChar char="○"/>
            </a:pPr>
            <a:r>
              <a:rPr lang="en" dirty="0"/>
              <a:t>Will be identified on all identification materials</a:t>
            </a:r>
          </a:p>
          <a:p>
            <a:pPr marL="1028700" lvl="0" indent="-342900" rtl="0">
              <a:spcBef>
                <a:spcPts val="0"/>
              </a:spcBef>
              <a:buFont typeface="Wingdings" panose="05000000000000000000" pitchFamily="2" charset="2"/>
              <a:buChar char="§"/>
            </a:pPr>
            <a:r>
              <a:rPr lang="en" dirty="0"/>
              <a:t>A space will be provided at the end of the gender identification page to provide information on how to legally change one’s name and gender and how to internally change information within Centerist College </a:t>
            </a:r>
          </a:p>
          <a:p>
            <a:pPr lvl="0" rtl="0">
              <a:spcBef>
                <a:spcPts val="0"/>
              </a:spcBef>
              <a:buNone/>
            </a:pPr>
            <a:endParaRPr dirty="0"/>
          </a:p>
          <a:p>
            <a:pPr lvl="0">
              <a:spcBef>
                <a:spcPts val="0"/>
              </a:spcBef>
              <a:buNone/>
            </a:pPr>
            <a:endParaRPr dirty="0"/>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Shape 126"/>
          <p:cNvSpPr txBox="1">
            <a:spLocks noGrp="1"/>
          </p:cNvSpPr>
          <p:nvPr>
            <p:ph type="title"/>
          </p:nvPr>
        </p:nvSpPr>
        <p:spPr>
          <a:prstGeom prst="rect">
            <a:avLst/>
          </a:prstGeom>
        </p:spPr>
        <p:txBody>
          <a:bodyPr lIns="91425" tIns="91425" rIns="91425" bIns="91425" anchor="t" anchorCtr="0">
            <a:noAutofit/>
          </a:bodyPr>
          <a:lstStyle/>
          <a:p>
            <a:pPr lvl="0">
              <a:spcBef>
                <a:spcPts val="0"/>
              </a:spcBef>
              <a:buNone/>
            </a:pPr>
            <a:r>
              <a:rPr lang="en"/>
              <a:t>Counseling</a:t>
            </a:r>
          </a:p>
        </p:txBody>
      </p:sp>
      <p:sp>
        <p:nvSpPr>
          <p:cNvPr id="127" name="Shape 127"/>
          <p:cNvSpPr txBox="1">
            <a:spLocks noGrp="1"/>
          </p:cNvSpPr>
          <p:nvPr>
            <p:ph type="body" idx="1"/>
          </p:nvPr>
        </p:nvSpPr>
        <p:spPr>
          <a:xfrm>
            <a:off x="311700" y="1316597"/>
            <a:ext cx="8520599" cy="3416400"/>
          </a:xfrm>
          <a:prstGeom prst="rect">
            <a:avLst/>
          </a:prstGeom>
        </p:spPr>
        <p:txBody>
          <a:bodyPr lIns="91425" tIns="91425" rIns="91425" bIns="91425" anchor="t" anchorCtr="0">
            <a:noAutofit/>
          </a:bodyPr>
          <a:lstStyle/>
          <a:p>
            <a:pPr marL="514350" lvl="0" indent="-285750" rtl="0">
              <a:spcBef>
                <a:spcPts val="0"/>
              </a:spcBef>
              <a:buFont typeface="Wingdings" panose="05000000000000000000" pitchFamily="2" charset="2"/>
              <a:buChar char="§"/>
            </a:pPr>
            <a:r>
              <a:rPr lang="en" dirty="0" smtClean="0"/>
              <a:t>Hire </a:t>
            </a:r>
            <a:r>
              <a:rPr lang="en" dirty="0"/>
              <a:t>and educate staff that are knowledgeable and advocate for transgender </a:t>
            </a:r>
            <a:r>
              <a:rPr lang="en" dirty="0" smtClean="0"/>
              <a:t>students</a:t>
            </a:r>
          </a:p>
          <a:p>
            <a:pPr marL="514350" lvl="0" indent="-285750" rtl="0">
              <a:spcBef>
                <a:spcPts val="0"/>
              </a:spcBef>
              <a:buFont typeface="Wingdings" panose="05000000000000000000" pitchFamily="2" charset="2"/>
              <a:buChar char="§"/>
            </a:pPr>
            <a:r>
              <a:rPr lang="en" dirty="0" smtClean="0"/>
              <a:t>Recognize </a:t>
            </a:r>
            <a:r>
              <a:rPr lang="en" dirty="0"/>
              <a:t>culturally specific issues relating to gender identity- coming </a:t>
            </a:r>
            <a:r>
              <a:rPr lang="en" dirty="0" smtClean="0"/>
              <a:t>out</a:t>
            </a:r>
          </a:p>
          <a:p>
            <a:pPr marL="514350" lvl="0" indent="-285750" rtl="0">
              <a:spcBef>
                <a:spcPts val="0"/>
              </a:spcBef>
              <a:buFont typeface="Wingdings" panose="05000000000000000000" pitchFamily="2" charset="2"/>
              <a:buChar char="§"/>
            </a:pPr>
            <a:r>
              <a:rPr lang="en" dirty="0" smtClean="0"/>
              <a:t>Physical </a:t>
            </a:r>
            <a:r>
              <a:rPr lang="en-US" dirty="0"/>
              <a:t>t</a:t>
            </a:r>
            <a:r>
              <a:rPr lang="en" dirty="0" smtClean="0"/>
              <a:t>ransition </a:t>
            </a:r>
            <a:r>
              <a:rPr lang="en" dirty="0" smtClean="0"/>
              <a:t>concerns</a:t>
            </a:r>
          </a:p>
          <a:p>
            <a:pPr marL="514350" lvl="0" indent="-285750" rtl="0">
              <a:spcBef>
                <a:spcPts val="0"/>
              </a:spcBef>
              <a:buFont typeface="Wingdings" panose="05000000000000000000" pitchFamily="2" charset="2"/>
              <a:buChar char="§"/>
            </a:pPr>
            <a:r>
              <a:rPr lang="en" dirty="0" smtClean="0"/>
              <a:t>The </a:t>
            </a:r>
            <a:r>
              <a:rPr lang="en" dirty="0"/>
              <a:t>social and economic stresses that many transgender students experience as a result of family rejection, harassment, violence, and isolation can, in turn, lead to adjustment disorders, depression, posttraumatic stress, anxiety, depression, substance abuse, suicide ideation, and self-harm (</a:t>
            </a:r>
            <a:r>
              <a:rPr lang="en" dirty="0" smtClean="0"/>
              <a:t>Dean</a:t>
            </a:r>
            <a:r>
              <a:rPr lang="en-US" dirty="0" smtClean="0"/>
              <a:t>,</a:t>
            </a:r>
            <a:r>
              <a:rPr lang="en" dirty="0" smtClean="0"/>
              <a:t> </a:t>
            </a:r>
            <a:r>
              <a:rPr lang="en" dirty="0"/>
              <a:t>2000)</a:t>
            </a: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Shape 132"/>
          <p:cNvSpPr txBox="1">
            <a:spLocks noGrp="1"/>
          </p:cNvSpPr>
          <p:nvPr>
            <p:ph type="title"/>
          </p:nvPr>
        </p:nvSpPr>
        <p:spPr>
          <a:prstGeom prst="rect">
            <a:avLst/>
          </a:prstGeom>
        </p:spPr>
        <p:txBody>
          <a:bodyPr lIns="91425" tIns="91425" rIns="91425" bIns="91425" anchor="t" anchorCtr="0">
            <a:noAutofit/>
          </a:bodyPr>
          <a:lstStyle/>
          <a:p>
            <a:pPr lvl="0">
              <a:spcBef>
                <a:spcPts val="0"/>
              </a:spcBef>
              <a:buNone/>
            </a:pPr>
            <a:r>
              <a:rPr lang="en"/>
              <a:t>Programming</a:t>
            </a:r>
          </a:p>
        </p:txBody>
      </p:sp>
      <p:sp>
        <p:nvSpPr>
          <p:cNvPr id="133" name="Shape 133"/>
          <p:cNvSpPr txBox="1">
            <a:spLocks noGrp="1"/>
          </p:cNvSpPr>
          <p:nvPr>
            <p:ph type="body" idx="1"/>
          </p:nvPr>
        </p:nvSpPr>
        <p:spPr>
          <a:xfrm>
            <a:off x="311700" y="1316597"/>
            <a:ext cx="8520599" cy="3416400"/>
          </a:xfrm>
          <a:prstGeom prst="rect">
            <a:avLst/>
          </a:prstGeom>
        </p:spPr>
        <p:txBody>
          <a:bodyPr lIns="91425" tIns="91425" rIns="91425" bIns="91425" anchor="t" anchorCtr="0">
            <a:noAutofit/>
          </a:bodyPr>
          <a:lstStyle/>
          <a:p>
            <a:pPr marL="514350" lvl="0" indent="-285750" rtl="0">
              <a:spcBef>
                <a:spcPts val="0"/>
              </a:spcBef>
              <a:buFont typeface="Wingdings" panose="05000000000000000000" pitchFamily="2" charset="2"/>
              <a:buChar char="§"/>
            </a:pPr>
            <a:r>
              <a:rPr lang="en" dirty="0" smtClean="0"/>
              <a:t>Provide </a:t>
            </a:r>
            <a:r>
              <a:rPr lang="en" dirty="0"/>
              <a:t>equal opportunities for all students, cisgender and transgender</a:t>
            </a:r>
          </a:p>
          <a:p>
            <a:pPr marL="514350" lvl="0" indent="-285750" rtl="0">
              <a:spcBef>
                <a:spcPts val="0"/>
              </a:spcBef>
              <a:buFont typeface="Wingdings" panose="05000000000000000000" pitchFamily="2" charset="2"/>
              <a:buChar char="§"/>
            </a:pPr>
            <a:r>
              <a:rPr lang="en" dirty="0"/>
              <a:t>Educate campus community on transgender individuals and needs</a:t>
            </a:r>
          </a:p>
          <a:p>
            <a:pPr marL="914400" lvl="1" indent="-228600" rtl="0">
              <a:spcBef>
                <a:spcPts val="0"/>
              </a:spcBef>
              <a:buChar char="○"/>
            </a:pPr>
            <a:r>
              <a:rPr lang="en" dirty="0"/>
              <a:t>Trans awareness week</a:t>
            </a:r>
          </a:p>
          <a:p>
            <a:pPr marL="514350" lvl="0" indent="-285750" rtl="0">
              <a:spcBef>
                <a:spcPts val="0"/>
              </a:spcBef>
              <a:buFont typeface="Wingdings" panose="05000000000000000000" pitchFamily="2" charset="2"/>
              <a:buChar char="§"/>
            </a:pPr>
            <a:r>
              <a:rPr lang="en" dirty="0"/>
              <a:t>Ensure programs provided will NOT “out” students who participate and are accessible to the community</a:t>
            </a:r>
          </a:p>
          <a:p>
            <a:pPr marL="514350" lvl="0" indent="-285750" rtl="0">
              <a:spcBef>
                <a:spcPts val="0"/>
              </a:spcBef>
              <a:buFont typeface="Wingdings" panose="05000000000000000000" pitchFamily="2" charset="2"/>
              <a:buChar char="§"/>
            </a:pPr>
            <a:r>
              <a:rPr lang="en" dirty="0"/>
              <a:t>Invite off-campus constituents to programs in order to increase awareness and advocacy in the community</a:t>
            </a: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Shape 138"/>
          <p:cNvSpPr txBox="1">
            <a:spLocks noGrp="1"/>
          </p:cNvSpPr>
          <p:nvPr>
            <p:ph type="title"/>
          </p:nvPr>
        </p:nvSpPr>
        <p:spPr>
          <a:prstGeom prst="rect">
            <a:avLst/>
          </a:prstGeom>
        </p:spPr>
        <p:txBody>
          <a:bodyPr lIns="91425" tIns="91425" rIns="91425" bIns="91425" anchor="t" anchorCtr="0">
            <a:noAutofit/>
          </a:bodyPr>
          <a:lstStyle/>
          <a:p>
            <a:pPr lvl="0">
              <a:spcBef>
                <a:spcPts val="0"/>
              </a:spcBef>
              <a:buNone/>
            </a:pPr>
            <a:r>
              <a:rPr lang="en"/>
              <a:t>Long Term Plan</a:t>
            </a:r>
          </a:p>
        </p:txBody>
      </p:sp>
      <p:sp>
        <p:nvSpPr>
          <p:cNvPr id="139" name="Shape 139"/>
          <p:cNvSpPr txBox="1">
            <a:spLocks noGrp="1"/>
          </p:cNvSpPr>
          <p:nvPr>
            <p:ph type="body" idx="1"/>
          </p:nvPr>
        </p:nvSpPr>
        <p:spPr>
          <a:xfrm>
            <a:off x="311700" y="1316597"/>
            <a:ext cx="8520599" cy="3416400"/>
          </a:xfrm>
          <a:prstGeom prst="rect">
            <a:avLst/>
          </a:prstGeom>
        </p:spPr>
        <p:txBody>
          <a:bodyPr lIns="91425" tIns="91425" rIns="91425" bIns="91425" anchor="t" anchorCtr="0">
            <a:noAutofit/>
          </a:bodyPr>
          <a:lstStyle/>
          <a:p>
            <a:pPr marL="514350" lvl="0" indent="-285750" rtl="0">
              <a:spcBef>
                <a:spcPts val="0"/>
              </a:spcBef>
              <a:buFont typeface="Wingdings" panose="05000000000000000000" pitchFamily="2" charset="2"/>
              <a:buChar char="§"/>
            </a:pPr>
            <a:r>
              <a:rPr lang="en" dirty="0"/>
              <a:t>Gender </a:t>
            </a:r>
            <a:r>
              <a:rPr lang="en-US" dirty="0" err="1"/>
              <a:t>I</a:t>
            </a:r>
            <a:r>
              <a:rPr lang="en" dirty="0" smtClean="0"/>
              <a:t>nclusive </a:t>
            </a:r>
            <a:r>
              <a:rPr lang="en-US" dirty="0"/>
              <a:t>H</a:t>
            </a:r>
            <a:r>
              <a:rPr lang="en" smtClean="0"/>
              <a:t>ousing </a:t>
            </a:r>
            <a:r>
              <a:rPr lang="en" dirty="0" smtClean="0"/>
              <a:t>Options</a:t>
            </a:r>
            <a:endParaRPr lang="en" dirty="0"/>
          </a:p>
          <a:p>
            <a:pPr marL="514350" lvl="0" indent="-285750" rtl="0">
              <a:spcBef>
                <a:spcPts val="0"/>
              </a:spcBef>
              <a:buFont typeface="Wingdings" panose="05000000000000000000" pitchFamily="2" charset="2"/>
              <a:buChar char="§"/>
            </a:pPr>
            <a:r>
              <a:rPr lang="en" dirty="0"/>
              <a:t>LGBTQ and Ally Living Learning Community</a:t>
            </a:r>
          </a:p>
          <a:p>
            <a:pPr marL="514350" lvl="0" indent="-285750" rtl="0">
              <a:spcBef>
                <a:spcPts val="0"/>
              </a:spcBef>
              <a:buFont typeface="Wingdings" panose="05000000000000000000" pitchFamily="2" charset="2"/>
              <a:buChar char="§"/>
            </a:pPr>
            <a:r>
              <a:rPr lang="en" dirty="0"/>
              <a:t>Gender </a:t>
            </a:r>
            <a:r>
              <a:rPr lang="en" dirty="0" smtClean="0"/>
              <a:t>Inclusive Facilities</a:t>
            </a:r>
            <a:endParaRPr lang="en" dirty="0"/>
          </a:p>
          <a:p>
            <a:pPr marL="971550" lvl="1" indent="-285750" rtl="0">
              <a:spcBef>
                <a:spcPts val="0"/>
              </a:spcBef>
              <a:buFont typeface="Courier New" panose="02070309020205020404" pitchFamily="49" charset="0"/>
              <a:buChar char="o"/>
            </a:pPr>
            <a:r>
              <a:rPr lang="en" dirty="0"/>
              <a:t>Restrooms</a:t>
            </a:r>
          </a:p>
          <a:p>
            <a:pPr marL="971550" lvl="1" indent="-285750" rtl="0">
              <a:spcBef>
                <a:spcPts val="0"/>
              </a:spcBef>
              <a:buFont typeface="Courier New" panose="02070309020205020404" pitchFamily="49" charset="0"/>
              <a:buChar char="o"/>
            </a:pPr>
            <a:r>
              <a:rPr lang="en" dirty="0"/>
              <a:t>Locker </a:t>
            </a:r>
            <a:r>
              <a:rPr lang="en" dirty="0" smtClean="0"/>
              <a:t>Rooms</a:t>
            </a:r>
            <a:endParaRPr lang="en" dirty="0"/>
          </a:p>
          <a:p>
            <a:pPr marL="514350" lvl="0" indent="-285750" rtl="0">
              <a:spcBef>
                <a:spcPts val="0"/>
              </a:spcBef>
              <a:buFont typeface="Wingdings" panose="05000000000000000000" pitchFamily="2" charset="2"/>
              <a:buChar char="§"/>
            </a:pPr>
            <a:r>
              <a:rPr lang="en" dirty="0"/>
              <a:t>LGBTQ Center and </a:t>
            </a:r>
            <a:r>
              <a:rPr lang="en" dirty="0" smtClean="0"/>
              <a:t>Staff- Trained </a:t>
            </a:r>
            <a:r>
              <a:rPr lang="en" dirty="0"/>
              <a:t>to understand </a:t>
            </a:r>
            <a:r>
              <a:rPr lang="en" dirty="0" smtClean="0"/>
              <a:t>Transgender Needs</a:t>
            </a:r>
            <a:endParaRPr lang="en" dirty="0"/>
          </a:p>
          <a:p>
            <a:pPr marL="514350" lvl="0" indent="-285750">
              <a:spcBef>
                <a:spcPts val="0"/>
              </a:spcBef>
              <a:buFont typeface="Wingdings" panose="05000000000000000000" pitchFamily="2" charset="2"/>
              <a:buChar char="§"/>
            </a:pPr>
            <a:r>
              <a:rPr lang="en" dirty="0"/>
              <a:t>Campus </a:t>
            </a:r>
            <a:r>
              <a:rPr lang="en" dirty="0" smtClean="0"/>
              <a:t>Health Care</a:t>
            </a:r>
            <a:endParaRPr lang="en" dirty="0"/>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Shape 144"/>
          <p:cNvSpPr txBox="1">
            <a:spLocks noGrp="1"/>
          </p:cNvSpPr>
          <p:nvPr>
            <p:ph type="title"/>
          </p:nvPr>
        </p:nvSpPr>
        <p:spPr>
          <a:prstGeom prst="rect">
            <a:avLst/>
          </a:prstGeom>
        </p:spPr>
        <p:txBody>
          <a:bodyPr lIns="91425" tIns="91425" rIns="91425" bIns="91425" anchor="t" anchorCtr="0">
            <a:noAutofit/>
          </a:bodyPr>
          <a:lstStyle/>
          <a:p>
            <a:pPr lvl="0">
              <a:spcBef>
                <a:spcPts val="0"/>
              </a:spcBef>
              <a:buNone/>
            </a:pPr>
            <a:r>
              <a:rPr lang="en"/>
              <a:t>Gender Inclusive Housing Options</a:t>
            </a:r>
          </a:p>
        </p:txBody>
      </p:sp>
      <p:sp>
        <p:nvSpPr>
          <p:cNvPr id="145" name="Shape 145"/>
          <p:cNvSpPr txBox="1">
            <a:spLocks noGrp="1"/>
          </p:cNvSpPr>
          <p:nvPr>
            <p:ph type="body" idx="1"/>
          </p:nvPr>
        </p:nvSpPr>
        <p:spPr>
          <a:xfrm>
            <a:off x="311700" y="1316597"/>
            <a:ext cx="8520599" cy="3416400"/>
          </a:xfrm>
          <a:prstGeom prst="rect">
            <a:avLst/>
          </a:prstGeom>
        </p:spPr>
        <p:txBody>
          <a:bodyPr lIns="91425" tIns="91425" rIns="91425" bIns="91425" anchor="t" anchorCtr="0">
            <a:noAutofit/>
          </a:bodyPr>
          <a:lstStyle/>
          <a:p>
            <a:pPr lvl="0" rtl="0">
              <a:spcBef>
                <a:spcPts val="0"/>
              </a:spcBef>
              <a:buNone/>
            </a:pPr>
            <a:r>
              <a:rPr lang="en" dirty="0"/>
              <a:t>Regardless of how transgender students notify the institution of their gender identities, residence-life staff should follow up with students who want to live on campus to understand their specific needs better.</a:t>
            </a:r>
          </a:p>
          <a:p>
            <a:pPr marL="514350" lvl="0" indent="-285750" rtl="0">
              <a:spcBef>
                <a:spcPts val="0"/>
              </a:spcBef>
              <a:buFont typeface="Wingdings" panose="05000000000000000000" pitchFamily="2" charset="2"/>
              <a:buChar char="§"/>
            </a:pPr>
            <a:r>
              <a:rPr lang="en" dirty="0" smtClean="0"/>
              <a:t>Ensure </a:t>
            </a:r>
            <a:r>
              <a:rPr lang="en" dirty="0"/>
              <a:t>confidentiality and utilize trained professionals</a:t>
            </a:r>
          </a:p>
          <a:p>
            <a:pPr marL="514350" lvl="0" indent="-285750" rtl="0">
              <a:spcBef>
                <a:spcPts val="0"/>
              </a:spcBef>
              <a:buFont typeface="Wingdings" panose="05000000000000000000" pitchFamily="2" charset="2"/>
              <a:buChar char="§"/>
            </a:pPr>
            <a:r>
              <a:rPr lang="en" dirty="0"/>
              <a:t>Identify areas that would be beneficial for neutral housing based off proximity to restroom, building layout, etc. </a:t>
            </a:r>
          </a:p>
          <a:p>
            <a:pPr marL="514350" lvl="0" indent="-285750" rtl="0">
              <a:spcBef>
                <a:spcPts val="0"/>
              </a:spcBef>
              <a:buFont typeface="Wingdings" panose="05000000000000000000" pitchFamily="2" charset="2"/>
              <a:buChar char="§"/>
            </a:pPr>
            <a:r>
              <a:rPr lang="en" dirty="0"/>
              <a:t>Whenever possible, provide spaces with private restrooms to alleviate outing or discomfort when using </a:t>
            </a:r>
            <a:r>
              <a:rPr lang="en" dirty="0" smtClean="0"/>
              <a:t>spaces</a:t>
            </a:r>
            <a:endParaRPr lang="en-US" dirty="0"/>
          </a:p>
          <a:p>
            <a:pPr marL="514350" lvl="0" indent="-285750" rtl="0">
              <a:spcBef>
                <a:spcPts val="0"/>
              </a:spcBef>
              <a:buFont typeface="Wingdings" panose="05000000000000000000" pitchFamily="2" charset="2"/>
              <a:buChar char="§"/>
            </a:pPr>
            <a:r>
              <a:rPr lang="en-US" dirty="0" smtClean="0"/>
              <a:t>Identify which housing options work best for Centrist and the students:</a:t>
            </a:r>
          </a:p>
          <a:p>
            <a:pPr marL="733806" lvl="1" indent="-285750">
              <a:buFont typeface="Wingdings" panose="05000000000000000000" pitchFamily="2" charset="2"/>
              <a:buChar char="§"/>
            </a:pPr>
            <a:r>
              <a:rPr lang="en-US" dirty="0" smtClean="0"/>
              <a:t>Same Room/Different Sex Pairing</a:t>
            </a:r>
            <a:r>
              <a:rPr lang="en" dirty="0" smtClean="0"/>
              <a:t>s</a:t>
            </a:r>
          </a:p>
          <a:p>
            <a:pPr marL="733806" lvl="1" indent="-285750">
              <a:buFont typeface="Wingdings" panose="05000000000000000000" pitchFamily="2" charset="2"/>
              <a:buChar char="§"/>
            </a:pPr>
            <a:r>
              <a:rPr lang="en" dirty="0" smtClean="0"/>
              <a:t>Apartment Style</a:t>
            </a:r>
          </a:p>
          <a:p>
            <a:pPr marL="733806" lvl="1" indent="-285750">
              <a:buFont typeface="Wingdings" panose="05000000000000000000" pitchFamily="2" charset="2"/>
              <a:buChar char="§"/>
            </a:pPr>
            <a:r>
              <a:rPr lang="en" dirty="0" smtClean="0"/>
              <a:t>Gender Identity Assignment</a:t>
            </a:r>
          </a:p>
          <a:p>
            <a:pPr marL="733806" lvl="1" indent="-285750">
              <a:buFont typeface="Wingdings" panose="05000000000000000000" pitchFamily="2" charset="2"/>
              <a:buChar char="§"/>
            </a:pPr>
            <a:r>
              <a:rPr lang="en" dirty="0" smtClean="0"/>
              <a:t>Evenly Split Groups</a:t>
            </a:r>
          </a:p>
          <a:p>
            <a:pPr marL="733806" lvl="1" indent="-285750">
              <a:buFont typeface="Wingdings" panose="05000000000000000000" pitchFamily="2" charset="2"/>
              <a:buChar char="§"/>
            </a:pPr>
            <a:r>
              <a:rPr lang="en" dirty="0" smtClean="0"/>
              <a:t>Self-Contained Single Rooms (Krum, 2013)</a:t>
            </a:r>
            <a:endParaRPr lang="en-US" dirty="0" smtClean="0"/>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Shape 150"/>
          <p:cNvSpPr txBox="1">
            <a:spLocks noGrp="1"/>
          </p:cNvSpPr>
          <p:nvPr>
            <p:ph type="title"/>
          </p:nvPr>
        </p:nvSpPr>
        <p:spPr>
          <a:prstGeom prst="rect">
            <a:avLst/>
          </a:prstGeom>
        </p:spPr>
        <p:txBody>
          <a:bodyPr lIns="91425" tIns="91425" rIns="91425" bIns="91425" anchor="t" anchorCtr="0">
            <a:noAutofit/>
          </a:bodyPr>
          <a:lstStyle/>
          <a:p>
            <a:pPr lvl="0">
              <a:spcBef>
                <a:spcPts val="0"/>
              </a:spcBef>
              <a:buNone/>
            </a:pPr>
            <a:r>
              <a:rPr lang="en"/>
              <a:t>LGBTQ and Ally Living Learning Community</a:t>
            </a:r>
          </a:p>
        </p:txBody>
      </p:sp>
      <p:sp>
        <p:nvSpPr>
          <p:cNvPr id="151" name="Shape 151"/>
          <p:cNvSpPr txBox="1">
            <a:spLocks noGrp="1"/>
          </p:cNvSpPr>
          <p:nvPr>
            <p:ph type="body" idx="1"/>
          </p:nvPr>
        </p:nvSpPr>
        <p:spPr>
          <a:xfrm>
            <a:off x="311700" y="1316597"/>
            <a:ext cx="8520599" cy="3416400"/>
          </a:xfrm>
          <a:prstGeom prst="rect">
            <a:avLst/>
          </a:prstGeom>
        </p:spPr>
        <p:txBody>
          <a:bodyPr lIns="91425" tIns="91425" rIns="91425" bIns="91425" anchor="t" anchorCtr="0">
            <a:noAutofit/>
          </a:bodyPr>
          <a:lstStyle/>
          <a:p>
            <a:pPr marL="514350" lvl="0" indent="-285750" rtl="0">
              <a:spcBef>
                <a:spcPts val="0"/>
              </a:spcBef>
              <a:buFont typeface="Wingdings" panose="05000000000000000000" pitchFamily="2" charset="2"/>
              <a:buChar char="§"/>
            </a:pPr>
            <a:r>
              <a:rPr lang="en" dirty="0"/>
              <a:t>10 to 15 year plan</a:t>
            </a:r>
          </a:p>
          <a:p>
            <a:pPr marL="514350" lvl="0" indent="-285750" rtl="0">
              <a:spcBef>
                <a:spcPts val="0"/>
              </a:spcBef>
              <a:buFont typeface="Wingdings" panose="05000000000000000000" pitchFamily="2" charset="2"/>
              <a:buChar char="§"/>
            </a:pPr>
            <a:r>
              <a:rPr lang="en" dirty="0"/>
              <a:t>Create a community that students can have the option of living in</a:t>
            </a:r>
          </a:p>
          <a:p>
            <a:pPr marL="514350" lvl="0" indent="-285750" rtl="0">
              <a:spcBef>
                <a:spcPts val="0"/>
              </a:spcBef>
              <a:buFont typeface="Wingdings" panose="05000000000000000000" pitchFamily="2" charset="2"/>
              <a:buChar char="§"/>
            </a:pPr>
            <a:r>
              <a:rPr lang="en" dirty="0"/>
              <a:t>Provide gender inclusive </a:t>
            </a:r>
            <a:r>
              <a:rPr lang="en" dirty="0" smtClean="0"/>
              <a:t>housing</a:t>
            </a:r>
            <a:endParaRPr lang="en" dirty="0"/>
          </a:p>
          <a:p>
            <a:pPr marL="514350" lvl="0" indent="-285750" rtl="0">
              <a:spcBef>
                <a:spcPts val="0"/>
              </a:spcBef>
              <a:buFont typeface="Wingdings" panose="05000000000000000000" pitchFamily="2" charset="2"/>
              <a:buChar char="§"/>
            </a:pPr>
            <a:r>
              <a:rPr lang="en" dirty="0"/>
              <a:t>Staff on the floor will be knowledgeable on LGBTQ student </a:t>
            </a:r>
            <a:r>
              <a:rPr lang="en" dirty="0" smtClean="0"/>
              <a:t>needs</a:t>
            </a:r>
            <a:endParaRPr lang="en" dirty="0"/>
          </a:p>
          <a:p>
            <a:pPr marL="971550" lvl="1" indent="-285750">
              <a:spcBef>
                <a:spcPts val="0"/>
              </a:spcBef>
              <a:buFont typeface="Courier New" panose="02070309020205020404" pitchFamily="49" charset="0"/>
              <a:buChar char="o"/>
            </a:pPr>
            <a:r>
              <a:rPr lang="en" dirty="0"/>
              <a:t>Create additional Transgender Community if the need </a:t>
            </a:r>
            <a:r>
              <a:rPr lang="en" dirty="0" smtClean="0"/>
              <a:t>arises</a:t>
            </a:r>
            <a:endParaRPr lang="en" dirty="0"/>
          </a:p>
          <a:p>
            <a:pPr marL="971550" lvl="1" indent="-285750">
              <a:spcBef>
                <a:spcPts val="0"/>
              </a:spcBef>
              <a:buFont typeface="Courier New" panose="02070309020205020404" pitchFamily="49" charset="0"/>
              <a:buChar char="o"/>
            </a:pPr>
            <a:endParaRPr lang="en" dirty="0" smtClean="0"/>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Shape 156"/>
          <p:cNvSpPr txBox="1">
            <a:spLocks noGrp="1"/>
          </p:cNvSpPr>
          <p:nvPr>
            <p:ph type="title"/>
          </p:nvPr>
        </p:nvSpPr>
        <p:spPr>
          <a:prstGeom prst="rect">
            <a:avLst/>
          </a:prstGeom>
        </p:spPr>
        <p:txBody>
          <a:bodyPr lIns="91425" tIns="91425" rIns="91425" bIns="91425" anchor="t" anchorCtr="0">
            <a:noAutofit/>
          </a:bodyPr>
          <a:lstStyle/>
          <a:p>
            <a:pPr lvl="0">
              <a:spcBef>
                <a:spcPts val="0"/>
              </a:spcBef>
              <a:buNone/>
            </a:pPr>
            <a:r>
              <a:rPr lang="en"/>
              <a:t>Gender Inclusive Facilities </a:t>
            </a:r>
          </a:p>
        </p:txBody>
      </p:sp>
      <p:sp>
        <p:nvSpPr>
          <p:cNvPr id="157" name="Shape 157"/>
          <p:cNvSpPr txBox="1">
            <a:spLocks noGrp="1"/>
          </p:cNvSpPr>
          <p:nvPr>
            <p:ph type="body" idx="1"/>
          </p:nvPr>
        </p:nvSpPr>
        <p:spPr>
          <a:xfrm>
            <a:off x="311700" y="1316597"/>
            <a:ext cx="8520599" cy="3416400"/>
          </a:xfrm>
          <a:prstGeom prst="rect">
            <a:avLst/>
          </a:prstGeom>
        </p:spPr>
        <p:txBody>
          <a:bodyPr lIns="91425" tIns="91425" rIns="91425" bIns="91425" anchor="t" anchorCtr="0">
            <a:noAutofit/>
          </a:bodyPr>
          <a:lstStyle/>
          <a:p>
            <a:pPr marL="514350" lvl="0" indent="-285750" rtl="0">
              <a:spcBef>
                <a:spcPts val="0"/>
              </a:spcBef>
              <a:buFont typeface="Wingdings" panose="05000000000000000000" pitchFamily="2" charset="2"/>
              <a:buChar char="§"/>
            </a:pPr>
            <a:r>
              <a:rPr lang="en" dirty="0"/>
              <a:t>Provide single stall gender inclusive restrooms throughout campus</a:t>
            </a:r>
          </a:p>
          <a:p>
            <a:pPr marL="914400" lvl="1" indent="-228600" rtl="0">
              <a:spcBef>
                <a:spcPts val="0"/>
              </a:spcBef>
              <a:buChar char="○"/>
            </a:pPr>
            <a:r>
              <a:rPr lang="en" dirty="0"/>
              <a:t>Alleviates uncertainty</a:t>
            </a:r>
          </a:p>
          <a:p>
            <a:pPr marL="914400" lvl="1" indent="-228600" rtl="0">
              <a:spcBef>
                <a:spcPts val="0"/>
              </a:spcBef>
              <a:buChar char="○"/>
            </a:pPr>
            <a:r>
              <a:rPr lang="en" dirty="0"/>
              <a:t>Minimizes students being “outed” based off restroom use</a:t>
            </a:r>
          </a:p>
          <a:p>
            <a:pPr marL="514350" lvl="0" indent="-285750" rtl="0">
              <a:spcBef>
                <a:spcPts val="0"/>
              </a:spcBef>
              <a:buFont typeface="Wingdings" panose="05000000000000000000" pitchFamily="2" charset="2"/>
              <a:buChar char="§"/>
            </a:pPr>
            <a:r>
              <a:rPr lang="en" dirty="0"/>
              <a:t>Provide gender inclusive locker rooms</a:t>
            </a:r>
          </a:p>
          <a:p>
            <a:pPr marL="914400" lvl="1" indent="-228600" rtl="0">
              <a:spcBef>
                <a:spcPts val="0"/>
              </a:spcBef>
              <a:buChar char="○"/>
            </a:pPr>
            <a:r>
              <a:rPr lang="en" dirty="0"/>
              <a:t>Single stall changing rooms</a:t>
            </a:r>
          </a:p>
          <a:p>
            <a:pPr marL="914400" lvl="1" indent="-228600" rtl="0">
              <a:spcBef>
                <a:spcPts val="0"/>
              </a:spcBef>
              <a:buChar char="○"/>
            </a:pPr>
            <a:r>
              <a:rPr lang="en" dirty="0"/>
              <a:t>Private stall shower </a:t>
            </a:r>
            <a:r>
              <a:rPr lang="en" dirty="0" smtClean="0"/>
              <a:t>facilities with locking doors</a:t>
            </a:r>
            <a:endParaRPr lang="en" dirty="0"/>
          </a:p>
          <a:p>
            <a:pPr lvl="0">
              <a:spcBef>
                <a:spcPts val="0"/>
              </a:spcBef>
              <a:buNone/>
            </a:pPr>
            <a:endParaRPr dirty="0"/>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Shape 162"/>
          <p:cNvSpPr txBox="1">
            <a:spLocks noGrp="1"/>
          </p:cNvSpPr>
          <p:nvPr>
            <p:ph type="title"/>
          </p:nvPr>
        </p:nvSpPr>
        <p:spPr>
          <a:prstGeom prst="rect">
            <a:avLst/>
          </a:prstGeom>
        </p:spPr>
        <p:txBody>
          <a:bodyPr lIns="91425" tIns="91425" rIns="91425" bIns="91425" anchor="t" anchorCtr="0">
            <a:noAutofit/>
          </a:bodyPr>
          <a:lstStyle/>
          <a:p>
            <a:pPr lvl="0">
              <a:spcBef>
                <a:spcPts val="0"/>
              </a:spcBef>
              <a:buNone/>
            </a:pPr>
            <a:r>
              <a:rPr lang="en"/>
              <a:t>LGBTQ Center and Staff</a:t>
            </a:r>
          </a:p>
        </p:txBody>
      </p:sp>
      <p:sp>
        <p:nvSpPr>
          <p:cNvPr id="163" name="Shape 163"/>
          <p:cNvSpPr txBox="1">
            <a:spLocks noGrp="1"/>
          </p:cNvSpPr>
          <p:nvPr>
            <p:ph type="body" idx="1"/>
          </p:nvPr>
        </p:nvSpPr>
        <p:spPr>
          <a:xfrm>
            <a:off x="311700" y="1316597"/>
            <a:ext cx="8520599" cy="3416400"/>
          </a:xfrm>
          <a:prstGeom prst="rect">
            <a:avLst/>
          </a:prstGeom>
        </p:spPr>
        <p:txBody>
          <a:bodyPr lIns="91425" tIns="91425" rIns="91425" bIns="91425" anchor="t" anchorCtr="0">
            <a:noAutofit/>
          </a:bodyPr>
          <a:lstStyle/>
          <a:p>
            <a:pPr marL="514350" lvl="0" indent="-285750" rtl="0">
              <a:spcBef>
                <a:spcPts val="0"/>
              </a:spcBef>
              <a:buFont typeface="Wingdings" panose="05000000000000000000" pitchFamily="2" charset="2"/>
              <a:buChar char="§"/>
            </a:pPr>
            <a:r>
              <a:rPr lang="en" dirty="0"/>
              <a:t>Create a physical safe space for students</a:t>
            </a:r>
          </a:p>
          <a:p>
            <a:pPr marL="971550" lvl="1" indent="-285750" rtl="0">
              <a:spcBef>
                <a:spcPts val="0"/>
              </a:spcBef>
              <a:buFont typeface="Courier New" panose="02070309020205020404" pitchFamily="49" charset="0"/>
              <a:buChar char="o"/>
            </a:pPr>
            <a:r>
              <a:rPr lang="en" dirty="0"/>
              <a:t>Provide trained staff who are knowledgeable about transgender needs and issues</a:t>
            </a:r>
          </a:p>
          <a:p>
            <a:pPr marL="971550" lvl="1" indent="-285750" rtl="0">
              <a:spcBef>
                <a:spcPts val="0"/>
              </a:spcBef>
              <a:buFont typeface="Courier New" panose="02070309020205020404" pitchFamily="49" charset="0"/>
              <a:buChar char="o"/>
            </a:pPr>
            <a:r>
              <a:rPr lang="en" dirty="0"/>
              <a:t>Ensure support of all students</a:t>
            </a:r>
          </a:p>
          <a:p>
            <a:pPr marL="971550" lvl="1" indent="-285750" rtl="0">
              <a:spcBef>
                <a:spcPts val="0"/>
              </a:spcBef>
              <a:buFont typeface="Courier New" panose="02070309020205020404" pitchFamily="49" charset="0"/>
              <a:buChar char="o"/>
            </a:pPr>
            <a:r>
              <a:rPr lang="en" dirty="0"/>
              <a:t>Raise awareness of various transgender needs</a:t>
            </a:r>
          </a:p>
          <a:p>
            <a:pPr marL="514350" lvl="0" indent="-285750" rtl="0">
              <a:spcBef>
                <a:spcPts val="0"/>
              </a:spcBef>
              <a:buFont typeface="Wingdings" panose="05000000000000000000" pitchFamily="2" charset="2"/>
              <a:buChar char="§"/>
            </a:pPr>
            <a:r>
              <a:rPr lang="en" dirty="0"/>
              <a:t>Provide education to the campus and community at large</a:t>
            </a:r>
          </a:p>
          <a:p>
            <a:pPr marL="514350" lvl="0" indent="-285750" rtl="0">
              <a:spcBef>
                <a:spcPts val="0"/>
              </a:spcBef>
              <a:buFont typeface="Wingdings" panose="05000000000000000000" pitchFamily="2" charset="2"/>
              <a:buChar char="§"/>
            </a:pPr>
            <a:r>
              <a:rPr lang="en" dirty="0"/>
              <a:t>Become a resource for training, education, and support</a:t>
            </a:r>
          </a:p>
          <a:p>
            <a:pPr marL="514350" lvl="0" indent="-285750">
              <a:spcBef>
                <a:spcPts val="0"/>
              </a:spcBef>
              <a:buFont typeface="Wingdings" panose="05000000000000000000" pitchFamily="2" charset="2"/>
              <a:buChar char="§"/>
            </a:pPr>
            <a:r>
              <a:rPr lang="en" dirty="0"/>
              <a:t>Serve in a consultant capacity including various policies</a:t>
            </a: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Shape 60"/>
          <p:cNvSpPr txBox="1">
            <a:spLocks noGrp="1"/>
          </p:cNvSpPr>
          <p:nvPr>
            <p:ph type="title"/>
          </p:nvPr>
        </p:nvSpPr>
        <p:spPr>
          <a:prstGeom prst="rect">
            <a:avLst/>
          </a:prstGeom>
        </p:spPr>
        <p:txBody>
          <a:bodyPr lIns="91425" tIns="91425" rIns="91425" bIns="91425" anchor="t" anchorCtr="0">
            <a:noAutofit/>
          </a:bodyPr>
          <a:lstStyle/>
          <a:p>
            <a:pPr lvl="0">
              <a:spcBef>
                <a:spcPts val="0"/>
              </a:spcBef>
              <a:buNone/>
            </a:pPr>
            <a:r>
              <a:rPr lang="en"/>
              <a:t>Positivities of Centerist College</a:t>
            </a:r>
          </a:p>
        </p:txBody>
      </p:sp>
      <p:sp>
        <p:nvSpPr>
          <p:cNvPr id="61" name="Shape 61"/>
          <p:cNvSpPr txBox="1">
            <a:spLocks noGrp="1"/>
          </p:cNvSpPr>
          <p:nvPr>
            <p:ph type="body" idx="1"/>
          </p:nvPr>
        </p:nvSpPr>
        <p:spPr>
          <a:xfrm>
            <a:off x="311700" y="1316597"/>
            <a:ext cx="8520599" cy="3416400"/>
          </a:xfrm>
          <a:prstGeom prst="rect">
            <a:avLst/>
          </a:prstGeom>
        </p:spPr>
        <p:txBody>
          <a:bodyPr lIns="91425" tIns="91425" rIns="91425" bIns="91425" anchor="t" anchorCtr="0">
            <a:noAutofit/>
          </a:bodyPr>
          <a:lstStyle/>
          <a:p>
            <a:pPr marL="514350" lvl="0" indent="-285750" rtl="0">
              <a:spcBef>
                <a:spcPts val="0"/>
              </a:spcBef>
              <a:buFont typeface="Wingdings" panose="05000000000000000000" pitchFamily="2" charset="2"/>
              <a:buChar char="§"/>
            </a:pPr>
            <a:r>
              <a:rPr lang="en" dirty="0"/>
              <a:t>President Fogg has successfully recognized the issue early</a:t>
            </a:r>
          </a:p>
          <a:p>
            <a:pPr marL="514350" lvl="0" indent="-285750" rtl="0">
              <a:spcBef>
                <a:spcPts val="0"/>
              </a:spcBef>
              <a:buFont typeface="Wingdings" panose="05000000000000000000" pitchFamily="2" charset="2"/>
              <a:buChar char="§"/>
            </a:pPr>
            <a:r>
              <a:rPr lang="en" dirty="0"/>
              <a:t>President Fogg has designated a competent team to develop a plan</a:t>
            </a:r>
          </a:p>
          <a:p>
            <a:pPr marL="514350" lvl="0" indent="-285750" rtl="0">
              <a:spcBef>
                <a:spcPts val="0"/>
              </a:spcBef>
              <a:buFont typeface="Wingdings" panose="05000000000000000000" pitchFamily="2" charset="2"/>
              <a:buChar char="§"/>
            </a:pPr>
            <a:r>
              <a:rPr lang="en" dirty="0"/>
              <a:t>President Fogg is in a position where he is able to address issues with on and off-campus constituents</a:t>
            </a: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Shape 168"/>
          <p:cNvSpPr txBox="1">
            <a:spLocks noGrp="1"/>
          </p:cNvSpPr>
          <p:nvPr>
            <p:ph type="title"/>
          </p:nvPr>
        </p:nvSpPr>
        <p:spPr>
          <a:prstGeom prst="rect">
            <a:avLst/>
          </a:prstGeom>
        </p:spPr>
        <p:txBody>
          <a:bodyPr lIns="91425" tIns="91425" rIns="91425" bIns="91425" anchor="t" anchorCtr="0">
            <a:noAutofit/>
          </a:bodyPr>
          <a:lstStyle/>
          <a:p>
            <a:pPr lvl="0">
              <a:spcBef>
                <a:spcPts val="0"/>
              </a:spcBef>
              <a:buNone/>
            </a:pPr>
            <a:r>
              <a:rPr lang="en"/>
              <a:t>Medical Needs and Insurance</a:t>
            </a:r>
          </a:p>
        </p:txBody>
      </p:sp>
      <p:sp>
        <p:nvSpPr>
          <p:cNvPr id="169" name="Shape 169"/>
          <p:cNvSpPr txBox="1">
            <a:spLocks noGrp="1"/>
          </p:cNvSpPr>
          <p:nvPr>
            <p:ph type="body" idx="1"/>
          </p:nvPr>
        </p:nvSpPr>
        <p:spPr>
          <a:xfrm>
            <a:off x="311700" y="1316597"/>
            <a:ext cx="8520599" cy="3416400"/>
          </a:xfrm>
          <a:prstGeom prst="rect">
            <a:avLst/>
          </a:prstGeom>
        </p:spPr>
        <p:txBody>
          <a:bodyPr lIns="91425" tIns="91425" rIns="91425" bIns="91425" anchor="t" anchorCtr="0">
            <a:noAutofit/>
          </a:bodyPr>
          <a:lstStyle/>
          <a:p>
            <a:pPr marL="514350" lvl="0" indent="-285750" rtl="0">
              <a:spcBef>
                <a:spcPts val="0"/>
              </a:spcBef>
              <a:buFont typeface="Wingdings" panose="05000000000000000000" pitchFamily="2" charset="2"/>
              <a:buChar char="§"/>
            </a:pPr>
            <a:r>
              <a:rPr lang="en" dirty="0"/>
              <a:t>Medical insurance is difficult for people who identify as transgender to receive</a:t>
            </a:r>
          </a:p>
          <a:p>
            <a:pPr marL="914400" lvl="1" indent="-228600" rtl="0">
              <a:spcBef>
                <a:spcPts val="0"/>
              </a:spcBef>
              <a:buChar char="○"/>
            </a:pPr>
            <a:r>
              <a:rPr lang="en" dirty="0"/>
              <a:t>Not always quality care</a:t>
            </a:r>
          </a:p>
          <a:p>
            <a:pPr marL="514350" lvl="0" indent="-285750" rtl="0">
              <a:spcBef>
                <a:spcPts val="0"/>
              </a:spcBef>
              <a:buFont typeface="Wingdings" panose="05000000000000000000" pitchFamily="2" charset="2"/>
              <a:buChar char="§"/>
            </a:pPr>
            <a:r>
              <a:rPr lang="en" dirty="0"/>
              <a:t>Medical Centers should be educated on Transgender Health Issues</a:t>
            </a:r>
          </a:p>
          <a:p>
            <a:pPr marL="914400" lvl="1" indent="-228600" rtl="0">
              <a:spcBef>
                <a:spcPts val="0"/>
              </a:spcBef>
              <a:buChar char="○"/>
            </a:pPr>
            <a:r>
              <a:rPr lang="en" dirty="0"/>
              <a:t>External Appearance may differ from internal anatomy</a:t>
            </a:r>
          </a:p>
          <a:p>
            <a:pPr marL="514350" lvl="0" indent="-285750" rtl="0">
              <a:spcBef>
                <a:spcPts val="0"/>
              </a:spcBef>
              <a:buFont typeface="Wingdings" panose="05000000000000000000" pitchFamily="2" charset="2"/>
              <a:buChar char="§"/>
            </a:pPr>
            <a:r>
              <a:rPr lang="en" dirty="0"/>
              <a:t>Gender Specific Care</a:t>
            </a:r>
          </a:p>
          <a:p>
            <a:pPr marL="914400" lvl="1" indent="-228600" rtl="0">
              <a:spcBef>
                <a:spcPts val="0"/>
              </a:spcBef>
              <a:buChar char="○"/>
            </a:pPr>
            <a:r>
              <a:rPr lang="en" dirty="0"/>
              <a:t>Available to all students regardless of appearance or identity</a:t>
            </a:r>
          </a:p>
          <a:p>
            <a:pPr marL="514350" lvl="0" indent="-285750" rtl="0">
              <a:spcBef>
                <a:spcPts val="0"/>
              </a:spcBef>
              <a:buFont typeface="Wingdings" panose="05000000000000000000" pitchFamily="2" charset="2"/>
              <a:buChar char="§"/>
            </a:pPr>
            <a:r>
              <a:rPr lang="en" dirty="0"/>
              <a:t>Implementing mandatory transgender education training sessions for health center staff</a:t>
            </a:r>
          </a:p>
          <a:p>
            <a:pPr marL="914400" lvl="1" indent="-228600" rtl="0">
              <a:spcBef>
                <a:spcPts val="0"/>
              </a:spcBef>
              <a:buChar char="○"/>
            </a:pPr>
            <a:r>
              <a:rPr lang="en" dirty="0"/>
              <a:t>Educate staff on inclusion and equitable practices</a:t>
            </a:r>
          </a:p>
          <a:p>
            <a:pPr marL="914400" lvl="1" indent="-228600">
              <a:spcBef>
                <a:spcPts val="0"/>
              </a:spcBef>
              <a:buChar char="○"/>
            </a:pPr>
            <a:r>
              <a:rPr lang="en" dirty="0"/>
              <a:t>Ensure accountability among staff to ensure students are respected and provided necessary care</a:t>
            </a: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Shape 174"/>
          <p:cNvSpPr txBox="1">
            <a:spLocks noGrp="1"/>
          </p:cNvSpPr>
          <p:nvPr>
            <p:ph type="title"/>
          </p:nvPr>
        </p:nvSpPr>
        <p:spPr>
          <a:prstGeom prst="rect">
            <a:avLst/>
          </a:prstGeom>
        </p:spPr>
        <p:txBody>
          <a:bodyPr lIns="91425" tIns="91425" rIns="91425" bIns="91425" anchor="t" anchorCtr="0">
            <a:noAutofit/>
          </a:bodyPr>
          <a:lstStyle/>
          <a:p>
            <a:pPr lvl="0">
              <a:spcBef>
                <a:spcPts val="0"/>
              </a:spcBef>
              <a:buNone/>
            </a:pPr>
            <a:r>
              <a:rPr lang="en"/>
              <a:t>Resources</a:t>
            </a:r>
          </a:p>
        </p:txBody>
      </p:sp>
      <p:sp>
        <p:nvSpPr>
          <p:cNvPr id="175" name="Shape 175"/>
          <p:cNvSpPr txBox="1">
            <a:spLocks noGrp="1"/>
          </p:cNvSpPr>
          <p:nvPr>
            <p:ph type="body" idx="1"/>
          </p:nvPr>
        </p:nvSpPr>
        <p:spPr>
          <a:xfrm>
            <a:off x="311700" y="1316597"/>
            <a:ext cx="8520599" cy="3843000"/>
          </a:xfrm>
          <a:prstGeom prst="rect">
            <a:avLst/>
          </a:prstGeom>
        </p:spPr>
        <p:txBody>
          <a:bodyPr lIns="91425" tIns="91425" rIns="91425" bIns="91425" anchor="t" anchorCtr="0">
            <a:noAutofit/>
          </a:bodyPr>
          <a:lstStyle/>
          <a:p>
            <a:pPr lvl="0" rtl="0">
              <a:spcBef>
                <a:spcPts val="0"/>
              </a:spcBef>
              <a:buNone/>
            </a:pPr>
            <a:r>
              <a:rPr lang="en" sz="1200" dirty="0"/>
              <a:t>(2016). </a:t>
            </a:r>
            <a:r>
              <a:rPr lang="en" sz="1200" i="1" dirty="0"/>
              <a:t>Campus Pride Index.</a:t>
            </a:r>
            <a:r>
              <a:rPr lang="en" sz="1200" dirty="0"/>
              <a:t> Retrieved from: </a:t>
            </a:r>
            <a:r>
              <a:rPr lang="en" sz="1200" dirty="0">
                <a:hlinkClick r:id="rId3"/>
              </a:rPr>
              <a:t>https://www.campuspride.org/about</a:t>
            </a:r>
            <a:r>
              <a:rPr lang="en" sz="1200" dirty="0" smtClean="0">
                <a:hlinkClick r:id="rId3"/>
              </a:rPr>
              <a:t>/</a:t>
            </a:r>
            <a:endParaRPr lang="en" sz="1200" dirty="0" smtClean="0"/>
          </a:p>
          <a:p>
            <a:pPr lvl="0" rtl="0">
              <a:spcBef>
                <a:spcPts val="0"/>
              </a:spcBef>
              <a:buNone/>
            </a:pPr>
            <a:endParaRPr lang="en" sz="1200" dirty="0"/>
          </a:p>
          <a:p>
            <a:pPr lvl="0" rtl="0">
              <a:spcBef>
                <a:spcPts val="0"/>
              </a:spcBef>
              <a:buNone/>
            </a:pPr>
            <a:r>
              <a:rPr lang="en" sz="1200" dirty="0"/>
              <a:t>Beemyn, B., Crutis, B., Davis, M., Tubbs, N.J. (2005). Transgender </a:t>
            </a:r>
            <a:r>
              <a:rPr lang="en" sz="1200" dirty="0" smtClean="0"/>
              <a:t>issues </a:t>
            </a:r>
            <a:r>
              <a:rPr lang="en" sz="1200" dirty="0"/>
              <a:t>on </a:t>
            </a:r>
            <a:r>
              <a:rPr lang="en" sz="1200" dirty="0" smtClean="0"/>
              <a:t>college </a:t>
            </a:r>
            <a:r>
              <a:rPr lang="en" sz="1200" dirty="0"/>
              <a:t>c</a:t>
            </a:r>
            <a:r>
              <a:rPr lang="en" sz="1200" dirty="0" smtClean="0"/>
              <a:t>ampuses</a:t>
            </a:r>
            <a:r>
              <a:rPr lang="en" sz="1200" dirty="0"/>
              <a:t>. New </a:t>
            </a:r>
            <a:r>
              <a:rPr lang="en" sz="1200" dirty="0" smtClean="0"/>
              <a:t>directions </a:t>
            </a:r>
            <a:r>
              <a:rPr lang="en" sz="1200" dirty="0"/>
              <a:t>for </a:t>
            </a:r>
            <a:r>
              <a:rPr lang="en" sz="1200" dirty="0" smtClean="0"/>
              <a:t>student </a:t>
            </a:r>
            <a:r>
              <a:rPr lang="en" sz="1200" dirty="0"/>
              <a:t>s</a:t>
            </a:r>
            <a:r>
              <a:rPr lang="en" sz="1200" dirty="0" smtClean="0"/>
              <a:t>ervices 	(</a:t>
            </a:r>
            <a:r>
              <a:rPr lang="en" sz="1200" dirty="0"/>
              <a:t>Chapter 5). Retreived from: </a:t>
            </a:r>
            <a:r>
              <a:rPr lang="en" sz="1200" u="sng" dirty="0">
                <a:solidFill>
                  <a:schemeClr val="accent5"/>
                </a:solidFill>
                <a:hlinkClick r:id="rId4"/>
              </a:rPr>
              <a:t>http://vp.studentlife.uiowa.edu/assets/Transgender-Issues-on-College-Campuses.pdf</a:t>
            </a:r>
            <a:r>
              <a:rPr lang="en" sz="1200" dirty="0"/>
              <a:t> </a:t>
            </a:r>
            <a:endParaRPr lang="en" sz="1200" dirty="0" smtClean="0"/>
          </a:p>
          <a:p>
            <a:pPr lvl="0" rtl="0">
              <a:spcBef>
                <a:spcPts val="0"/>
              </a:spcBef>
              <a:buNone/>
            </a:pPr>
            <a:endParaRPr lang="en" sz="1200" dirty="0"/>
          </a:p>
          <a:p>
            <a:pPr lvl="0" rtl="0">
              <a:spcBef>
                <a:spcPts val="0"/>
              </a:spcBef>
              <a:buClr>
                <a:schemeClr val="dk1"/>
              </a:buClr>
              <a:buSzPct val="91666"/>
              <a:buFont typeface="Arial"/>
              <a:buNone/>
            </a:pPr>
            <a:r>
              <a:rPr lang="en" sz="1200" dirty="0"/>
              <a:t>Dean, L. (2000) “Lesbian, </a:t>
            </a:r>
            <a:r>
              <a:rPr lang="en" sz="1200" dirty="0" smtClean="0"/>
              <a:t>gay</a:t>
            </a:r>
            <a:r>
              <a:rPr lang="en" sz="1200" dirty="0"/>
              <a:t>, </a:t>
            </a:r>
            <a:r>
              <a:rPr lang="en" sz="1200" dirty="0" smtClean="0"/>
              <a:t>bisexual</a:t>
            </a:r>
            <a:r>
              <a:rPr lang="en" sz="1200" dirty="0"/>
              <a:t>, and </a:t>
            </a:r>
            <a:r>
              <a:rPr lang="en" sz="1200" dirty="0" smtClean="0"/>
              <a:t>transgender health</a:t>
            </a:r>
            <a:r>
              <a:rPr lang="en" sz="1200" dirty="0"/>
              <a:t>: Findings and </a:t>
            </a:r>
            <a:r>
              <a:rPr lang="en" sz="1200" dirty="0" smtClean="0"/>
              <a:t>concerns</a:t>
            </a:r>
            <a:r>
              <a:rPr lang="en" sz="1200" dirty="0"/>
              <a:t>.” </a:t>
            </a:r>
            <a:r>
              <a:rPr lang="en" sz="1200" i="1" dirty="0"/>
              <a:t>Journal of the Gay and Lesbian Medical </a:t>
            </a:r>
            <a:r>
              <a:rPr lang="en" sz="1200" i="1" dirty="0" smtClean="0"/>
              <a:t>	Association</a:t>
            </a:r>
            <a:r>
              <a:rPr lang="en" sz="1200" i="1" dirty="0"/>
              <a:t>, 4(3)</a:t>
            </a:r>
            <a:r>
              <a:rPr lang="en" sz="1200" dirty="0"/>
              <a:t>, 102–151</a:t>
            </a:r>
            <a:r>
              <a:rPr lang="en" sz="1200" dirty="0" smtClean="0"/>
              <a:t>.</a:t>
            </a:r>
          </a:p>
          <a:p>
            <a:pPr lvl="0" rtl="0">
              <a:spcBef>
                <a:spcPts val="0"/>
              </a:spcBef>
              <a:buClr>
                <a:schemeClr val="dk1"/>
              </a:buClr>
              <a:buSzPct val="91666"/>
              <a:buFont typeface="Arial"/>
              <a:buNone/>
            </a:pPr>
            <a:endParaRPr lang="en" sz="1200" dirty="0"/>
          </a:p>
          <a:p>
            <a:pPr lvl="0" rtl="0">
              <a:spcBef>
                <a:spcPts val="0"/>
              </a:spcBef>
              <a:buClr>
                <a:schemeClr val="dk1"/>
              </a:buClr>
              <a:buSzPct val="91666"/>
              <a:buFont typeface="Arial"/>
              <a:buNone/>
            </a:pPr>
            <a:r>
              <a:rPr lang="en" sz="1200" dirty="0"/>
              <a:t>Krum, Tiana., Davis, K., and Galupo, M. (2012) “</a:t>
            </a:r>
            <a:r>
              <a:rPr lang="en" sz="1200" dirty="0" smtClean="0"/>
              <a:t>Gender-inclusive </a:t>
            </a:r>
            <a:r>
              <a:rPr lang="en" sz="1200" dirty="0"/>
              <a:t>h</a:t>
            </a:r>
            <a:r>
              <a:rPr lang="en" sz="1200" dirty="0" smtClean="0"/>
              <a:t>ousing </a:t>
            </a:r>
            <a:r>
              <a:rPr lang="en" sz="1200" dirty="0"/>
              <a:t>p</a:t>
            </a:r>
            <a:r>
              <a:rPr lang="en" sz="1200" dirty="0" smtClean="0"/>
              <a:t>references</a:t>
            </a:r>
            <a:r>
              <a:rPr lang="en" sz="1200" dirty="0"/>
              <a:t>: A </a:t>
            </a:r>
            <a:r>
              <a:rPr lang="en" sz="1200" dirty="0" smtClean="0"/>
              <a:t>survey </a:t>
            </a:r>
            <a:r>
              <a:rPr lang="en" sz="1200" dirty="0"/>
              <a:t>of </a:t>
            </a:r>
            <a:r>
              <a:rPr lang="en" sz="1200" dirty="0" smtClean="0"/>
              <a:t>college-aged </a:t>
            </a:r>
            <a:r>
              <a:rPr lang="en" sz="1200" dirty="0"/>
              <a:t>t</a:t>
            </a:r>
            <a:r>
              <a:rPr lang="en" sz="1200" dirty="0" smtClean="0"/>
              <a:t>ransgender </a:t>
            </a:r>
            <a:r>
              <a:rPr lang="en" sz="1200" dirty="0"/>
              <a:t>s</a:t>
            </a:r>
            <a:r>
              <a:rPr lang="en" sz="1200" dirty="0" smtClean="0"/>
              <a:t>tudents. 	</a:t>
            </a:r>
            <a:r>
              <a:rPr lang="en" sz="1200" i="1" dirty="0" smtClean="0"/>
              <a:t>Journal of LGBT Youth, 10(1-2), </a:t>
            </a:r>
            <a:r>
              <a:rPr lang="en" sz="1200" dirty="0" smtClean="0"/>
              <a:t>64-82</a:t>
            </a:r>
          </a:p>
          <a:p>
            <a:pPr lvl="0" rtl="0">
              <a:spcBef>
                <a:spcPts val="0"/>
              </a:spcBef>
              <a:buClr>
                <a:schemeClr val="dk1"/>
              </a:buClr>
              <a:buSzPct val="91666"/>
              <a:buFont typeface="Arial"/>
              <a:buNone/>
            </a:pPr>
            <a:r>
              <a:rPr lang="en" sz="1200" dirty="0" smtClean="0"/>
              <a:t> </a:t>
            </a:r>
            <a:endParaRPr lang="en" sz="1200" dirty="0"/>
          </a:p>
          <a:p>
            <a:pPr lvl="0" rtl="0">
              <a:spcBef>
                <a:spcPts val="0"/>
              </a:spcBef>
              <a:buClr>
                <a:schemeClr val="dk1"/>
              </a:buClr>
              <a:buSzPct val="91666"/>
              <a:buFont typeface="Arial"/>
              <a:buNone/>
            </a:pPr>
            <a:r>
              <a:rPr lang="en" sz="1200" dirty="0"/>
              <a:t>Newhouse, M. (2013) “Remembering the “T” in LGBT: </a:t>
            </a:r>
            <a:r>
              <a:rPr lang="en" sz="1200" dirty="0" smtClean="0"/>
              <a:t>Recruiting </a:t>
            </a:r>
            <a:r>
              <a:rPr lang="en" sz="1200" dirty="0"/>
              <a:t>and </a:t>
            </a:r>
            <a:r>
              <a:rPr lang="en" sz="1200" dirty="0" smtClean="0"/>
              <a:t>supporting </a:t>
            </a:r>
            <a:r>
              <a:rPr lang="en" sz="1200" dirty="0"/>
              <a:t>t</a:t>
            </a:r>
            <a:r>
              <a:rPr lang="en" sz="1200" dirty="0" smtClean="0"/>
              <a:t>ransgender </a:t>
            </a:r>
            <a:r>
              <a:rPr lang="en" sz="1200" dirty="0"/>
              <a:t>s</a:t>
            </a:r>
            <a:r>
              <a:rPr lang="en" sz="1200" dirty="0" smtClean="0"/>
              <a:t>tudents</a:t>
            </a:r>
            <a:r>
              <a:rPr lang="en" sz="1200" dirty="0"/>
              <a:t>.” </a:t>
            </a:r>
            <a:r>
              <a:rPr lang="en" sz="1200" i="1" dirty="0"/>
              <a:t>Journal of College Admissions. </a:t>
            </a:r>
            <a:r>
              <a:rPr lang="en" sz="1200" i="1" dirty="0" smtClean="0"/>
              <a:t>	220</a:t>
            </a:r>
            <a:r>
              <a:rPr lang="en" sz="1200" i="1" dirty="0"/>
              <a:t>,</a:t>
            </a:r>
            <a:r>
              <a:rPr lang="en" sz="1200" dirty="0"/>
              <a:t> </a:t>
            </a:r>
            <a:r>
              <a:rPr lang="en" sz="1200" dirty="0" smtClean="0"/>
              <a:t>22-27</a:t>
            </a:r>
          </a:p>
          <a:p>
            <a:pPr lvl="0" rtl="0">
              <a:spcBef>
                <a:spcPts val="0"/>
              </a:spcBef>
              <a:buClr>
                <a:schemeClr val="dk1"/>
              </a:buClr>
              <a:buSzPct val="91666"/>
              <a:buFont typeface="Arial"/>
              <a:buNone/>
            </a:pPr>
            <a:endParaRPr lang="en" sz="1200" dirty="0"/>
          </a:p>
          <a:p>
            <a:pPr lvl="0" rtl="0">
              <a:spcBef>
                <a:spcPts val="0"/>
              </a:spcBef>
              <a:buClr>
                <a:schemeClr val="dk1"/>
              </a:buClr>
              <a:buSzPct val="91666"/>
              <a:buFont typeface="Arial"/>
              <a:buNone/>
            </a:pPr>
            <a:r>
              <a:rPr lang="en" sz="1200" dirty="0"/>
              <a:t>Woodford, M., Kolb, C., Durocher-Radeka, G., and Javier, G. (2014) “Lesbian, </a:t>
            </a:r>
            <a:r>
              <a:rPr lang="en" sz="1200" dirty="0" smtClean="0"/>
              <a:t>gay</a:t>
            </a:r>
            <a:r>
              <a:rPr lang="en" sz="1200" dirty="0"/>
              <a:t>, </a:t>
            </a:r>
            <a:r>
              <a:rPr lang="en" sz="1200" dirty="0" smtClean="0"/>
              <a:t>bisexual</a:t>
            </a:r>
            <a:r>
              <a:rPr lang="en" sz="1200" dirty="0"/>
              <a:t>, and </a:t>
            </a:r>
            <a:r>
              <a:rPr lang="en" sz="1200" dirty="0" smtClean="0"/>
              <a:t>transgender </a:t>
            </a:r>
            <a:r>
              <a:rPr lang="en" sz="1200" dirty="0"/>
              <a:t>a</a:t>
            </a:r>
            <a:r>
              <a:rPr lang="en" sz="1200" dirty="0" smtClean="0"/>
              <a:t>lly </a:t>
            </a:r>
            <a:r>
              <a:rPr lang="en" sz="1200" dirty="0"/>
              <a:t>t</a:t>
            </a:r>
            <a:r>
              <a:rPr lang="en" sz="1200" dirty="0" smtClean="0"/>
              <a:t>raining </a:t>
            </a:r>
            <a:r>
              <a:rPr lang="en" sz="1200" dirty="0"/>
              <a:t>p</a:t>
            </a:r>
            <a:r>
              <a:rPr lang="en" sz="1200" dirty="0" smtClean="0"/>
              <a:t>rograms </a:t>
            </a:r>
            <a:r>
              <a:rPr lang="en" sz="1200" dirty="0"/>
              <a:t>on </a:t>
            </a:r>
            <a:r>
              <a:rPr lang="en" sz="1200" dirty="0" smtClean="0"/>
              <a:t>	campus</a:t>
            </a:r>
            <a:r>
              <a:rPr lang="en" sz="1200" dirty="0"/>
              <a:t>: Current </a:t>
            </a:r>
            <a:r>
              <a:rPr lang="en" sz="1200" dirty="0" smtClean="0"/>
              <a:t>variations </a:t>
            </a:r>
            <a:r>
              <a:rPr lang="en" sz="1200" dirty="0"/>
              <a:t>and </a:t>
            </a:r>
            <a:r>
              <a:rPr lang="en" sz="1200" dirty="0" smtClean="0"/>
              <a:t>future </a:t>
            </a:r>
            <a:r>
              <a:rPr lang="en" sz="1200" dirty="0"/>
              <a:t>d</a:t>
            </a:r>
            <a:r>
              <a:rPr lang="en" sz="1200" dirty="0" smtClean="0"/>
              <a:t>irections</a:t>
            </a:r>
            <a:r>
              <a:rPr lang="en" sz="1200" dirty="0"/>
              <a:t>.”</a:t>
            </a:r>
            <a:r>
              <a:rPr lang="en" sz="1200" i="1" dirty="0"/>
              <a:t> Journal of College Student Development, 55(3), </a:t>
            </a:r>
            <a:r>
              <a:rPr lang="en" sz="1200" dirty="0"/>
              <a:t>317-322.</a:t>
            </a:r>
          </a:p>
          <a:p>
            <a:pPr lvl="0" rtl="0">
              <a:spcBef>
                <a:spcPts val="0"/>
              </a:spcBef>
              <a:buClr>
                <a:schemeClr val="dk1"/>
              </a:buClr>
              <a:buSzPct val="91666"/>
              <a:buFont typeface="Arial"/>
              <a:buNone/>
            </a:pPr>
            <a:endParaRPr sz="1200" dirty="0"/>
          </a:p>
          <a:p>
            <a:pPr lvl="0">
              <a:spcBef>
                <a:spcPts val="0"/>
              </a:spcBef>
              <a:buClr>
                <a:schemeClr val="dk1"/>
              </a:buClr>
              <a:buSzPct val="91666"/>
              <a:buFont typeface="Arial"/>
              <a:buNone/>
            </a:pPr>
            <a:endParaRPr sz="1200" dirty="0"/>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Shape 66"/>
          <p:cNvSpPr txBox="1">
            <a:spLocks noGrp="1"/>
          </p:cNvSpPr>
          <p:nvPr>
            <p:ph type="title"/>
          </p:nvPr>
        </p:nvSpPr>
        <p:spPr>
          <a:xfrm>
            <a:off x="311700" y="327795"/>
            <a:ext cx="8520599" cy="572699"/>
          </a:xfrm>
          <a:prstGeom prst="rect">
            <a:avLst/>
          </a:prstGeom>
        </p:spPr>
        <p:txBody>
          <a:bodyPr lIns="91425" tIns="91425" rIns="91425" bIns="91425" anchor="t" anchorCtr="0">
            <a:noAutofit/>
          </a:bodyPr>
          <a:lstStyle/>
          <a:p>
            <a:pPr lvl="0" rtl="0">
              <a:spcBef>
                <a:spcPts val="0"/>
              </a:spcBef>
              <a:buNone/>
            </a:pPr>
            <a:r>
              <a:rPr lang="en"/>
              <a:t>Predominant Issues Facing Transgender Students</a:t>
            </a:r>
          </a:p>
          <a:p>
            <a:pPr lvl="0">
              <a:spcBef>
                <a:spcPts val="0"/>
              </a:spcBef>
              <a:buNone/>
            </a:pPr>
            <a:endParaRPr/>
          </a:p>
        </p:txBody>
      </p:sp>
      <p:sp>
        <p:nvSpPr>
          <p:cNvPr id="67" name="Shape 67"/>
          <p:cNvSpPr txBox="1">
            <a:spLocks noGrp="1"/>
          </p:cNvSpPr>
          <p:nvPr>
            <p:ph type="body" idx="1"/>
          </p:nvPr>
        </p:nvSpPr>
        <p:spPr>
          <a:xfrm>
            <a:off x="311700" y="1316597"/>
            <a:ext cx="8520599" cy="3416400"/>
          </a:xfrm>
          <a:prstGeom prst="rect">
            <a:avLst/>
          </a:prstGeom>
        </p:spPr>
        <p:txBody>
          <a:bodyPr lIns="91425" tIns="91425" rIns="91425" bIns="91425" anchor="t" anchorCtr="0">
            <a:noAutofit/>
          </a:bodyPr>
          <a:lstStyle/>
          <a:p>
            <a:pPr marL="514350" lvl="0" indent="-285750" rtl="0">
              <a:spcBef>
                <a:spcPts val="0"/>
              </a:spcBef>
              <a:buFont typeface="Wingdings" panose="05000000000000000000" pitchFamily="2" charset="2"/>
              <a:buChar char="§"/>
            </a:pPr>
            <a:r>
              <a:rPr lang="en" dirty="0"/>
              <a:t>Programming- make sure transgender students are able to be included and participate equally</a:t>
            </a:r>
          </a:p>
          <a:p>
            <a:pPr marL="514350" lvl="0" indent="-285750" rtl="0">
              <a:spcBef>
                <a:spcPts val="0"/>
              </a:spcBef>
              <a:buFont typeface="Wingdings" panose="05000000000000000000" pitchFamily="2" charset="2"/>
              <a:buChar char="§"/>
            </a:pPr>
            <a:r>
              <a:rPr lang="en" dirty="0"/>
              <a:t>Educational Programs- Acknowledge transgender students’ presence and teach others about transgender students </a:t>
            </a:r>
          </a:p>
          <a:p>
            <a:pPr marL="514350" lvl="0" indent="-285750" rtl="0">
              <a:spcBef>
                <a:spcPts val="0"/>
              </a:spcBef>
              <a:buFont typeface="Wingdings" panose="05000000000000000000" pitchFamily="2" charset="2"/>
              <a:buChar char="§"/>
            </a:pPr>
            <a:r>
              <a:rPr lang="en" dirty="0"/>
              <a:t>Inclusive Policies- add gender identity or expression to the inclusion policy</a:t>
            </a:r>
          </a:p>
          <a:p>
            <a:pPr marL="514350" lvl="0" indent="-285750" rtl="0">
              <a:spcBef>
                <a:spcPts val="0"/>
              </a:spcBef>
              <a:buFont typeface="Wingdings" panose="05000000000000000000" pitchFamily="2" charset="2"/>
              <a:buChar char="§"/>
            </a:pPr>
            <a:r>
              <a:rPr lang="en" dirty="0"/>
              <a:t>Bathrooms and Locker Rooms- Lack of privacy may out </a:t>
            </a:r>
            <a:r>
              <a:rPr lang="en" dirty="0" smtClean="0"/>
              <a:t>students</a:t>
            </a:r>
            <a:endParaRPr lang="en-US" dirty="0" smtClean="0"/>
          </a:p>
          <a:p>
            <a:pPr marL="514350" lvl="0" indent="-285750" rtl="0">
              <a:spcBef>
                <a:spcPts val="0"/>
              </a:spcBef>
              <a:buFont typeface="Wingdings" panose="05000000000000000000" pitchFamily="2" charset="2"/>
              <a:buChar char="§"/>
            </a:pPr>
            <a:r>
              <a:rPr lang="en-US" dirty="0" smtClean="0"/>
              <a:t>Housing- provide safe and inclusive housing for transgender students</a:t>
            </a:r>
          </a:p>
          <a:p>
            <a:pPr marL="514350" lvl="0" indent="-285750" rtl="0">
              <a:spcBef>
                <a:spcPts val="0"/>
              </a:spcBef>
              <a:buFont typeface="Wingdings" panose="05000000000000000000" pitchFamily="2" charset="2"/>
              <a:buChar char="§"/>
            </a:pPr>
            <a:r>
              <a:rPr lang="en-US" dirty="0" smtClean="0"/>
              <a:t>Counseling- a safe place for students to process and share</a:t>
            </a:r>
          </a:p>
          <a:p>
            <a:pPr marL="514350" lvl="0" indent="-285750" rtl="0">
              <a:spcBef>
                <a:spcPts val="0"/>
              </a:spcBef>
              <a:buFont typeface="Wingdings" panose="05000000000000000000" pitchFamily="2" charset="2"/>
              <a:buChar char="§"/>
            </a:pPr>
            <a:r>
              <a:rPr lang="en-US" dirty="0" smtClean="0"/>
              <a:t>Medical Needs- provide equitable resources for transgender students</a:t>
            </a:r>
            <a:endParaRPr lang="en" dirty="0"/>
          </a:p>
          <a:p>
            <a:pPr marL="514350" lvl="0" indent="-285750" rtl="0">
              <a:spcBef>
                <a:spcPts val="0"/>
              </a:spcBef>
              <a:buFont typeface="Wingdings" panose="05000000000000000000" pitchFamily="2" charset="2"/>
              <a:buChar char="§"/>
            </a:pPr>
            <a:r>
              <a:rPr lang="en" dirty="0"/>
              <a:t>Colleges Records and </a:t>
            </a:r>
            <a:r>
              <a:rPr lang="en" dirty="0" smtClean="0"/>
              <a:t>Documents</a:t>
            </a:r>
            <a:r>
              <a:rPr lang="en-US" dirty="0" smtClean="0"/>
              <a:t>- </a:t>
            </a:r>
            <a:r>
              <a:rPr lang="en-US" dirty="0"/>
              <a:t>u</a:t>
            </a:r>
            <a:r>
              <a:rPr lang="en" dirty="0" smtClean="0"/>
              <a:t>nderstand </a:t>
            </a:r>
            <a:r>
              <a:rPr lang="en" dirty="0"/>
              <a:t>state’s process on Gov. Documents</a:t>
            </a:r>
          </a:p>
          <a:p>
            <a:pPr marL="914400" lvl="1" indent="-228600" rtl="0">
              <a:spcBef>
                <a:spcPts val="0"/>
              </a:spcBef>
              <a:buChar char="○"/>
            </a:pPr>
            <a:r>
              <a:rPr lang="en" dirty="0"/>
              <a:t>Validates </a:t>
            </a:r>
            <a:r>
              <a:rPr lang="en" dirty="0" smtClean="0"/>
              <a:t>Identity</a:t>
            </a:r>
            <a:endParaRPr lang="en-US" dirty="0" smtClean="0"/>
          </a:p>
          <a:p>
            <a:pPr marL="685800" lvl="1" indent="0" rtl="0">
              <a:spcBef>
                <a:spcPts val="0"/>
              </a:spcBef>
              <a:buNone/>
            </a:pPr>
            <a:endParaRPr lang="en" dirty="0"/>
          </a:p>
          <a:p>
            <a:pPr marL="0" lvl="0" indent="0" rtl="0">
              <a:spcBef>
                <a:spcPts val="0"/>
              </a:spcBef>
              <a:buNone/>
            </a:pPr>
            <a:endParaRPr dirty="0"/>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Shape 72"/>
          <p:cNvSpPr txBox="1">
            <a:spLocks noGrp="1"/>
          </p:cNvSpPr>
          <p:nvPr>
            <p:ph type="title"/>
          </p:nvPr>
        </p:nvSpPr>
        <p:spPr>
          <a:prstGeom prst="rect">
            <a:avLst/>
          </a:prstGeom>
        </p:spPr>
        <p:txBody>
          <a:bodyPr lIns="91425" tIns="91425" rIns="91425" bIns="91425" anchor="t" anchorCtr="0">
            <a:noAutofit/>
          </a:bodyPr>
          <a:lstStyle/>
          <a:p>
            <a:pPr lvl="0">
              <a:spcBef>
                <a:spcPts val="0"/>
              </a:spcBef>
              <a:buNone/>
            </a:pPr>
            <a:r>
              <a:rPr lang="en"/>
              <a:t>Short Term Plans</a:t>
            </a:r>
          </a:p>
        </p:txBody>
      </p:sp>
      <p:sp>
        <p:nvSpPr>
          <p:cNvPr id="73" name="Shape 73"/>
          <p:cNvSpPr txBox="1">
            <a:spLocks noGrp="1"/>
          </p:cNvSpPr>
          <p:nvPr>
            <p:ph type="body" idx="1"/>
          </p:nvPr>
        </p:nvSpPr>
        <p:spPr>
          <a:xfrm>
            <a:off x="311700" y="1316597"/>
            <a:ext cx="8520599" cy="3416400"/>
          </a:xfrm>
          <a:prstGeom prst="rect">
            <a:avLst/>
          </a:prstGeom>
        </p:spPr>
        <p:txBody>
          <a:bodyPr lIns="91425" tIns="91425" rIns="91425" bIns="91425" anchor="t" anchorCtr="0">
            <a:noAutofit/>
          </a:bodyPr>
          <a:lstStyle/>
          <a:p>
            <a:pPr marL="514350" indent="-285750">
              <a:buFont typeface="Wingdings" panose="05000000000000000000" pitchFamily="2" charset="2"/>
              <a:buChar char="§"/>
            </a:pPr>
            <a:r>
              <a:rPr lang="en" dirty="0"/>
              <a:t>Focus Groups</a:t>
            </a:r>
          </a:p>
          <a:p>
            <a:pPr marL="514350" lvl="0" indent="-285750" rtl="0">
              <a:spcBef>
                <a:spcPts val="0"/>
              </a:spcBef>
              <a:buFont typeface="Wingdings" panose="05000000000000000000" pitchFamily="2" charset="2"/>
              <a:buChar char="§"/>
            </a:pPr>
            <a:r>
              <a:rPr lang="en" dirty="0"/>
              <a:t>Campus Pride Index</a:t>
            </a:r>
          </a:p>
          <a:p>
            <a:pPr marL="514350" lvl="0" indent="-285750" rtl="0">
              <a:spcBef>
                <a:spcPts val="0"/>
              </a:spcBef>
              <a:buFont typeface="Wingdings" panose="05000000000000000000" pitchFamily="2" charset="2"/>
              <a:buChar char="§"/>
            </a:pPr>
            <a:r>
              <a:rPr lang="en" dirty="0"/>
              <a:t>Tiered Ally Training Program</a:t>
            </a:r>
          </a:p>
          <a:p>
            <a:pPr marL="514350" lvl="0" indent="-285750" rtl="0">
              <a:spcBef>
                <a:spcPts val="0"/>
              </a:spcBef>
              <a:buFont typeface="Wingdings" panose="05000000000000000000" pitchFamily="2" charset="2"/>
              <a:buChar char="§"/>
            </a:pPr>
            <a:r>
              <a:rPr lang="en" dirty="0"/>
              <a:t>Changes to Internal Forms</a:t>
            </a:r>
          </a:p>
          <a:p>
            <a:pPr marL="514350" lvl="0" indent="-285750" rtl="0">
              <a:spcBef>
                <a:spcPts val="0"/>
              </a:spcBef>
              <a:buFont typeface="Wingdings" panose="05000000000000000000" pitchFamily="2" charset="2"/>
              <a:buChar char="§"/>
            </a:pPr>
            <a:r>
              <a:rPr lang="en" dirty="0"/>
              <a:t>Counseling</a:t>
            </a:r>
          </a:p>
          <a:p>
            <a:pPr marL="514350" lvl="0" indent="-285750" rtl="0">
              <a:spcBef>
                <a:spcPts val="0"/>
              </a:spcBef>
              <a:buFont typeface="Wingdings" panose="05000000000000000000" pitchFamily="2" charset="2"/>
              <a:buChar char="§"/>
            </a:pPr>
            <a:r>
              <a:rPr lang="en" dirty="0"/>
              <a:t>Transgender </a:t>
            </a:r>
            <a:r>
              <a:rPr lang="en" dirty="0" smtClean="0"/>
              <a:t>Inclusive </a:t>
            </a:r>
            <a:r>
              <a:rPr lang="en" dirty="0"/>
              <a:t>P</a:t>
            </a:r>
            <a:r>
              <a:rPr lang="en" dirty="0" smtClean="0"/>
              <a:t>rogramming</a:t>
            </a:r>
            <a:endParaRPr lang="en" dirty="0"/>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Shape 78"/>
          <p:cNvSpPr txBox="1">
            <a:spLocks noGrp="1"/>
          </p:cNvSpPr>
          <p:nvPr>
            <p:ph type="title"/>
          </p:nvPr>
        </p:nvSpPr>
        <p:spPr>
          <a:prstGeom prst="rect">
            <a:avLst/>
          </a:prstGeom>
        </p:spPr>
        <p:txBody>
          <a:bodyPr lIns="91425" tIns="91425" rIns="91425" bIns="91425" anchor="t" anchorCtr="0">
            <a:noAutofit/>
          </a:bodyPr>
          <a:lstStyle/>
          <a:p>
            <a:pPr lvl="0">
              <a:spcBef>
                <a:spcPts val="0"/>
              </a:spcBef>
              <a:buNone/>
            </a:pPr>
            <a:r>
              <a:rPr lang="en"/>
              <a:t>Focus Groups</a:t>
            </a:r>
          </a:p>
        </p:txBody>
      </p:sp>
      <p:sp>
        <p:nvSpPr>
          <p:cNvPr id="79" name="Shape 79"/>
          <p:cNvSpPr txBox="1">
            <a:spLocks noGrp="1"/>
          </p:cNvSpPr>
          <p:nvPr>
            <p:ph type="body" idx="1"/>
          </p:nvPr>
        </p:nvSpPr>
        <p:spPr>
          <a:xfrm>
            <a:off x="311700" y="1316597"/>
            <a:ext cx="8520599" cy="3416400"/>
          </a:xfrm>
          <a:prstGeom prst="rect">
            <a:avLst/>
          </a:prstGeom>
        </p:spPr>
        <p:txBody>
          <a:bodyPr lIns="91425" tIns="91425" rIns="91425" bIns="91425" anchor="t" anchorCtr="0">
            <a:noAutofit/>
          </a:bodyPr>
          <a:lstStyle/>
          <a:p>
            <a:pPr marL="514350" lvl="0" indent="-285750" rtl="0">
              <a:spcBef>
                <a:spcPts val="0"/>
              </a:spcBef>
              <a:buFont typeface="Wingdings" panose="05000000000000000000" pitchFamily="2" charset="2"/>
              <a:buChar char="§"/>
            </a:pPr>
            <a:r>
              <a:rPr lang="en" dirty="0"/>
              <a:t>Will provide information for Campus Pride Assessment</a:t>
            </a:r>
          </a:p>
          <a:p>
            <a:pPr marL="514350" lvl="0" indent="-285750" rtl="0">
              <a:spcBef>
                <a:spcPts val="0"/>
              </a:spcBef>
              <a:buFont typeface="Wingdings" panose="05000000000000000000" pitchFamily="2" charset="2"/>
              <a:buChar char="§"/>
            </a:pPr>
            <a:r>
              <a:rPr lang="en" dirty="0"/>
              <a:t>Used to gain a better sense of what it is like to be as student on the Centrist College today</a:t>
            </a:r>
          </a:p>
          <a:p>
            <a:pPr marL="514350" lvl="0" indent="-285750" rtl="0">
              <a:spcBef>
                <a:spcPts val="0"/>
              </a:spcBef>
              <a:buFont typeface="Wingdings" panose="05000000000000000000" pitchFamily="2" charset="2"/>
              <a:buChar char="§"/>
            </a:pPr>
            <a:r>
              <a:rPr lang="en" dirty="0"/>
              <a:t>Market to all students, aim to get participation from LGBTQ community</a:t>
            </a:r>
          </a:p>
          <a:p>
            <a:pPr marL="971550" lvl="1" indent="-285750" rtl="0">
              <a:spcBef>
                <a:spcPts val="0"/>
              </a:spcBef>
              <a:buFont typeface="Courier New" panose="02070309020205020404" pitchFamily="49" charset="0"/>
              <a:buChar char="o"/>
            </a:pPr>
            <a:r>
              <a:rPr lang="en" dirty="0"/>
              <a:t>Create a safe space to talk</a:t>
            </a:r>
          </a:p>
          <a:p>
            <a:pPr marL="971550" lvl="1" indent="-285750" rtl="0">
              <a:spcBef>
                <a:spcPts val="0"/>
              </a:spcBef>
              <a:buFont typeface="Courier New" panose="02070309020205020404" pitchFamily="49" charset="0"/>
              <a:buChar char="o"/>
            </a:pPr>
            <a:r>
              <a:rPr lang="en" dirty="0"/>
              <a:t>Confidentiality will be maintained </a:t>
            </a:r>
          </a:p>
          <a:p>
            <a:pPr marL="514350" lvl="0" indent="-285750" rtl="0">
              <a:spcBef>
                <a:spcPts val="0"/>
              </a:spcBef>
              <a:buFont typeface="Wingdings" panose="05000000000000000000" pitchFamily="2" charset="2"/>
              <a:buChar char="§"/>
            </a:pPr>
            <a:r>
              <a:rPr lang="en" dirty="0"/>
              <a:t>Anticipated changes will be based off focus groups in addition to </a:t>
            </a:r>
            <a:r>
              <a:rPr lang="en" dirty="0" smtClean="0"/>
              <a:t>research</a:t>
            </a:r>
            <a:endParaRPr lang="en" dirty="0"/>
          </a:p>
          <a:p>
            <a:pPr marL="514350" lvl="0" indent="-285750" rtl="0">
              <a:spcBef>
                <a:spcPts val="0"/>
              </a:spcBef>
              <a:buFont typeface="Wingdings" panose="05000000000000000000" pitchFamily="2" charset="2"/>
              <a:buChar char="§"/>
            </a:pPr>
            <a:endParaRPr lang="en" dirty="0" smtClean="0"/>
          </a:p>
          <a:p>
            <a:pPr marL="228600" lvl="0" indent="0" rtl="0">
              <a:spcBef>
                <a:spcPts val="0"/>
              </a:spcBef>
              <a:buNone/>
            </a:pPr>
            <a:endParaRPr lang="en" dirty="0"/>
          </a:p>
          <a:p>
            <a:pPr marL="514350" lvl="0" indent="-285750" rtl="0">
              <a:spcBef>
                <a:spcPts val="0"/>
              </a:spcBef>
              <a:buFont typeface="Wingdings" panose="05000000000000000000" pitchFamily="2" charset="2"/>
              <a:buChar char="§"/>
            </a:pPr>
            <a:endParaRPr lang="en" dirty="0"/>
          </a:p>
          <a:p>
            <a:pPr marL="514350" lvl="0" indent="-285750" rtl="0">
              <a:spcBef>
                <a:spcPts val="0"/>
              </a:spcBef>
              <a:buFont typeface="Wingdings" panose="05000000000000000000" pitchFamily="2" charset="2"/>
              <a:buChar char="v"/>
            </a:pPr>
            <a:r>
              <a:rPr lang="en" dirty="0" smtClean="0"/>
              <a:t>Focus </a:t>
            </a:r>
            <a:r>
              <a:rPr lang="en" dirty="0"/>
              <a:t>groups will take place bi-annually to assess the progress and re-evaluate the needs of transgender students</a:t>
            </a: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Shape 84"/>
          <p:cNvSpPr txBox="1">
            <a:spLocks noGrp="1"/>
          </p:cNvSpPr>
          <p:nvPr>
            <p:ph type="title"/>
          </p:nvPr>
        </p:nvSpPr>
        <p:spPr>
          <a:prstGeom prst="rect">
            <a:avLst/>
          </a:prstGeom>
        </p:spPr>
        <p:txBody>
          <a:bodyPr lIns="91425" tIns="91425" rIns="91425" bIns="91425" anchor="t" anchorCtr="0">
            <a:noAutofit/>
          </a:bodyPr>
          <a:lstStyle/>
          <a:p>
            <a:pPr lvl="0" rtl="0">
              <a:spcBef>
                <a:spcPts val="0"/>
              </a:spcBef>
              <a:buNone/>
            </a:pPr>
            <a:r>
              <a:rPr lang="en"/>
              <a:t>Campus Pride Index</a:t>
            </a:r>
          </a:p>
          <a:p>
            <a:pPr lvl="0">
              <a:spcBef>
                <a:spcPts val="0"/>
              </a:spcBef>
              <a:buNone/>
            </a:pPr>
            <a:endParaRPr sz="1000"/>
          </a:p>
        </p:txBody>
      </p:sp>
      <p:sp>
        <p:nvSpPr>
          <p:cNvPr id="85" name="Shape 85"/>
          <p:cNvSpPr txBox="1">
            <a:spLocks noGrp="1"/>
          </p:cNvSpPr>
          <p:nvPr>
            <p:ph type="body" idx="1"/>
          </p:nvPr>
        </p:nvSpPr>
        <p:spPr>
          <a:xfrm>
            <a:off x="311700" y="1316597"/>
            <a:ext cx="8520599" cy="3990899"/>
          </a:xfrm>
          <a:prstGeom prst="rect">
            <a:avLst/>
          </a:prstGeom>
        </p:spPr>
        <p:txBody>
          <a:bodyPr lIns="91425" tIns="91425" rIns="91425" bIns="91425" anchor="t" anchorCtr="0">
            <a:noAutofit/>
          </a:bodyPr>
          <a:lstStyle/>
          <a:p>
            <a:pPr marL="514350" lvl="0" indent="-285750" rtl="0">
              <a:spcBef>
                <a:spcPts val="0"/>
              </a:spcBef>
              <a:buFont typeface="Wingdings" panose="05000000000000000000" pitchFamily="2" charset="2"/>
              <a:buChar char="§"/>
            </a:pPr>
            <a:r>
              <a:rPr lang="en" dirty="0"/>
              <a:t>An organization for student leaders and campus </a:t>
            </a:r>
            <a:r>
              <a:rPr lang="en-US" dirty="0" smtClean="0"/>
              <a:t>constituents</a:t>
            </a:r>
            <a:r>
              <a:rPr lang="en" dirty="0" smtClean="0"/>
              <a:t> </a:t>
            </a:r>
            <a:r>
              <a:rPr lang="en" dirty="0"/>
              <a:t>working to create a safer college environment for LGBTQ </a:t>
            </a:r>
            <a:r>
              <a:rPr lang="en" dirty="0" smtClean="0"/>
              <a:t>student</a:t>
            </a:r>
            <a:r>
              <a:rPr lang="en-US" dirty="0" smtClean="0"/>
              <a:t>s</a:t>
            </a:r>
            <a:endParaRPr lang="en" dirty="0"/>
          </a:p>
          <a:p>
            <a:pPr marL="514350" lvl="0" indent="-285750" rtl="0">
              <a:spcBef>
                <a:spcPts val="0"/>
              </a:spcBef>
              <a:buFont typeface="Wingdings" panose="05000000000000000000" pitchFamily="2" charset="2"/>
              <a:buChar char="§"/>
            </a:pPr>
            <a:r>
              <a:rPr lang="en" dirty="0"/>
              <a:t>The index is the premier LGBTQ national benchmarking tool for colleges and universities to create safer, more inclusive campus </a:t>
            </a:r>
            <a:r>
              <a:rPr lang="en" dirty="0" smtClean="0"/>
              <a:t>communities</a:t>
            </a:r>
            <a:endParaRPr lang="en" dirty="0"/>
          </a:p>
          <a:p>
            <a:pPr marL="514350" lvl="0" indent="-285750" rtl="0">
              <a:spcBef>
                <a:spcPts val="0"/>
              </a:spcBef>
              <a:buFont typeface="Wingdings" panose="05000000000000000000" pitchFamily="2" charset="2"/>
              <a:buChar char="§"/>
            </a:pPr>
            <a:r>
              <a:rPr lang="en" dirty="0"/>
              <a:t>Centrist College will take an assessment that will rate our campus climate </a:t>
            </a:r>
            <a:r>
              <a:rPr lang="en" dirty="0" smtClean="0"/>
              <a:t>base</a:t>
            </a:r>
            <a:r>
              <a:rPr lang="en-US" dirty="0" smtClean="0"/>
              <a:t>d</a:t>
            </a:r>
            <a:r>
              <a:rPr lang="en" dirty="0" smtClean="0"/>
              <a:t> </a:t>
            </a:r>
            <a:r>
              <a:rPr lang="en" dirty="0"/>
              <a:t>on: </a:t>
            </a:r>
            <a:endParaRPr lang="en" dirty="0" smtClean="0"/>
          </a:p>
          <a:p>
            <a:pPr marL="733806" lvl="1" indent="-285750">
              <a:buFont typeface="Wingdings" panose="05000000000000000000" pitchFamily="2" charset="2"/>
              <a:buChar char="§"/>
            </a:pPr>
            <a:r>
              <a:rPr lang="en" sz="1250" dirty="0" smtClean="0"/>
              <a:t>LGBTQ </a:t>
            </a:r>
            <a:r>
              <a:rPr lang="en" sz="1250" dirty="0"/>
              <a:t>Policy </a:t>
            </a:r>
            <a:r>
              <a:rPr lang="en" sz="1250" dirty="0" smtClean="0"/>
              <a:t>Inclusion</a:t>
            </a:r>
          </a:p>
          <a:p>
            <a:pPr marL="733806" lvl="1" indent="-285750">
              <a:buFont typeface="Wingdings" panose="05000000000000000000" pitchFamily="2" charset="2"/>
              <a:buChar char="§"/>
            </a:pPr>
            <a:r>
              <a:rPr lang="en" sz="1400" dirty="0" smtClean="0"/>
              <a:t>LGBTQ </a:t>
            </a:r>
            <a:r>
              <a:rPr lang="en" sz="1400" dirty="0"/>
              <a:t>Support and Institutional </a:t>
            </a:r>
            <a:r>
              <a:rPr lang="en" sz="1400" dirty="0" smtClean="0"/>
              <a:t>Commitment</a:t>
            </a:r>
          </a:p>
          <a:p>
            <a:pPr marL="733806" lvl="1" indent="-285750">
              <a:buFont typeface="Wingdings" panose="05000000000000000000" pitchFamily="2" charset="2"/>
              <a:buChar char="§"/>
            </a:pPr>
            <a:r>
              <a:rPr lang="en" sz="1400" dirty="0" smtClean="0"/>
              <a:t>LGBTQ </a:t>
            </a:r>
            <a:r>
              <a:rPr lang="en" sz="1400" dirty="0"/>
              <a:t>Academic </a:t>
            </a:r>
            <a:r>
              <a:rPr lang="en" sz="1400" dirty="0" smtClean="0"/>
              <a:t>Life</a:t>
            </a:r>
          </a:p>
          <a:p>
            <a:pPr marL="733806" lvl="1" indent="-285750">
              <a:buFont typeface="Wingdings" panose="05000000000000000000" pitchFamily="2" charset="2"/>
              <a:buChar char="§"/>
            </a:pPr>
            <a:r>
              <a:rPr lang="en" sz="1400" dirty="0" smtClean="0"/>
              <a:t>LGBTQ </a:t>
            </a:r>
            <a:r>
              <a:rPr lang="en" sz="1400" dirty="0"/>
              <a:t>Student </a:t>
            </a:r>
            <a:r>
              <a:rPr lang="en" sz="1400" dirty="0" smtClean="0"/>
              <a:t>Life</a:t>
            </a:r>
          </a:p>
          <a:p>
            <a:pPr marL="733806" lvl="1" indent="-285750">
              <a:buFont typeface="Wingdings" panose="05000000000000000000" pitchFamily="2" charset="2"/>
              <a:buChar char="§"/>
            </a:pPr>
            <a:r>
              <a:rPr lang="en" sz="1400" dirty="0" smtClean="0"/>
              <a:t>LGBTQ </a:t>
            </a:r>
            <a:r>
              <a:rPr lang="en" sz="1400" dirty="0"/>
              <a:t>Housing and Residence </a:t>
            </a:r>
            <a:r>
              <a:rPr lang="en" sz="1400" dirty="0" smtClean="0"/>
              <a:t>Life</a:t>
            </a:r>
          </a:p>
          <a:p>
            <a:pPr marL="733806" lvl="1" indent="-285750">
              <a:buFont typeface="Wingdings" panose="05000000000000000000" pitchFamily="2" charset="2"/>
              <a:buChar char="§"/>
            </a:pPr>
            <a:r>
              <a:rPr lang="en" sz="1400" dirty="0" smtClean="0"/>
              <a:t>LGBTQ </a:t>
            </a:r>
            <a:r>
              <a:rPr lang="en" sz="1400" dirty="0"/>
              <a:t>Campus </a:t>
            </a:r>
            <a:r>
              <a:rPr lang="en" sz="1400" dirty="0" smtClean="0"/>
              <a:t>Safety</a:t>
            </a:r>
          </a:p>
          <a:p>
            <a:pPr marL="733806" lvl="1" indent="-285750">
              <a:buFont typeface="Wingdings" panose="05000000000000000000" pitchFamily="2" charset="2"/>
              <a:buChar char="§"/>
            </a:pPr>
            <a:r>
              <a:rPr lang="en" sz="1400" dirty="0" smtClean="0"/>
              <a:t>LGBTQ </a:t>
            </a:r>
            <a:r>
              <a:rPr lang="en" sz="1400" dirty="0"/>
              <a:t>Counseling and </a:t>
            </a:r>
            <a:r>
              <a:rPr lang="en" sz="1400" dirty="0" smtClean="0"/>
              <a:t>Health</a:t>
            </a:r>
          </a:p>
          <a:p>
            <a:pPr marL="733806" lvl="1" indent="-285750">
              <a:buFont typeface="Wingdings" panose="05000000000000000000" pitchFamily="2" charset="2"/>
              <a:buChar char="§"/>
            </a:pPr>
            <a:r>
              <a:rPr lang="en" sz="1400" dirty="0" smtClean="0"/>
              <a:t>LGBTQ </a:t>
            </a:r>
            <a:r>
              <a:rPr lang="en" sz="1400" dirty="0"/>
              <a:t>Recruitment and Retention Efforts   (campuspride.org)</a:t>
            </a: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Shape 90"/>
          <p:cNvSpPr txBox="1">
            <a:spLocks noGrp="1"/>
          </p:cNvSpPr>
          <p:nvPr>
            <p:ph type="title"/>
          </p:nvPr>
        </p:nvSpPr>
        <p:spPr>
          <a:prstGeom prst="rect">
            <a:avLst/>
          </a:prstGeom>
        </p:spPr>
        <p:txBody>
          <a:bodyPr lIns="91425" tIns="91425" rIns="91425" bIns="91425" anchor="t" anchorCtr="0">
            <a:noAutofit/>
          </a:bodyPr>
          <a:lstStyle/>
          <a:p>
            <a:pPr lvl="0">
              <a:spcBef>
                <a:spcPts val="0"/>
              </a:spcBef>
              <a:buNone/>
            </a:pPr>
            <a:r>
              <a:rPr lang="en"/>
              <a:t>Campus Pride (continued)</a:t>
            </a:r>
          </a:p>
        </p:txBody>
      </p:sp>
      <p:sp>
        <p:nvSpPr>
          <p:cNvPr id="91" name="Shape 91"/>
          <p:cNvSpPr txBox="1">
            <a:spLocks noGrp="1"/>
          </p:cNvSpPr>
          <p:nvPr>
            <p:ph type="body" idx="1"/>
          </p:nvPr>
        </p:nvSpPr>
        <p:spPr>
          <a:xfrm>
            <a:off x="311700" y="1316597"/>
            <a:ext cx="8520599" cy="3416400"/>
          </a:xfrm>
          <a:prstGeom prst="rect">
            <a:avLst/>
          </a:prstGeom>
        </p:spPr>
        <p:txBody>
          <a:bodyPr lIns="91425" tIns="91425" rIns="91425" bIns="91425" anchor="t" anchorCtr="0">
            <a:noAutofit/>
          </a:bodyPr>
          <a:lstStyle/>
          <a:p>
            <a:pPr marL="514350" lvl="0" indent="-285750" rtl="0">
              <a:spcBef>
                <a:spcPts val="0"/>
              </a:spcBef>
              <a:buFont typeface="Wingdings" panose="05000000000000000000" pitchFamily="2" charset="2"/>
              <a:buChar char="§"/>
            </a:pPr>
            <a:r>
              <a:rPr lang="en" dirty="0"/>
              <a:t>Once completed, officials receive a report along with recommendations for </a:t>
            </a:r>
            <a:r>
              <a:rPr lang="en" dirty="0" smtClean="0"/>
              <a:t>improvement</a:t>
            </a:r>
            <a:endParaRPr lang="en" dirty="0" smtClean="0"/>
          </a:p>
          <a:p>
            <a:pPr marL="514350" lvl="0" indent="-285750" rtl="0">
              <a:spcBef>
                <a:spcPts val="0"/>
              </a:spcBef>
              <a:buFont typeface="Wingdings" panose="05000000000000000000" pitchFamily="2" charset="2"/>
              <a:buChar char="§"/>
            </a:pPr>
            <a:r>
              <a:rPr lang="en" dirty="0" smtClean="0"/>
              <a:t>With </a:t>
            </a:r>
            <a:r>
              <a:rPr lang="en" dirty="0"/>
              <a:t>permission, Centrist College’s scores can be viewed on the Campus Pride website and be used as a recruitment tool for LGBTQ </a:t>
            </a:r>
            <a:r>
              <a:rPr lang="en" dirty="0" smtClean="0"/>
              <a:t>students</a:t>
            </a:r>
            <a:endParaRPr lang="en" dirty="0" smtClean="0"/>
          </a:p>
          <a:p>
            <a:pPr marL="514350" lvl="0" indent="-285750" rtl="0">
              <a:spcBef>
                <a:spcPts val="0"/>
              </a:spcBef>
              <a:buFont typeface="Wingdings" panose="05000000000000000000" pitchFamily="2" charset="2"/>
              <a:buChar char="§"/>
            </a:pPr>
            <a:r>
              <a:rPr lang="en" dirty="0" smtClean="0"/>
              <a:t>As </a:t>
            </a:r>
            <a:r>
              <a:rPr lang="en" dirty="0"/>
              <a:t>campus climate and policies change, the score can improve and progress can be </a:t>
            </a:r>
            <a:r>
              <a:rPr lang="en" dirty="0" smtClean="0"/>
              <a:t>tracked</a:t>
            </a:r>
            <a:endParaRPr lang="en" dirty="0"/>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Shape 96"/>
          <p:cNvSpPr txBox="1">
            <a:spLocks noGrp="1"/>
          </p:cNvSpPr>
          <p:nvPr>
            <p:ph type="title"/>
          </p:nvPr>
        </p:nvSpPr>
        <p:spPr>
          <a:prstGeom prst="rect">
            <a:avLst/>
          </a:prstGeom>
        </p:spPr>
        <p:txBody>
          <a:bodyPr lIns="91425" tIns="91425" rIns="91425" bIns="91425" anchor="t" anchorCtr="0">
            <a:noAutofit/>
          </a:bodyPr>
          <a:lstStyle/>
          <a:p>
            <a:pPr lvl="0">
              <a:spcBef>
                <a:spcPts val="0"/>
              </a:spcBef>
              <a:buNone/>
            </a:pPr>
            <a:r>
              <a:rPr lang="en"/>
              <a:t>Tiered Ally Training Program</a:t>
            </a:r>
          </a:p>
        </p:txBody>
      </p:sp>
      <p:sp>
        <p:nvSpPr>
          <p:cNvPr id="97" name="Shape 97"/>
          <p:cNvSpPr txBox="1">
            <a:spLocks noGrp="1"/>
          </p:cNvSpPr>
          <p:nvPr>
            <p:ph type="body" idx="1"/>
          </p:nvPr>
        </p:nvSpPr>
        <p:spPr>
          <a:xfrm>
            <a:off x="311700" y="1316597"/>
            <a:ext cx="8520599" cy="3990899"/>
          </a:xfrm>
          <a:prstGeom prst="rect">
            <a:avLst/>
          </a:prstGeom>
        </p:spPr>
        <p:txBody>
          <a:bodyPr lIns="91425" tIns="91425" rIns="91425" bIns="91425" anchor="t" anchorCtr="0">
            <a:noAutofit/>
          </a:bodyPr>
          <a:lstStyle/>
          <a:p>
            <a:pPr marL="457200" lvl="0" indent="-228600" rtl="0">
              <a:spcBef>
                <a:spcPts val="0"/>
              </a:spcBef>
            </a:pPr>
            <a:r>
              <a:rPr lang="en" dirty="0"/>
              <a:t>“Best practices indicate that preparing individuals to become allies cannot realistically occur within a 4-hour training session.” (Woodford, en alt. </a:t>
            </a:r>
            <a:r>
              <a:rPr lang="en" dirty="0" smtClean="0"/>
              <a:t>2014)</a:t>
            </a:r>
          </a:p>
          <a:p>
            <a:pPr marL="457200" lvl="0" indent="-228600" rtl="0">
              <a:spcBef>
                <a:spcPts val="0"/>
              </a:spcBef>
            </a:pPr>
            <a:endParaRPr lang="en" dirty="0"/>
          </a:p>
          <a:p>
            <a:pPr marL="457200" lvl="0" indent="-228600" rtl="0">
              <a:spcBef>
                <a:spcPts val="0"/>
              </a:spcBef>
            </a:pPr>
            <a:endParaRPr lang="en" dirty="0" smtClean="0"/>
          </a:p>
          <a:p>
            <a:pPr marL="514350" lvl="0" indent="-285750" rtl="0">
              <a:spcBef>
                <a:spcPts val="0"/>
              </a:spcBef>
              <a:buFont typeface="Wingdings" panose="05000000000000000000" pitchFamily="2" charset="2"/>
              <a:buChar char="§"/>
            </a:pPr>
            <a:r>
              <a:rPr lang="en" dirty="0" smtClean="0"/>
              <a:t>The </a:t>
            </a:r>
            <a:r>
              <a:rPr lang="en" dirty="0"/>
              <a:t>college community will have the opportunity to take three leveled training which will progress from basic knowledge to </a:t>
            </a:r>
            <a:r>
              <a:rPr lang="en" dirty="0" smtClean="0"/>
              <a:t>advocacy</a:t>
            </a:r>
            <a:endParaRPr lang="en" dirty="0" smtClean="0"/>
          </a:p>
          <a:p>
            <a:pPr marL="514350" lvl="0" indent="-285750" rtl="0">
              <a:spcBef>
                <a:spcPts val="0"/>
              </a:spcBef>
              <a:buFont typeface="Wingdings" panose="05000000000000000000" pitchFamily="2" charset="2"/>
              <a:buChar char="§"/>
            </a:pPr>
            <a:r>
              <a:rPr lang="en" dirty="0" smtClean="0"/>
              <a:t>The </a:t>
            </a:r>
            <a:r>
              <a:rPr lang="en" dirty="0"/>
              <a:t>goal of the program is to not only create a tolerant environment but to go further and become a campus of support and </a:t>
            </a:r>
            <a:r>
              <a:rPr lang="en" dirty="0" smtClean="0"/>
              <a:t>inclusion</a:t>
            </a:r>
            <a:endParaRPr lang="en" dirty="0" smtClean="0"/>
          </a:p>
          <a:p>
            <a:pPr marL="514350" lvl="0" indent="-285750" rtl="0">
              <a:spcBef>
                <a:spcPts val="0"/>
              </a:spcBef>
              <a:buFont typeface="Wingdings" panose="05000000000000000000" pitchFamily="2" charset="2"/>
              <a:buChar char="§"/>
            </a:pPr>
            <a:r>
              <a:rPr lang="en" dirty="0" smtClean="0"/>
              <a:t>Different </a:t>
            </a:r>
            <a:r>
              <a:rPr lang="en" dirty="0"/>
              <a:t>programs for faculty, staff, and students catered to individual positions and needs of the campus at large</a:t>
            </a: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Shape 102"/>
          <p:cNvSpPr txBox="1">
            <a:spLocks noGrp="1"/>
          </p:cNvSpPr>
          <p:nvPr>
            <p:ph type="title"/>
          </p:nvPr>
        </p:nvSpPr>
        <p:spPr>
          <a:prstGeom prst="rect">
            <a:avLst/>
          </a:prstGeom>
        </p:spPr>
        <p:txBody>
          <a:bodyPr lIns="91425" tIns="91425" rIns="91425" bIns="91425" anchor="t" anchorCtr="0">
            <a:noAutofit/>
          </a:bodyPr>
          <a:lstStyle/>
          <a:p>
            <a:pPr lvl="0" rtl="0">
              <a:spcBef>
                <a:spcPts val="0"/>
              </a:spcBef>
              <a:buClr>
                <a:schemeClr val="dk1"/>
              </a:buClr>
              <a:buSzPct val="39285"/>
              <a:buFont typeface="Arial"/>
              <a:buNone/>
            </a:pPr>
            <a:r>
              <a:rPr lang="en" dirty="0"/>
              <a:t>LGBTQ Ally </a:t>
            </a:r>
            <a:r>
              <a:rPr lang="en" dirty="0" smtClean="0"/>
              <a:t>Training 					Tier </a:t>
            </a:r>
            <a:r>
              <a:rPr lang="en" dirty="0"/>
              <a:t>1</a:t>
            </a:r>
          </a:p>
          <a:p>
            <a:pPr lvl="0">
              <a:spcBef>
                <a:spcPts val="0"/>
              </a:spcBef>
              <a:buNone/>
            </a:pPr>
            <a:endParaRPr dirty="0"/>
          </a:p>
        </p:txBody>
      </p:sp>
      <p:sp>
        <p:nvSpPr>
          <p:cNvPr id="103" name="Shape 103"/>
          <p:cNvSpPr txBox="1">
            <a:spLocks noGrp="1"/>
          </p:cNvSpPr>
          <p:nvPr>
            <p:ph type="body" idx="1"/>
          </p:nvPr>
        </p:nvSpPr>
        <p:spPr>
          <a:xfrm>
            <a:off x="311700" y="1316597"/>
            <a:ext cx="8520599" cy="3416400"/>
          </a:xfrm>
          <a:prstGeom prst="rect">
            <a:avLst/>
          </a:prstGeom>
        </p:spPr>
        <p:txBody>
          <a:bodyPr lIns="91425" tIns="91425" rIns="91425" bIns="91425" anchor="t" anchorCtr="0">
            <a:noAutofit/>
          </a:bodyPr>
          <a:lstStyle/>
          <a:p>
            <a:pPr marL="514350" lvl="0" indent="-285750" rtl="0">
              <a:spcBef>
                <a:spcPts val="0"/>
              </a:spcBef>
              <a:buFont typeface="Wingdings" panose="05000000000000000000" pitchFamily="2" charset="2"/>
              <a:buChar char="§"/>
            </a:pPr>
            <a:r>
              <a:rPr lang="en" dirty="0"/>
              <a:t>Program at first-year and transfer </a:t>
            </a:r>
            <a:r>
              <a:rPr lang="en" dirty="0" smtClean="0"/>
              <a:t>orientation</a:t>
            </a:r>
          </a:p>
          <a:p>
            <a:pPr marL="514350" lvl="0" indent="-285750" rtl="0">
              <a:spcBef>
                <a:spcPts val="0"/>
              </a:spcBef>
              <a:buFont typeface="Wingdings" panose="05000000000000000000" pitchFamily="2" charset="2"/>
              <a:buChar char="§"/>
            </a:pPr>
            <a:r>
              <a:rPr lang="en" dirty="0" smtClean="0"/>
              <a:t>Required </a:t>
            </a:r>
            <a:r>
              <a:rPr lang="en" dirty="0"/>
              <a:t>for all faculty and staff within 18 months at Centrist </a:t>
            </a:r>
            <a:r>
              <a:rPr lang="en" dirty="0" smtClean="0"/>
              <a:t>College</a:t>
            </a:r>
          </a:p>
          <a:p>
            <a:pPr marL="514350" lvl="0" indent="-285750" rtl="0">
              <a:spcBef>
                <a:spcPts val="0"/>
              </a:spcBef>
              <a:buFont typeface="Wingdings" panose="05000000000000000000" pitchFamily="2" charset="2"/>
              <a:buChar char="§"/>
            </a:pPr>
            <a:r>
              <a:rPr lang="en" dirty="0" smtClean="0"/>
              <a:t>Required </a:t>
            </a:r>
            <a:r>
              <a:rPr lang="en" dirty="0"/>
              <a:t>for all student leaders and paraprofessional staff </a:t>
            </a:r>
            <a:r>
              <a:rPr lang="en" dirty="0" smtClean="0"/>
              <a:t>members</a:t>
            </a:r>
          </a:p>
          <a:p>
            <a:pPr marL="514350" lvl="0" indent="-285750" rtl="0">
              <a:spcBef>
                <a:spcPts val="0"/>
              </a:spcBef>
              <a:buFont typeface="Wingdings" panose="05000000000000000000" pitchFamily="2" charset="2"/>
              <a:buChar char="§"/>
            </a:pPr>
            <a:r>
              <a:rPr lang="en" dirty="0" smtClean="0"/>
              <a:t>Required </a:t>
            </a:r>
            <a:r>
              <a:rPr lang="en" dirty="0"/>
              <a:t>for G</a:t>
            </a:r>
            <a:r>
              <a:rPr lang="en" dirty="0" smtClean="0"/>
              <a:t>reek </a:t>
            </a:r>
            <a:r>
              <a:rPr lang="en" dirty="0"/>
              <a:t>l</a:t>
            </a:r>
            <a:r>
              <a:rPr lang="en" dirty="0" smtClean="0"/>
              <a:t>eaders </a:t>
            </a:r>
            <a:r>
              <a:rPr lang="en" dirty="0"/>
              <a:t>and </a:t>
            </a:r>
            <a:r>
              <a:rPr lang="en" dirty="0" smtClean="0"/>
              <a:t>student </a:t>
            </a:r>
            <a:r>
              <a:rPr lang="en" dirty="0"/>
              <a:t>a</a:t>
            </a:r>
            <a:r>
              <a:rPr lang="en" dirty="0" smtClean="0"/>
              <a:t>thletes</a:t>
            </a:r>
          </a:p>
          <a:p>
            <a:pPr marL="514350" lvl="0" indent="-285750" rtl="0">
              <a:spcBef>
                <a:spcPts val="0"/>
              </a:spcBef>
              <a:buFont typeface="Wingdings" panose="05000000000000000000" pitchFamily="2" charset="2"/>
              <a:buChar char="§"/>
            </a:pPr>
            <a:r>
              <a:rPr lang="en" dirty="0" smtClean="0"/>
              <a:t>Topics </a:t>
            </a:r>
            <a:r>
              <a:rPr lang="en" dirty="0"/>
              <a:t>covered: </a:t>
            </a:r>
            <a:r>
              <a:rPr lang="en" dirty="0" smtClean="0"/>
              <a:t>pronouns</a:t>
            </a:r>
            <a:r>
              <a:rPr lang="en" dirty="0"/>
              <a:t>, terminology, recognizing discrimination, </a:t>
            </a:r>
            <a:r>
              <a:rPr lang="en" dirty="0" smtClean="0"/>
              <a:t>resources</a:t>
            </a:r>
          </a:p>
          <a:p>
            <a:pPr marL="514350" lvl="0" indent="-285750" rtl="0">
              <a:spcBef>
                <a:spcPts val="0"/>
              </a:spcBef>
              <a:buFont typeface="Wingdings" panose="05000000000000000000" pitchFamily="2" charset="2"/>
              <a:buChar char="§"/>
            </a:pPr>
            <a:endParaRPr lang="en" dirty="0"/>
          </a:p>
          <a:p>
            <a:pPr marL="514350" lvl="0" indent="-285750" rtl="0">
              <a:spcBef>
                <a:spcPts val="0"/>
              </a:spcBef>
              <a:buFont typeface="Wingdings" panose="05000000000000000000" pitchFamily="2" charset="2"/>
              <a:buChar char="§"/>
            </a:pPr>
            <a:endParaRPr lang="en" dirty="0" smtClean="0"/>
          </a:p>
          <a:p>
            <a:pPr marL="514350" lvl="0" indent="-285750" rtl="0">
              <a:spcBef>
                <a:spcPts val="0"/>
              </a:spcBef>
              <a:buFont typeface="Wingdings" panose="05000000000000000000" pitchFamily="2" charset="2"/>
              <a:buChar char="§"/>
            </a:pPr>
            <a:endParaRPr lang="en" dirty="0"/>
          </a:p>
          <a:p>
            <a:pPr marL="514350" lvl="0" indent="-285750" rtl="0">
              <a:spcBef>
                <a:spcPts val="0"/>
              </a:spcBef>
              <a:buFont typeface="Wingdings" panose="05000000000000000000" pitchFamily="2" charset="2"/>
              <a:buChar char="§"/>
            </a:pPr>
            <a:endParaRPr lang="en" dirty="0" smtClean="0"/>
          </a:p>
          <a:p>
            <a:pPr marL="514350" lvl="0" indent="-285750" rtl="0">
              <a:spcBef>
                <a:spcPts val="0"/>
              </a:spcBef>
              <a:buFont typeface="Wingdings" panose="05000000000000000000" pitchFamily="2" charset="2"/>
              <a:buChar char="§"/>
            </a:pPr>
            <a:r>
              <a:rPr lang="en-US" dirty="0" smtClean="0"/>
              <a:t>Initial </a:t>
            </a:r>
            <a:r>
              <a:rPr lang="en-US" dirty="0"/>
              <a:t>Education on Transgender and non-</a:t>
            </a:r>
            <a:r>
              <a:rPr lang="en-US" dirty="0" err="1"/>
              <a:t>bianary</a:t>
            </a:r>
            <a:r>
              <a:rPr lang="en-US" dirty="0"/>
              <a:t>: </a:t>
            </a:r>
          </a:p>
          <a:p>
            <a:r>
              <a:rPr lang="en-US" u="sng" dirty="0">
                <a:hlinkClick r:id="rId3"/>
              </a:rPr>
              <a:t>https://www.youtube.com/watch?v=l2socHM9ZD0</a:t>
            </a:r>
            <a:r>
              <a:rPr lang="en-US" dirty="0"/>
              <a:t/>
            </a:r>
            <a:br>
              <a:rPr lang="en-US" dirty="0"/>
            </a:br>
            <a:endParaRPr dirty="0"/>
          </a:p>
          <a:p>
            <a:pPr lvl="0">
              <a:spcBef>
                <a:spcPts val="0"/>
              </a:spcBef>
              <a:buNone/>
            </a:pPr>
            <a:endParaRPr dirty="0"/>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theme/theme1.xml><?xml version="1.0" encoding="utf-8"?>
<a:theme xmlns:a="http://schemas.openxmlformats.org/drawingml/2006/main" name="Retrospect">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xmlns="" name="Retrospect" id="{5F128B03-DCCA-4EEB-AB3B-CF2899314A46}" vid="{3F1AAB62-24C6-49D2-8E01-B56FAC9A3DCD}"/>
    </a:ext>
  </a:ext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74</TotalTime>
  <Words>1384</Words>
  <Application>Microsoft Macintosh PowerPoint</Application>
  <PresentationFormat>On-screen Show (16:9)</PresentationFormat>
  <Paragraphs>178</Paragraphs>
  <Slides>21</Slides>
  <Notes>21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Retrospect</vt:lpstr>
      <vt:lpstr>Rutgers University</vt:lpstr>
      <vt:lpstr>Positivities of Centerist College</vt:lpstr>
      <vt:lpstr>Predominant Issues Facing Transgender Students </vt:lpstr>
      <vt:lpstr>Short Term Plans</vt:lpstr>
      <vt:lpstr>Focus Groups</vt:lpstr>
      <vt:lpstr>Campus Pride Index </vt:lpstr>
      <vt:lpstr>Campus Pride (continued)</vt:lpstr>
      <vt:lpstr>Tiered Ally Training Program</vt:lpstr>
      <vt:lpstr>LGBTQ Ally Training      Tier 1 </vt:lpstr>
      <vt:lpstr>LGBTQ Ally Training                                   Tier 2</vt:lpstr>
      <vt:lpstr>LGBTQ Ally Training                                   Tier 3 </vt:lpstr>
      <vt:lpstr>Changes to Internal Forms</vt:lpstr>
      <vt:lpstr>Counseling</vt:lpstr>
      <vt:lpstr>Programming</vt:lpstr>
      <vt:lpstr>Long Term Plan</vt:lpstr>
      <vt:lpstr>Gender Inclusive Housing Options</vt:lpstr>
      <vt:lpstr>LGBTQ and Ally Living Learning Community</vt:lpstr>
      <vt:lpstr>Gender Inclusive Facilities </vt:lpstr>
      <vt:lpstr>LGBTQ Center and Staff</vt:lpstr>
      <vt:lpstr>Medical Needs and Insurance</vt:lpstr>
      <vt:lpstr>Resources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Rutgers, the State University of New Jersey</dc:title>
  <dc:creator>Stephanie Reif</dc:creator>
  <cp:lastModifiedBy>Paige Townley</cp:lastModifiedBy>
  <cp:revision>10</cp:revision>
  <dcterms:modified xsi:type="dcterms:W3CDTF">2016-02-26T23:48:45Z</dcterms:modified>
</cp:coreProperties>
</file>