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75" r:id="rId3"/>
    <p:sldId id="274" r:id="rId4"/>
    <p:sldId id="257" r:id="rId5"/>
    <p:sldId id="277" r:id="rId6"/>
    <p:sldId id="258" r:id="rId7"/>
    <p:sldId id="260" r:id="rId8"/>
    <p:sldId id="261" r:id="rId9"/>
    <p:sldId id="262" r:id="rId10"/>
    <p:sldId id="263" r:id="rId11"/>
    <p:sldId id="264" r:id="rId12"/>
    <p:sldId id="265" r:id="rId13"/>
    <p:sldId id="266" r:id="rId14"/>
    <p:sldId id="278" r:id="rId15"/>
    <p:sldId id="267" r:id="rId16"/>
    <p:sldId id="268" r:id="rId17"/>
    <p:sldId id="271" r:id="rId18"/>
    <p:sldId id="279" r:id="rId19"/>
    <p:sldId id="276" r:id="rId20"/>
    <p:sldId id="259" r:id="rId21"/>
    <p:sldId id="280" r:id="rId22"/>
    <p:sldId id="281" r:id="rId23"/>
    <p:sldId id="272" r:id="rId24"/>
    <p:sldId id="273" r:id="rId25"/>
    <p:sldId id="27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3210"/>
  </p:normalViewPr>
  <p:slideViewPr>
    <p:cSldViewPr>
      <p:cViewPr varScale="1">
        <p:scale>
          <a:sx n="139" d="100"/>
          <a:sy n="139" d="100"/>
        </p:scale>
        <p:origin x="5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36514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747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The question remains:</a:t>
            </a:r>
            <a:r>
              <a:rPr lang="en-US" baseline="0" dirty="0" smtClean="0"/>
              <a:t> How can we collectively eliminate these feelings for our population of Transgender students?</a:t>
            </a:r>
            <a:endParaRPr dirty="0"/>
          </a:p>
        </p:txBody>
      </p:sp>
    </p:spTree>
    <p:extLst>
      <p:ext uri="{BB962C8B-B14F-4D97-AF65-F5344CB8AC3E}">
        <p14:creationId xmlns:p14="http://schemas.microsoft.com/office/powerpoint/2010/main" val="23995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One</a:t>
            </a:r>
            <a:r>
              <a:rPr lang="en-US" baseline="0" dirty="0" smtClean="0"/>
              <a:t> thing we need to foster in our campus climates for our Transgender students is a sense of belonging. This notion of belonging can also relate to other minority groups across campus.</a:t>
            </a:r>
            <a:endParaRPr dirty="0"/>
          </a:p>
        </p:txBody>
      </p:sp>
    </p:spTree>
    <p:extLst>
      <p:ext uri="{BB962C8B-B14F-4D97-AF65-F5344CB8AC3E}">
        <p14:creationId xmlns:p14="http://schemas.microsoft.com/office/powerpoint/2010/main" val="205539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So not only do we need to focus</a:t>
            </a:r>
            <a:r>
              <a:rPr lang="en-US" baseline="0" dirty="0" smtClean="0"/>
              <a:t> on supporting their identities but also making sure that we are functioning to accommodate their basic human needs. </a:t>
            </a:r>
            <a:endParaRPr dirty="0"/>
          </a:p>
        </p:txBody>
      </p:sp>
    </p:spTree>
    <p:extLst>
      <p:ext uri="{BB962C8B-B14F-4D97-AF65-F5344CB8AC3E}">
        <p14:creationId xmlns:p14="http://schemas.microsoft.com/office/powerpoint/2010/main" val="684257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This</a:t>
            </a:r>
            <a:r>
              <a:rPr lang="en-US" baseline="0" dirty="0" smtClean="0"/>
              <a:t> quote sums up the importance we emphasize on the ownership of identities.</a:t>
            </a:r>
            <a:endParaRPr dirty="0"/>
          </a:p>
        </p:txBody>
      </p:sp>
    </p:spTree>
    <p:extLst>
      <p:ext uri="{BB962C8B-B14F-4D97-AF65-F5344CB8AC3E}">
        <p14:creationId xmlns:p14="http://schemas.microsoft.com/office/powerpoint/2010/main" val="54411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will now ask you to reflect</a:t>
            </a:r>
            <a:r>
              <a:rPr lang="en-US" baseline="0" dirty="0" smtClean="0"/>
              <a:t> on your own experience with identifying, empathizing with and supporting an individual with a LGBTQIA identity. We come back together and reflect on our experiences.</a:t>
            </a:r>
            <a:endParaRPr lang="en-US" dirty="0"/>
          </a:p>
        </p:txBody>
      </p:sp>
    </p:spTree>
    <p:extLst>
      <p:ext uri="{BB962C8B-B14F-4D97-AF65-F5344CB8AC3E}">
        <p14:creationId xmlns:p14="http://schemas.microsoft.com/office/powerpoint/2010/main" val="141561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After reflecting</a:t>
            </a:r>
            <a:r>
              <a:rPr lang="en-US" baseline="0" dirty="0" smtClean="0"/>
              <a:t> on those identities, lets dive into how these identities experience oppression and what we do consciously or unconsciously to support or confront that oppression. </a:t>
            </a:r>
            <a:endParaRPr dirty="0"/>
          </a:p>
        </p:txBody>
      </p:sp>
    </p:spTree>
    <p:extLst>
      <p:ext uri="{BB962C8B-B14F-4D97-AF65-F5344CB8AC3E}">
        <p14:creationId xmlns:p14="http://schemas.microsoft.com/office/powerpoint/2010/main" val="98175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Essentially we are asking you all to become allies for this community of students and support them holistically.</a:t>
            </a:r>
            <a:endParaRPr dirty="0"/>
          </a:p>
        </p:txBody>
      </p:sp>
    </p:spTree>
    <p:extLst>
      <p:ext uri="{BB962C8B-B14F-4D97-AF65-F5344CB8AC3E}">
        <p14:creationId xmlns:p14="http://schemas.microsoft.com/office/powerpoint/2010/main" val="1253475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institution has made</a:t>
            </a:r>
            <a:r>
              <a:rPr lang="en-US" baseline="0" dirty="0" smtClean="0"/>
              <a:t> a number of initiatives to create an inclusive environment. This includes the opening of our LGBTQ Center that provides a safe space for students of the LGBTQ community and allies. We also have campus events that are sponsored by the LGBTQ Center, student organizations, and other offices to bring awareness about the LGBTQ community here on campus and globally. These events are a great way to education the community as a whole and have a fun, inclusive environment for learning.  Last, we have ally training for faculty and staff members that is offered once each academic year.  These initiatives that our institution have are are great start, but there is more work to be done.</a:t>
            </a:r>
            <a:endParaRPr lang="en-US" dirty="0"/>
          </a:p>
        </p:txBody>
      </p:sp>
    </p:spTree>
    <p:extLst>
      <p:ext uri="{BB962C8B-B14F-4D97-AF65-F5344CB8AC3E}">
        <p14:creationId xmlns:p14="http://schemas.microsoft.com/office/powerpoint/2010/main" val="180833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with all of this information and knowledge accumulated</a:t>
            </a:r>
            <a:r>
              <a:rPr lang="en-US" baseline="0" dirty="0" smtClean="0"/>
              <a:t> about Transgender students and inclusion, we would like to provide you with some tips in order to continuously build an inclusive environment.</a:t>
            </a:r>
            <a:endParaRPr lang="en-US" dirty="0"/>
          </a:p>
        </p:txBody>
      </p:sp>
    </p:spTree>
    <p:extLst>
      <p:ext uri="{BB962C8B-B14F-4D97-AF65-F5344CB8AC3E}">
        <p14:creationId xmlns:p14="http://schemas.microsoft.com/office/powerpoint/2010/main" val="52443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909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a:t>
            </a:r>
            <a:r>
              <a:rPr lang="en-US" baseline="0" dirty="0" smtClean="0"/>
              <a:t>r objectives for you today are to provide you with a deeper understanding of Transgender students, issues they face, recent and relevant literature that can inform our practices, understand what our university is currently doing to be inclusive of Transgender students and what we can do better in order to be more inclusive and increase </a:t>
            </a:r>
            <a:r>
              <a:rPr lang="en-US" baseline="0" dirty="0" err="1" smtClean="0"/>
              <a:t>allyship</a:t>
            </a:r>
            <a:r>
              <a:rPr lang="en-US" baseline="0" dirty="0" smtClean="0"/>
              <a:t> for our Transgender student population.</a:t>
            </a:r>
            <a:endParaRPr lang="en-US" dirty="0"/>
          </a:p>
        </p:txBody>
      </p:sp>
    </p:spTree>
    <p:extLst>
      <p:ext uri="{BB962C8B-B14F-4D97-AF65-F5344CB8AC3E}">
        <p14:creationId xmlns:p14="http://schemas.microsoft.com/office/powerpoint/2010/main" val="195586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Respect</a:t>
            </a:r>
            <a:r>
              <a:rPr lang="en-US" baseline="0" dirty="0" smtClean="0"/>
              <a:t> the person’s privacy and don’t put them in harm’s way unnecessarily. </a:t>
            </a:r>
            <a:endParaRPr lang="en-US" dirty="0" smtClean="0"/>
          </a:p>
          <a:p>
            <a:endParaRPr lang="en-US" dirty="0"/>
          </a:p>
        </p:txBody>
      </p:sp>
    </p:spTree>
    <p:extLst>
      <p:ext uri="{BB962C8B-B14F-4D97-AF65-F5344CB8AC3E}">
        <p14:creationId xmlns:p14="http://schemas.microsoft.com/office/powerpoint/2010/main" val="183623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sensitive</a:t>
            </a:r>
            <a:r>
              <a:rPr lang="en-US" baseline="0" dirty="0" smtClean="0"/>
              <a:t> to the way that society and the media tends tends to sensationalize trans people and focuses on aspects of their lives and bodies that for other people are considered off-limits—genitals, how they have sex, what surgical procedures they have had or will have.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Pay special</a:t>
            </a:r>
            <a:r>
              <a:rPr lang="en-US" baseline="0" dirty="0" smtClean="0"/>
              <a:t> attention to the needs and issues of trans people of color. </a:t>
            </a:r>
            <a:endParaRPr lang="en-US" dirty="0" smtClean="0"/>
          </a:p>
          <a:p>
            <a:endParaRPr lang="en-US" dirty="0"/>
          </a:p>
        </p:txBody>
      </p:sp>
    </p:spTree>
    <p:extLst>
      <p:ext uri="{BB962C8B-B14F-4D97-AF65-F5344CB8AC3E}">
        <p14:creationId xmlns:p14="http://schemas.microsoft.com/office/powerpoint/2010/main" val="979923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dirty="0" smtClean="0"/>
              <a:t>After understanding best practices,</a:t>
            </a:r>
            <a:r>
              <a:rPr lang="en-US" baseline="0" dirty="0" smtClean="0"/>
              <a:t> we, as an institution, can make more efforts to ensure we are servicing all of our students. We need more </a:t>
            </a:r>
            <a:r>
              <a:rPr lang="en-US" baseline="0" dirty="0" smtClean="0">
                <a:solidFill>
                  <a:schemeClr val="accent1"/>
                </a:solidFill>
              </a:rPr>
              <a:t>m</a:t>
            </a:r>
            <a:r>
              <a:rPr lang="en-US" dirty="0" smtClean="0">
                <a:solidFill>
                  <a:schemeClr val="accent1"/>
                </a:solidFill>
              </a:rPr>
              <a:t>ore training for faculty, staff, and students.</a:t>
            </a:r>
            <a:r>
              <a:rPr lang="en-US" baseline="0" dirty="0" smtClean="0">
                <a:solidFill>
                  <a:schemeClr val="accent1"/>
                </a:solidFill>
              </a:rPr>
              <a:t>  Offering one optional opportunity just for faculty and staff is minimal.  We need g</a:t>
            </a:r>
            <a:r>
              <a:rPr lang="en-US" dirty="0" smtClean="0">
                <a:solidFill>
                  <a:schemeClr val="accent1"/>
                </a:solidFill>
              </a:rPr>
              <a:t>ender neutral bathrooms</a:t>
            </a:r>
            <a:r>
              <a:rPr lang="en-US" baseline="0" dirty="0" smtClean="0">
                <a:solidFill>
                  <a:schemeClr val="accent1"/>
                </a:solidFill>
              </a:rPr>
              <a:t> and more c</a:t>
            </a:r>
            <a:r>
              <a:rPr lang="en-US" dirty="0" smtClean="0">
                <a:solidFill>
                  <a:schemeClr val="accent1"/>
                </a:solidFill>
              </a:rPr>
              <a:t>ampus programs</a:t>
            </a:r>
            <a:r>
              <a:rPr lang="en-US" baseline="0" dirty="0" smtClean="0">
                <a:solidFill>
                  <a:schemeClr val="accent1"/>
                </a:solidFill>
              </a:rPr>
              <a:t> We also need m</a:t>
            </a:r>
            <a:r>
              <a:rPr lang="en-US" dirty="0" smtClean="0">
                <a:solidFill>
                  <a:schemeClr val="accent1"/>
                </a:solidFill>
              </a:rPr>
              <a:t>ore funding for our support center.</a:t>
            </a:r>
            <a:r>
              <a:rPr lang="en-US" baseline="0" dirty="0" smtClean="0">
                <a:solidFill>
                  <a:schemeClr val="accent1"/>
                </a:solidFill>
              </a:rPr>
              <a:t> T</a:t>
            </a:r>
            <a:r>
              <a:rPr lang="en-US" dirty="0" smtClean="0">
                <a:solidFill>
                  <a:schemeClr val="accent1"/>
                </a:solidFill>
              </a:rPr>
              <a:t>he LGBT Center has the lowest amount of allocated funds compared to similar centers on campus.</a:t>
            </a:r>
          </a:p>
          <a:p>
            <a:endParaRPr lang="en-US" dirty="0"/>
          </a:p>
        </p:txBody>
      </p:sp>
    </p:spTree>
    <p:extLst>
      <p:ext uri="{BB962C8B-B14F-4D97-AF65-F5344CB8AC3E}">
        <p14:creationId xmlns:p14="http://schemas.microsoft.com/office/powerpoint/2010/main" val="991073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dirty="0" smtClean="0"/>
              <a:t>We will accomplish our goals by making 6 initial changes.</a:t>
            </a:r>
            <a:r>
              <a:rPr lang="en-US" baseline="0" dirty="0" smtClean="0"/>
              <a:t>  They will include: a </a:t>
            </a:r>
            <a:r>
              <a:rPr lang="en-US" baseline="0" dirty="0" smtClean="0">
                <a:solidFill>
                  <a:schemeClr val="accent1"/>
                </a:solidFill>
              </a:rPr>
              <a:t>m</a:t>
            </a:r>
            <a:r>
              <a:rPr lang="en-US" dirty="0" smtClean="0">
                <a:solidFill>
                  <a:schemeClr val="accent1"/>
                </a:solidFill>
              </a:rPr>
              <a:t>andatory </a:t>
            </a:r>
            <a:r>
              <a:rPr lang="en-US" dirty="0" err="1" smtClean="0">
                <a:solidFill>
                  <a:schemeClr val="accent1"/>
                </a:solidFill>
              </a:rPr>
              <a:t>intersectionality</a:t>
            </a:r>
            <a:r>
              <a:rPr lang="en-US" dirty="0" smtClean="0">
                <a:solidFill>
                  <a:schemeClr val="accent1"/>
                </a:solidFill>
              </a:rPr>
              <a:t> training for new faculty</a:t>
            </a:r>
            <a:r>
              <a:rPr lang="en-US" baseline="0" dirty="0" smtClean="0">
                <a:solidFill>
                  <a:schemeClr val="accent1"/>
                </a:solidFill>
              </a:rPr>
              <a:t> and a m</a:t>
            </a:r>
            <a:r>
              <a:rPr lang="en-US" dirty="0" smtClean="0">
                <a:solidFill>
                  <a:schemeClr val="accent1"/>
                </a:solidFill>
              </a:rPr>
              <a:t>andatory </a:t>
            </a:r>
            <a:r>
              <a:rPr lang="en-US" dirty="0" err="1" smtClean="0">
                <a:solidFill>
                  <a:schemeClr val="accent1"/>
                </a:solidFill>
              </a:rPr>
              <a:t>intersectionality</a:t>
            </a:r>
            <a:r>
              <a:rPr lang="en-US" dirty="0" smtClean="0">
                <a:solidFill>
                  <a:schemeClr val="accent1"/>
                </a:solidFill>
              </a:rPr>
              <a:t> training for every division and academic department.  We will also offer</a:t>
            </a:r>
            <a:r>
              <a:rPr lang="en-US" baseline="0" dirty="0" smtClean="0">
                <a:solidFill>
                  <a:schemeClr val="accent1"/>
                </a:solidFill>
              </a:rPr>
              <a:t> </a:t>
            </a:r>
            <a:r>
              <a:rPr lang="en-US" baseline="0" dirty="0" err="1" smtClean="0">
                <a:solidFill>
                  <a:schemeClr val="accent1"/>
                </a:solidFill>
              </a:rPr>
              <a:t>i</a:t>
            </a:r>
            <a:r>
              <a:rPr lang="en-US" dirty="0" err="1" smtClean="0">
                <a:solidFill>
                  <a:schemeClr val="accent1"/>
                </a:solidFill>
              </a:rPr>
              <a:t>ntersectionality</a:t>
            </a:r>
            <a:r>
              <a:rPr lang="en-US" dirty="0" smtClean="0">
                <a:solidFill>
                  <a:schemeClr val="accent1"/>
                </a:solidFill>
              </a:rPr>
              <a:t> training to be offered for entire campus during the fall and spring semester.</a:t>
            </a:r>
            <a:r>
              <a:rPr lang="en-US" baseline="0" dirty="0" smtClean="0">
                <a:solidFill>
                  <a:schemeClr val="accent1"/>
                </a:solidFill>
              </a:rPr>
              <a:t> We will work with our Board of Directors and Provost to i</a:t>
            </a:r>
            <a:r>
              <a:rPr lang="en-US" dirty="0" smtClean="0">
                <a:solidFill>
                  <a:schemeClr val="accent1"/>
                </a:solidFill>
              </a:rPr>
              <a:t>ncreased funding for the LGBT Center.</a:t>
            </a:r>
            <a:r>
              <a:rPr lang="en-US" baseline="0" dirty="0" smtClean="0">
                <a:solidFill>
                  <a:schemeClr val="accent1"/>
                </a:solidFill>
              </a:rPr>
              <a:t> We will also </a:t>
            </a:r>
            <a:r>
              <a:rPr lang="en-US" sz="1800" baseline="0" dirty="0" smtClean="0">
                <a:solidFill>
                  <a:schemeClr val="accent1"/>
                </a:solidFill>
              </a:rPr>
              <a:t>i</a:t>
            </a:r>
            <a:r>
              <a:rPr lang="en-US" sz="1800" dirty="0" smtClean="0">
                <a:solidFill>
                  <a:schemeClr val="accent1"/>
                </a:solidFill>
              </a:rPr>
              <a:t>mplement gender neutral restrooms at</a:t>
            </a:r>
            <a:r>
              <a:rPr lang="en-US" sz="1800" baseline="0" dirty="0" smtClean="0">
                <a:solidFill>
                  <a:schemeClr val="accent1"/>
                </a:solidFill>
              </a:rPr>
              <a:t> the </a:t>
            </a:r>
            <a:r>
              <a:rPr lang="en-US" sz="1800" dirty="0" smtClean="0">
                <a:solidFill>
                  <a:schemeClr val="accent1"/>
                </a:solidFill>
              </a:rPr>
              <a:t>student center with</a:t>
            </a:r>
            <a:r>
              <a:rPr lang="en-US" sz="1800" baseline="0" dirty="0" smtClean="0">
                <a:solidFill>
                  <a:schemeClr val="accent1"/>
                </a:solidFill>
              </a:rPr>
              <a:t> the intention to expand through out institution.  Finally, we will a</a:t>
            </a:r>
            <a:r>
              <a:rPr lang="en-US" sz="1800" dirty="0" smtClean="0">
                <a:solidFill>
                  <a:schemeClr val="accent1"/>
                </a:solidFill>
              </a:rPr>
              <a:t>mend Student Conduct Code and University Policy to include bias based on gender identity and expression.</a:t>
            </a:r>
          </a:p>
          <a:p>
            <a:endParaRPr lang="en-US" dirty="0"/>
          </a:p>
        </p:txBody>
      </p:sp>
    </p:spTree>
    <p:extLst>
      <p:ext uri="{BB962C8B-B14F-4D97-AF65-F5344CB8AC3E}">
        <p14:creationId xmlns:p14="http://schemas.microsoft.com/office/powerpoint/2010/main" val="1730624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995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agenda for this presentation includes exploring current terminology to help be more sensitive of our language usage, a fun and visual way of understanding gender, a quick video, exploring issues of trans students today, how to support and confront oppressive behavior, explore hat our university is doing well, identify where we can improve, tips for becoming an ally and action plan for the university moving towards the future. </a:t>
            </a:r>
            <a:endParaRPr lang="en-US" dirty="0"/>
          </a:p>
        </p:txBody>
      </p:sp>
    </p:spTree>
    <p:extLst>
      <p:ext uri="{BB962C8B-B14F-4D97-AF65-F5344CB8AC3E}">
        <p14:creationId xmlns:p14="http://schemas.microsoft.com/office/powerpoint/2010/main" val="126306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Here are the terms represented</a:t>
            </a:r>
            <a:r>
              <a:rPr lang="en-US" baseline="0" dirty="0" smtClean="0"/>
              <a:t> under the LGBTQIA umbrella.</a:t>
            </a:r>
            <a:endParaRPr dirty="0"/>
          </a:p>
        </p:txBody>
      </p:sp>
    </p:spTree>
    <p:extLst>
      <p:ext uri="{BB962C8B-B14F-4D97-AF65-F5344CB8AC3E}">
        <p14:creationId xmlns:p14="http://schemas.microsoft.com/office/powerpoint/2010/main" val="179436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a:t>
            </a:r>
            <a:r>
              <a:rPr lang="en-US" baseline="0" dirty="0" smtClean="0"/>
              <a:t> are important terms we want you all to know in order to create a frame of reference for our training session.</a:t>
            </a:r>
            <a:endParaRPr lang="en-US" dirty="0"/>
          </a:p>
        </p:txBody>
      </p:sp>
    </p:spTree>
    <p:extLst>
      <p:ext uri="{BB962C8B-B14F-4D97-AF65-F5344CB8AC3E}">
        <p14:creationId xmlns:p14="http://schemas.microsoft.com/office/powerpoint/2010/main" val="192853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For</a:t>
            </a:r>
            <a:r>
              <a:rPr lang="en-US" baseline="0" dirty="0" smtClean="0"/>
              <a:t> our visual learners, here is a fun, creative and simplistic way of exploring what it means to create a gender identity, express gender, the difference between sex and gender, sexual orientation and romantic interest.</a:t>
            </a:r>
            <a:endParaRPr dirty="0"/>
          </a:p>
        </p:txBody>
      </p:sp>
    </p:spTree>
    <p:extLst>
      <p:ext uri="{BB962C8B-B14F-4D97-AF65-F5344CB8AC3E}">
        <p14:creationId xmlns:p14="http://schemas.microsoft.com/office/powerpoint/2010/main" val="71581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Now</a:t>
            </a:r>
            <a:r>
              <a:rPr lang="en-US" baseline="0" dirty="0" smtClean="0"/>
              <a:t> we will dive into current theory and facts around transgender students and the issues they face. </a:t>
            </a:r>
            <a:endParaRPr dirty="0"/>
          </a:p>
        </p:txBody>
      </p:sp>
    </p:spTree>
    <p:extLst>
      <p:ext uri="{BB962C8B-B14F-4D97-AF65-F5344CB8AC3E}">
        <p14:creationId xmlns:p14="http://schemas.microsoft.com/office/powerpoint/2010/main" val="194274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Here are some of the leading facts and information we currently</a:t>
            </a:r>
            <a:r>
              <a:rPr lang="en-US" baseline="0" dirty="0" smtClean="0"/>
              <a:t> know about transgender students on college campus in the U.S.</a:t>
            </a:r>
            <a:endParaRPr dirty="0"/>
          </a:p>
        </p:txBody>
      </p:sp>
    </p:spTree>
    <p:extLst>
      <p:ext uri="{BB962C8B-B14F-4D97-AF65-F5344CB8AC3E}">
        <p14:creationId xmlns:p14="http://schemas.microsoft.com/office/powerpoint/2010/main" val="137367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aseline="0" dirty="0" smtClean="0"/>
              <a:t>The minority stress theory can be used to help us create a framework for the need we have in helping transgender students. </a:t>
            </a:r>
            <a:endParaRPr dirty="0"/>
          </a:p>
        </p:txBody>
      </p:sp>
    </p:spTree>
    <p:extLst>
      <p:ext uri="{BB962C8B-B14F-4D97-AF65-F5344CB8AC3E}">
        <p14:creationId xmlns:p14="http://schemas.microsoft.com/office/powerpoint/2010/main" val="195596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599"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199"/>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199"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N_yBGQqg7kM"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999699" y="1657350"/>
            <a:ext cx="3200399" cy="1584300"/>
          </a:xfrm>
          <a:prstGeom prst="rect">
            <a:avLst/>
          </a:prstGeom>
        </p:spPr>
        <p:txBody>
          <a:bodyPr lIns="91425" tIns="91425" rIns="91425" bIns="91425" anchor="ctr" anchorCtr="0">
            <a:noAutofit/>
          </a:bodyPr>
          <a:lstStyle/>
          <a:p>
            <a:r>
              <a:rPr lang="en-US" sz="1200" dirty="0" smtClean="0"/>
              <a:t/>
            </a:r>
            <a:br>
              <a:rPr lang="en-US" sz="1200" dirty="0" smtClean="0"/>
            </a:br>
            <a:r>
              <a:rPr lang="en-US" dirty="0" smtClean="0"/>
              <a:t>Transgender Basics and Creating a Trans-Inclusive </a:t>
            </a:r>
            <a:br>
              <a:rPr lang="en-US" dirty="0" smtClean="0"/>
            </a:br>
            <a:r>
              <a:rPr lang="en-US" dirty="0" smtClean="0"/>
              <a:t>Campus</a:t>
            </a:r>
            <a:r>
              <a:rPr lang="en-US"/>
              <a:t/>
            </a:r>
            <a:br>
              <a:rPr lang="en-US"/>
            </a:br>
            <a:r>
              <a:rPr lang="en-US" smtClean="0"/>
              <a:t>Training Session</a:t>
            </a:r>
            <a:endParaRPr dirty="0"/>
          </a:p>
        </p:txBody>
      </p:sp>
      <p:sp>
        <p:nvSpPr>
          <p:cNvPr id="60" name="Shape 60"/>
          <p:cNvSpPr txBox="1">
            <a:spLocks noGrp="1"/>
          </p:cNvSpPr>
          <p:nvPr>
            <p:ph type="subTitle" idx="1"/>
          </p:nvPr>
        </p:nvSpPr>
        <p:spPr>
          <a:xfrm>
            <a:off x="827999" y="4400550"/>
            <a:ext cx="7543800" cy="641099"/>
          </a:xfrm>
          <a:prstGeom prst="rect">
            <a:avLst/>
          </a:prstGeom>
        </p:spPr>
        <p:txBody>
          <a:bodyPr lIns="91425" tIns="91425" rIns="91425" bIns="91425" anchor="b" anchorCtr="0">
            <a:noAutofit/>
          </a:bodyPr>
          <a:lstStyle/>
          <a:p>
            <a:pPr lvl="0">
              <a:spcBef>
                <a:spcPts val="0"/>
              </a:spcBef>
              <a:buNone/>
            </a:pPr>
            <a:r>
              <a:rPr lang="en-US" sz="1600" dirty="0" smtClean="0">
                <a:solidFill>
                  <a:schemeClr val="accent1"/>
                </a:solidFill>
              </a:rPr>
              <a:t>Grand Valley </a:t>
            </a:r>
            <a:r>
              <a:rPr lang="en-US" sz="1600" smtClean="0">
                <a:solidFill>
                  <a:schemeClr val="accent1"/>
                </a:solidFill>
              </a:rPr>
              <a:t>State University</a:t>
            </a:r>
          </a:p>
          <a:p>
            <a:pPr lvl="0">
              <a:spcBef>
                <a:spcPts val="0"/>
              </a:spcBef>
              <a:buNone/>
            </a:pPr>
            <a:r>
              <a:rPr lang="en-US" sz="1600" dirty="0" err="1" smtClean="0">
                <a:solidFill>
                  <a:schemeClr val="accent1"/>
                </a:solidFill>
              </a:rPr>
              <a:t>Jakia</a:t>
            </a:r>
            <a:r>
              <a:rPr lang="en-US" sz="1600" dirty="0" smtClean="0">
                <a:solidFill>
                  <a:schemeClr val="accent1"/>
                </a:solidFill>
              </a:rPr>
              <a:t> Fuller (Team Captain), Tiffany Steele, Care McLean, &amp; Scott Burden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28600" y="209550"/>
            <a:ext cx="8520599" cy="626100"/>
          </a:xfrm>
          <a:prstGeom prst="rect">
            <a:avLst/>
          </a:prstGeom>
        </p:spPr>
        <p:txBody>
          <a:bodyPr lIns="91425" tIns="91425" rIns="91425" bIns="91425" anchor="t" anchorCtr="0">
            <a:noAutofit/>
          </a:bodyPr>
          <a:lstStyle/>
          <a:p>
            <a:pPr lvl="0">
              <a:spcBef>
                <a:spcPts val="0"/>
              </a:spcBef>
              <a:buNone/>
            </a:pPr>
            <a:r>
              <a:rPr lang="en" dirty="0"/>
              <a:t>Minority Stress Theory continued...</a:t>
            </a:r>
          </a:p>
        </p:txBody>
      </p:sp>
      <p:sp>
        <p:nvSpPr>
          <p:cNvPr id="104" name="Shape 104"/>
          <p:cNvSpPr txBox="1">
            <a:spLocks noGrp="1"/>
          </p:cNvSpPr>
          <p:nvPr>
            <p:ph type="body" idx="1"/>
          </p:nvPr>
        </p:nvSpPr>
        <p:spPr>
          <a:xfrm>
            <a:off x="311700" y="1152475"/>
            <a:ext cx="8520599" cy="1800275"/>
          </a:xfrm>
          <a:prstGeom prst="rect">
            <a:avLst/>
          </a:prstGeom>
        </p:spPr>
        <p:txBody>
          <a:bodyPr lIns="91425" tIns="91425" rIns="91425" bIns="91425" anchor="t" anchorCtr="0">
            <a:noAutofit/>
          </a:bodyPr>
          <a:lstStyle/>
          <a:p>
            <a:pPr marL="285750" lvl="0" indent="-285750" rtl="0">
              <a:spcBef>
                <a:spcPts val="0"/>
              </a:spcBef>
              <a:buFont typeface="Arial" charset="0"/>
              <a:buChar char="•"/>
            </a:pPr>
            <a:r>
              <a:rPr lang="en-US" dirty="0" smtClean="0">
                <a:solidFill>
                  <a:schemeClr val="accent1"/>
                </a:solidFill>
              </a:rPr>
              <a:t>A study by </a:t>
            </a:r>
            <a:r>
              <a:rPr lang="en-US" dirty="0" err="1" smtClean="0">
                <a:solidFill>
                  <a:schemeClr val="accent1"/>
                </a:solidFill>
              </a:rPr>
              <a:t>Effrig</a:t>
            </a:r>
            <a:r>
              <a:rPr lang="en-US" dirty="0" smtClean="0">
                <a:solidFill>
                  <a:schemeClr val="accent1"/>
                </a:solidFill>
              </a:rPr>
              <a:t> (2011) showed that instances of both distal and proximal stress can lead to negative psychological effects for Transgender students.</a:t>
            </a:r>
            <a:endParaRPr dirty="0">
              <a:solidFill>
                <a:schemeClr val="accent1"/>
              </a:solidFill>
            </a:endParaRPr>
          </a:p>
          <a:p>
            <a:pPr marL="285750" lvl="0" indent="-285750">
              <a:spcBef>
                <a:spcPts val="0"/>
              </a:spcBef>
              <a:buFont typeface="Arial" charset="0"/>
              <a:buChar char="•"/>
            </a:pPr>
            <a:r>
              <a:rPr lang="en" dirty="0">
                <a:solidFill>
                  <a:schemeClr val="accent1"/>
                </a:solidFill>
              </a:rPr>
              <a:t>Feelings of discrimination from your campus community can lead to feelings of alienation and being </a:t>
            </a:r>
            <a:r>
              <a:rPr lang="en" dirty="0" smtClean="0">
                <a:solidFill>
                  <a:schemeClr val="accent1"/>
                </a:solidFill>
              </a:rPr>
              <a:t>unwelcomed</a:t>
            </a:r>
            <a:r>
              <a:rPr lang="en-US" dirty="0" smtClean="0">
                <a:solidFill>
                  <a:schemeClr val="accent1"/>
                </a:solidFill>
              </a:rPr>
              <a:t>:</a:t>
            </a:r>
          </a:p>
        </p:txBody>
      </p:sp>
      <p:sp>
        <p:nvSpPr>
          <p:cNvPr id="2" name="TextBox 1"/>
          <p:cNvSpPr txBox="1"/>
          <p:nvPr/>
        </p:nvSpPr>
        <p:spPr>
          <a:xfrm>
            <a:off x="2133600" y="2973764"/>
            <a:ext cx="4876800" cy="861774"/>
          </a:xfrm>
          <a:prstGeom prst="rect">
            <a:avLst/>
          </a:prstGeom>
          <a:noFill/>
        </p:spPr>
        <p:txBody>
          <a:bodyPr wrap="square" rtlCol="0">
            <a:spAutoFit/>
          </a:bodyPr>
          <a:lstStyle/>
          <a:p>
            <a:pPr lvl="0" algn="ctr"/>
            <a:r>
              <a:rPr lang="en" sz="1800" b="1" dirty="0">
                <a:solidFill>
                  <a:schemeClr val="accent1"/>
                </a:solidFill>
                <a:latin typeface="Lato"/>
                <a:ea typeface="Lato"/>
                <a:cs typeface="Lato"/>
                <a:sym typeface="Lato"/>
              </a:rPr>
              <a:t>How can we collective</a:t>
            </a:r>
            <a:r>
              <a:rPr lang="en-US" sz="1800" b="1" dirty="0" err="1">
                <a:solidFill>
                  <a:schemeClr val="accent1"/>
                </a:solidFill>
                <a:latin typeface="Lato"/>
                <a:ea typeface="Lato"/>
                <a:cs typeface="Lato"/>
                <a:sym typeface="Lato"/>
              </a:rPr>
              <a:t>ly</a:t>
            </a:r>
            <a:r>
              <a:rPr lang="en" sz="1800" b="1" dirty="0">
                <a:solidFill>
                  <a:schemeClr val="accent1"/>
                </a:solidFill>
                <a:latin typeface="Lato"/>
                <a:ea typeface="Lato"/>
                <a:cs typeface="Lato"/>
                <a:sym typeface="Lato"/>
              </a:rPr>
              <a:t> eliminate these feelings for </a:t>
            </a:r>
            <a:r>
              <a:rPr lang="en" sz="1800" b="1" dirty="0">
                <a:solidFill>
                  <a:schemeClr val="accent1"/>
                </a:solidFill>
                <a:latin typeface="Lato"/>
                <a:ea typeface="Lato"/>
                <a:cs typeface="Lato"/>
              </a:rPr>
              <a:t>our population of Transgender students?</a:t>
            </a:r>
          </a:p>
          <a:p>
            <a:endParaRPr lang="en-US" dirty="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52400" y="209550"/>
            <a:ext cx="8520599" cy="626100"/>
          </a:xfrm>
          <a:prstGeom prst="rect">
            <a:avLst/>
          </a:prstGeom>
        </p:spPr>
        <p:txBody>
          <a:bodyPr lIns="91425" tIns="91425" rIns="91425" bIns="91425" anchor="t" anchorCtr="0">
            <a:noAutofit/>
          </a:bodyPr>
          <a:lstStyle/>
          <a:p>
            <a:pPr lvl="0">
              <a:spcBef>
                <a:spcPts val="0"/>
              </a:spcBef>
              <a:buNone/>
            </a:pPr>
            <a:r>
              <a:rPr lang="en" dirty="0"/>
              <a:t>A Sense of </a:t>
            </a:r>
            <a:r>
              <a:rPr lang="en" dirty="0" smtClean="0"/>
              <a:t>Belonging</a:t>
            </a:r>
            <a:endParaRPr lang="en" dirty="0"/>
          </a:p>
        </p:txBody>
      </p:sp>
      <p:sp>
        <p:nvSpPr>
          <p:cNvPr id="110" name="Shape 110"/>
          <p:cNvSpPr txBox="1">
            <a:spLocks noGrp="1"/>
          </p:cNvSpPr>
          <p:nvPr>
            <p:ph type="body" idx="1"/>
          </p:nvPr>
        </p:nvSpPr>
        <p:spPr>
          <a:xfrm>
            <a:off x="152400" y="819150"/>
            <a:ext cx="8839200" cy="41910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charset="0"/>
              <a:buChar char="•"/>
            </a:pPr>
            <a:r>
              <a:rPr lang="en" dirty="0">
                <a:solidFill>
                  <a:schemeClr val="accent1"/>
                </a:solidFill>
              </a:rPr>
              <a:t>Sense of belonging refers to student’s perceived social support on campus, a feeling or sensation of connectedness, the experience of mattering or being cared about, accepted, respected, valued by and important to the group or others on campus (Strayhorn, 2012, p.3</a:t>
            </a:r>
            <a:r>
              <a:rPr lang="en" dirty="0" smtClean="0">
                <a:solidFill>
                  <a:schemeClr val="accent1"/>
                </a:solidFill>
              </a:rPr>
              <a:t>).</a:t>
            </a:r>
            <a:endParaRPr lang="en-US" dirty="0" smtClean="0">
              <a:solidFill>
                <a:schemeClr val="accent1"/>
              </a:solidFill>
            </a:endParaRPr>
          </a:p>
          <a:p>
            <a:pPr marL="514350" lvl="0" indent="-285750" rtl="0">
              <a:lnSpc>
                <a:spcPct val="100000"/>
              </a:lnSpc>
              <a:spcBef>
                <a:spcPts val="0"/>
              </a:spcBef>
              <a:spcAft>
                <a:spcPts val="0"/>
              </a:spcAft>
              <a:buFont typeface="Arial" charset="0"/>
              <a:buChar char="•"/>
            </a:pPr>
            <a:endParaRPr lang="en" dirty="0">
              <a:solidFill>
                <a:schemeClr val="accent1"/>
              </a:solidFill>
            </a:endParaRPr>
          </a:p>
          <a:p>
            <a:pPr marL="514350" lvl="0" indent="-285750" rtl="0">
              <a:lnSpc>
                <a:spcPct val="100000"/>
              </a:lnSpc>
              <a:spcBef>
                <a:spcPts val="0"/>
              </a:spcBef>
              <a:spcAft>
                <a:spcPts val="0"/>
              </a:spcAft>
              <a:buFont typeface="Arial" charset="0"/>
              <a:buChar char="•"/>
            </a:pPr>
            <a:r>
              <a:rPr lang="en" dirty="0">
                <a:solidFill>
                  <a:schemeClr val="accent1"/>
                </a:solidFill>
              </a:rPr>
              <a:t>Sense of belonging positively affects :</a:t>
            </a:r>
          </a:p>
          <a:p>
            <a:pPr marL="914400" lvl="1" indent="-228600" rtl="0">
              <a:lnSpc>
                <a:spcPct val="100000"/>
              </a:lnSpc>
              <a:spcBef>
                <a:spcPts val="0"/>
              </a:spcBef>
              <a:spcAft>
                <a:spcPts val="0"/>
              </a:spcAft>
              <a:buFont typeface="Arial" pitchFamily="34" charset="0"/>
              <a:buChar char="•"/>
            </a:pPr>
            <a:r>
              <a:rPr lang="en" sz="1800" dirty="0">
                <a:solidFill>
                  <a:schemeClr val="accent1"/>
                </a:solidFill>
              </a:rPr>
              <a:t>academic achievement</a:t>
            </a:r>
          </a:p>
          <a:p>
            <a:pPr marL="914400" lvl="1" indent="-228600" rtl="0">
              <a:lnSpc>
                <a:spcPct val="100000"/>
              </a:lnSpc>
              <a:spcBef>
                <a:spcPts val="0"/>
              </a:spcBef>
              <a:spcAft>
                <a:spcPts val="0"/>
              </a:spcAft>
              <a:buFont typeface="Arial" pitchFamily="34" charset="0"/>
              <a:buChar char="•"/>
            </a:pPr>
            <a:r>
              <a:rPr lang="en" sz="1800" dirty="0">
                <a:solidFill>
                  <a:schemeClr val="accent1"/>
                </a:solidFill>
              </a:rPr>
              <a:t>retention</a:t>
            </a:r>
          </a:p>
          <a:p>
            <a:pPr marL="914400" lvl="1" indent="-228600" rtl="0">
              <a:lnSpc>
                <a:spcPct val="100000"/>
              </a:lnSpc>
              <a:spcBef>
                <a:spcPts val="0"/>
              </a:spcBef>
              <a:spcAft>
                <a:spcPts val="0"/>
              </a:spcAft>
              <a:buFont typeface="Arial" pitchFamily="34" charset="0"/>
              <a:buChar char="•"/>
            </a:pPr>
            <a:r>
              <a:rPr lang="en" sz="1800" dirty="0">
                <a:solidFill>
                  <a:schemeClr val="accent1"/>
                </a:solidFill>
              </a:rPr>
              <a:t>persistence </a:t>
            </a:r>
            <a:endParaRPr lang="en-US" sz="1800" dirty="0" smtClean="0">
              <a:solidFill>
                <a:schemeClr val="accent1"/>
              </a:solidFill>
            </a:endParaRPr>
          </a:p>
          <a:p>
            <a:pPr marL="914400" lvl="1" indent="-228600" rtl="0">
              <a:lnSpc>
                <a:spcPct val="100000"/>
              </a:lnSpc>
              <a:spcBef>
                <a:spcPts val="0"/>
              </a:spcBef>
              <a:spcAft>
                <a:spcPts val="0"/>
              </a:spcAft>
              <a:buFont typeface="Arial" pitchFamily="34" charset="0"/>
              <a:buChar char="•"/>
            </a:pPr>
            <a:endParaRPr lang="en" sz="1800" dirty="0">
              <a:solidFill>
                <a:schemeClr val="accent1"/>
              </a:solidFill>
            </a:endParaRPr>
          </a:p>
          <a:p>
            <a:pPr marL="514350" lvl="0" indent="-285750" rtl="0">
              <a:lnSpc>
                <a:spcPct val="100000"/>
              </a:lnSpc>
              <a:spcBef>
                <a:spcPts val="0"/>
              </a:spcBef>
              <a:spcAft>
                <a:spcPts val="0"/>
              </a:spcAft>
              <a:buFont typeface="Arial" charset="0"/>
              <a:buChar char="•"/>
            </a:pPr>
            <a:r>
              <a:rPr lang="en" dirty="0">
                <a:solidFill>
                  <a:schemeClr val="accent1"/>
                </a:solidFill>
              </a:rPr>
              <a:t>Without a sense of belonging students can experience:</a:t>
            </a:r>
          </a:p>
          <a:p>
            <a:pPr marL="914400" lvl="1" indent="-228600" rtl="0">
              <a:lnSpc>
                <a:spcPct val="100000"/>
              </a:lnSpc>
              <a:spcBef>
                <a:spcPts val="0"/>
              </a:spcBef>
              <a:spcAft>
                <a:spcPts val="0"/>
              </a:spcAft>
              <a:buFont typeface="Arial" pitchFamily="34" charset="0"/>
              <a:buChar char="•"/>
            </a:pPr>
            <a:r>
              <a:rPr lang="en" sz="1800" dirty="0">
                <a:solidFill>
                  <a:schemeClr val="accent1"/>
                </a:solidFill>
              </a:rPr>
              <a:t>decreased interest</a:t>
            </a:r>
          </a:p>
          <a:p>
            <a:pPr marL="914400" lvl="1" indent="-228600" rtl="0">
              <a:lnSpc>
                <a:spcPct val="100000"/>
              </a:lnSpc>
              <a:spcBef>
                <a:spcPts val="0"/>
              </a:spcBef>
              <a:spcAft>
                <a:spcPts val="0"/>
              </a:spcAft>
              <a:buFont typeface="Arial" pitchFamily="34" charset="0"/>
              <a:buChar char="•"/>
            </a:pPr>
            <a:r>
              <a:rPr lang="en" sz="1800" dirty="0">
                <a:solidFill>
                  <a:schemeClr val="accent1"/>
                </a:solidFill>
              </a:rPr>
              <a:t>lack of engagement </a:t>
            </a:r>
          </a:p>
          <a:p>
            <a:pPr marL="914400" lvl="1" indent="-228600">
              <a:lnSpc>
                <a:spcPct val="100000"/>
              </a:lnSpc>
              <a:spcBef>
                <a:spcPts val="0"/>
              </a:spcBef>
              <a:spcAft>
                <a:spcPts val="0"/>
              </a:spcAft>
              <a:buFont typeface="Arial" pitchFamily="34" charset="0"/>
              <a:buChar char="•"/>
            </a:pPr>
            <a:r>
              <a:rPr lang="en" sz="1800" dirty="0">
                <a:solidFill>
                  <a:schemeClr val="accent1"/>
                </a:solidFill>
              </a:rPr>
              <a:t>decrease in academic performance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52400" y="133350"/>
            <a:ext cx="8520599" cy="626100"/>
          </a:xfrm>
          <a:prstGeom prst="rect">
            <a:avLst/>
          </a:prstGeom>
        </p:spPr>
        <p:txBody>
          <a:bodyPr lIns="91425" tIns="91425" rIns="91425" bIns="91425" anchor="t" anchorCtr="0">
            <a:noAutofit/>
          </a:bodyPr>
          <a:lstStyle/>
          <a:p>
            <a:pPr lvl="0">
              <a:spcBef>
                <a:spcPts val="0"/>
              </a:spcBef>
              <a:buNone/>
            </a:pPr>
            <a:r>
              <a:rPr lang="en-US" dirty="0" smtClean="0"/>
              <a:t>A </a:t>
            </a:r>
            <a:r>
              <a:rPr lang="en" dirty="0" smtClean="0"/>
              <a:t>Sense </a:t>
            </a:r>
            <a:r>
              <a:rPr lang="en" dirty="0"/>
              <a:t>of Belonging continued...</a:t>
            </a:r>
          </a:p>
        </p:txBody>
      </p:sp>
      <p:sp>
        <p:nvSpPr>
          <p:cNvPr id="116" name="Shape 116"/>
          <p:cNvSpPr txBox="1">
            <a:spLocks noGrp="1"/>
          </p:cNvSpPr>
          <p:nvPr>
            <p:ph type="body" idx="1"/>
          </p:nvPr>
        </p:nvSpPr>
        <p:spPr>
          <a:xfrm>
            <a:off x="228600" y="819150"/>
            <a:ext cx="8520599" cy="3416400"/>
          </a:xfrm>
          <a:prstGeom prst="rect">
            <a:avLst/>
          </a:prstGeom>
        </p:spPr>
        <p:txBody>
          <a:bodyPr lIns="91425" tIns="91425" rIns="91425" bIns="91425" anchor="t" anchorCtr="0">
            <a:noAutofit/>
          </a:bodyPr>
          <a:lstStyle/>
          <a:p>
            <a:pPr marL="285750" lvl="0" indent="-285750" rtl="0">
              <a:spcBef>
                <a:spcPts val="0"/>
              </a:spcBef>
              <a:buFont typeface="Arial" charset="0"/>
              <a:buChar char="•"/>
            </a:pPr>
            <a:r>
              <a:rPr lang="en" dirty="0">
                <a:solidFill>
                  <a:schemeClr val="accent1"/>
                </a:solidFill>
              </a:rPr>
              <a:t>What we know is that social identities intersect and affect college students’ sense of belonging (Strayhorn, 2012, p. 22).</a:t>
            </a:r>
          </a:p>
          <a:p>
            <a:pPr marL="285750" lvl="0" indent="-285750" rtl="0">
              <a:spcBef>
                <a:spcPts val="0"/>
              </a:spcBef>
              <a:buFont typeface="Arial" charset="0"/>
              <a:buChar char="•"/>
            </a:pPr>
            <a:r>
              <a:rPr lang="en" dirty="0">
                <a:solidFill>
                  <a:schemeClr val="accent1"/>
                </a:solidFill>
              </a:rPr>
              <a:t>Therefore, as faculty, staff, and administrators, we need to provide all students, including our Transgender students, a sense of support and </a:t>
            </a:r>
            <a:r>
              <a:rPr lang="en" dirty="0" smtClean="0">
                <a:solidFill>
                  <a:schemeClr val="accent1"/>
                </a:solidFill>
              </a:rPr>
              <a:t>security</a:t>
            </a:r>
            <a:r>
              <a:rPr lang="en-US" dirty="0" smtClean="0">
                <a:solidFill>
                  <a:schemeClr val="accent1"/>
                </a:solidFill>
              </a:rPr>
              <a:t> in the identities and</a:t>
            </a:r>
            <a:r>
              <a:rPr lang="en" dirty="0" smtClean="0">
                <a:solidFill>
                  <a:schemeClr val="accent1"/>
                </a:solidFill>
              </a:rPr>
              <a:t> </a:t>
            </a:r>
            <a:r>
              <a:rPr lang="en" dirty="0">
                <a:solidFill>
                  <a:schemeClr val="accent1"/>
                </a:solidFill>
              </a:rPr>
              <a:t>in the following areas:</a:t>
            </a:r>
          </a:p>
          <a:p>
            <a:pPr lvl="0">
              <a:spcBef>
                <a:spcPts val="0"/>
              </a:spcBef>
              <a:buNone/>
            </a:pPr>
            <a:endParaRPr dirty="0"/>
          </a:p>
        </p:txBody>
      </p:sp>
      <p:pic>
        <p:nvPicPr>
          <p:cNvPr id="117" name="Shape 117"/>
          <p:cNvPicPr preferRelativeResize="0"/>
          <p:nvPr/>
        </p:nvPicPr>
        <p:blipFill>
          <a:blip r:embed="rId3">
            <a:alphaModFix/>
          </a:blip>
          <a:stretch>
            <a:fillRect/>
          </a:stretch>
        </p:blipFill>
        <p:spPr>
          <a:xfrm>
            <a:off x="3121959" y="2614290"/>
            <a:ext cx="2556825" cy="2212649"/>
          </a:xfrm>
          <a:prstGeom prst="rect">
            <a:avLst/>
          </a:prstGeom>
          <a:noFill/>
          <a:ln>
            <a:noFill/>
          </a:ln>
        </p:spPr>
      </p:pic>
      <p:sp>
        <p:nvSpPr>
          <p:cNvPr id="118" name="Shape 118"/>
          <p:cNvSpPr txBox="1"/>
          <p:nvPr/>
        </p:nvSpPr>
        <p:spPr>
          <a:xfrm>
            <a:off x="5642925" y="4552950"/>
            <a:ext cx="3275399" cy="76199"/>
          </a:xfrm>
          <a:prstGeom prst="rect">
            <a:avLst/>
          </a:prstGeom>
          <a:noFill/>
          <a:ln>
            <a:noFill/>
          </a:ln>
        </p:spPr>
        <p:txBody>
          <a:bodyPr lIns="91425" tIns="91425" rIns="91425" bIns="91425" anchor="t" anchorCtr="0">
            <a:noAutofit/>
          </a:bodyPr>
          <a:lstStyle/>
          <a:p>
            <a:pPr lvl="0">
              <a:spcBef>
                <a:spcPts val="0"/>
              </a:spcBef>
              <a:buNone/>
            </a:pPr>
            <a:r>
              <a:rPr lang="en" sz="600" dirty="0"/>
              <a:t>http://www.yorkregion.com/opinion-story/1445503-a-sense-of-belonging-is-essential-to-your-fulfillment/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0" y="956675"/>
            <a:ext cx="9144000" cy="3972900"/>
          </a:xfrm>
          <a:prstGeom prst="rect">
            <a:avLst/>
          </a:prstGeom>
          <a:noFill/>
          <a:ln>
            <a:noFill/>
          </a:ln>
        </p:spPr>
        <p:txBody>
          <a:bodyPr lIns="91425" tIns="91425" rIns="91425" bIns="91425" anchor="ctr" anchorCtr="0">
            <a:noAutofit/>
          </a:bodyPr>
          <a:lstStyle/>
          <a:p>
            <a:pPr lvl="0" rtl="0">
              <a:spcBef>
                <a:spcPts val="0"/>
              </a:spcBef>
              <a:buNone/>
            </a:pPr>
            <a:r>
              <a:rPr lang="en" sz="2900" dirty="0">
                <a:latin typeface="Lato" charset="0"/>
                <a:ea typeface="Times New Roman"/>
                <a:cs typeface="Times New Roman"/>
                <a:sym typeface="Times New Roman"/>
              </a:rPr>
              <a:t>“If some day we read about the discovery of a trans* gene, we must remember how elements of both nature and nurture determine who we are. We should ask questions of the science, form our own opinions about its claims, and remember that—regardless of what is found—</a:t>
            </a:r>
            <a:r>
              <a:rPr lang="en" sz="2900" b="1" dirty="0">
                <a:latin typeface="Lato" charset="0"/>
                <a:ea typeface="Times New Roman"/>
                <a:cs typeface="Times New Roman"/>
                <a:sym typeface="Times New Roman"/>
              </a:rPr>
              <a:t>we are always the experts on our own identities</a:t>
            </a:r>
            <a:r>
              <a:rPr lang="en" sz="2900" dirty="0">
                <a:latin typeface="Lato" charset="0"/>
                <a:ea typeface="Times New Roman"/>
                <a:cs typeface="Times New Roman"/>
                <a:sym typeface="Times New Roman"/>
              </a:rPr>
              <a:t>.”</a:t>
            </a:r>
          </a:p>
          <a:p>
            <a:pPr marL="457200" lvl="0" indent="-330200" rtl="0">
              <a:lnSpc>
                <a:spcPct val="90000"/>
              </a:lnSpc>
              <a:spcBef>
                <a:spcPts val="1000"/>
              </a:spcBef>
              <a:buClr>
                <a:schemeClr val="dk1"/>
              </a:buClr>
              <a:buSzPct val="100000"/>
              <a:buFont typeface="Times New Roman"/>
              <a:buChar char="-"/>
            </a:pPr>
            <a:r>
              <a:rPr lang="en" sz="1600" dirty="0">
                <a:solidFill>
                  <a:schemeClr val="dk1"/>
                </a:solidFill>
                <a:latin typeface="Lato" charset="0"/>
                <a:ea typeface="Times New Roman"/>
                <a:cs typeface="Times New Roman"/>
                <a:sym typeface="Times New Roman"/>
              </a:rPr>
              <a:t>Dr. Rachel Levin</a:t>
            </a:r>
          </a:p>
          <a:p>
            <a:pPr lvl="0" indent="457200" rtl="0">
              <a:lnSpc>
                <a:spcPct val="90000"/>
              </a:lnSpc>
              <a:spcBef>
                <a:spcPts val="1000"/>
              </a:spcBef>
              <a:buNone/>
            </a:pPr>
            <a:r>
              <a:rPr lang="en" sz="1600" i="1" dirty="0">
                <a:solidFill>
                  <a:schemeClr val="dk1"/>
                </a:solidFill>
                <a:latin typeface="Lato" charset="0"/>
                <a:ea typeface="Times New Roman"/>
                <a:cs typeface="Times New Roman"/>
                <a:sym typeface="Times New Roman"/>
              </a:rPr>
              <a:t>Trans Bodies, Trans Selves</a:t>
            </a:r>
          </a:p>
          <a:p>
            <a:pPr lvl="0" rtl="0">
              <a:spcBef>
                <a:spcPts val="0"/>
              </a:spcBef>
              <a:buNone/>
            </a:pPr>
            <a:endParaRPr sz="2900" dirty="0">
              <a:latin typeface="Times New Roman"/>
              <a:ea typeface="Times New Roman"/>
              <a:cs typeface="Times New Roman"/>
              <a:sym typeface="Times New Roman"/>
            </a:endParaRPr>
          </a:p>
          <a:p>
            <a:pPr lvl="0" rtl="0">
              <a:spcBef>
                <a:spcPts val="0"/>
              </a:spcBef>
              <a:buNone/>
            </a:pPr>
            <a:endParaRPr sz="2900" dirty="0">
              <a:latin typeface="Times New Roman"/>
              <a:ea typeface="Times New Roman"/>
              <a:cs typeface="Times New Roman"/>
              <a:sym typeface="Times New Roman"/>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Activity </a:t>
            </a:r>
            <a:endParaRPr lang="en-US" dirty="0"/>
          </a:p>
        </p:txBody>
      </p:sp>
      <p:sp>
        <p:nvSpPr>
          <p:cNvPr id="3" name="Text Placeholder 2"/>
          <p:cNvSpPr>
            <a:spLocks noGrp="1"/>
          </p:cNvSpPr>
          <p:nvPr>
            <p:ph type="body" idx="1"/>
          </p:nvPr>
        </p:nvSpPr>
        <p:spPr>
          <a:xfrm>
            <a:off x="311701" y="1152475"/>
            <a:ext cx="3345899" cy="3416400"/>
          </a:xfrm>
        </p:spPr>
        <p:txBody>
          <a:bodyPr/>
          <a:lstStyle/>
          <a:p>
            <a:r>
              <a:rPr lang="en-US" b="1" dirty="0" smtClean="0"/>
              <a:t>Think of an experience you have had that made you want to be supportive or affirming of people with a LGBTQIA identity.</a:t>
            </a:r>
            <a:endParaRPr lang="en-US" b="1" dirty="0"/>
          </a:p>
        </p:txBody>
      </p:sp>
      <p:pic>
        <p:nvPicPr>
          <p:cNvPr id="4" name="Picture 3"/>
          <p:cNvPicPr>
            <a:picLocks noChangeAspect="1"/>
          </p:cNvPicPr>
          <p:nvPr/>
        </p:nvPicPr>
        <p:blipFill>
          <a:blip r:embed="rId3"/>
          <a:stretch>
            <a:fillRect/>
          </a:stretch>
        </p:blipFill>
        <p:spPr>
          <a:xfrm>
            <a:off x="4724400" y="756778"/>
            <a:ext cx="2895600" cy="4024772"/>
          </a:xfrm>
          <a:prstGeom prst="rect">
            <a:avLst/>
          </a:prstGeom>
        </p:spPr>
      </p:pic>
    </p:spTree>
    <p:extLst>
      <p:ext uri="{BB962C8B-B14F-4D97-AF65-F5344CB8AC3E}">
        <p14:creationId xmlns:p14="http://schemas.microsoft.com/office/powerpoint/2010/main" val="202967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692450" y="42424"/>
            <a:ext cx="3843274" cy="4920624"/>
          </a:xfrm>
          <a:prstGeom prst="rect">
            <a:avLst/>
          </a:prstGeom>
          <a:noFill/>
          <a:ln>
            <a:noFill/>
          </a:ln>
        </p:spPr>
      </p:pic>
      <p:pic>
        <p:nvPicPr>
          <p:cNvPr id="129" name="Shape 129"/>
          <p:cNvPicPr preferRelativeResize="0"/>
          <p:nvPr/>
        </p:nvPicPr>
        <p:blipFill>
          <a:blip r:embed="rId4">
            <a:alphaModFix/>
          </a:blip>
          <a:stretch>
            <a:fillRect/>
          </a:stretch>
        </p:blipFill>
        <p:spPr>
          <a:xfrm>
            <a:off x="4993525" y="136162"/>
            <a:ext cx="2836524" cy="4733149"/>
          </a:xfrm>
          <a:prstGeom prst="rect">
            <a:avLst/>
          </a:prstGeom>
          <a:noFill/>
          <a:ln>
            <a:noFill/>
          </a:ln>
        </p:spPr>
      </p:pic>
      <p:sp>
        <p:nvSpPr>
          <p:cNvPr id="130" name="Shape 130"/>
          <p:cNvSpPr txBox="1"/>
          <p:nvPr/>
        </p:nvSpPr>
        <p:spPr>
          <a:xfrm>
            <a:off x="5247375" y="4592000"/>
            <a:ext cx="3000000" cy="663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000">
                <a:solidFill>
                  <a:schemeClr val="dk1"/>
                </a:solidFill>
                <a:latin typeface="Calibri"/>
                <a:ea typeface="Calibri"/>
                <a:cs typeface="Calibri"/>
                <a:sym typeface="Calibri"/>
              </a:rPr>
              <a:t>Created by P. Griffin and B. Harro, 1982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304800" y="1071750"/>
            <a:ext cx="86868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000"/>
              </a:spcAft>
              <a:buNone/>
            </a:pPr>
            <a:r>
              <a:rPr lang="en" sz="2900" i="1" dirty="0">
                <a:latin typeface="Lato" charset="0"/>
                <a:ea typeface="Times New Roman"/>
                <a:cs typeface="Times New Roman"/>
                <a:sym typeface="Times New Roman"/>
              </a:rPr>
              <a:t>“‘</a:t>
            </a:r>
            <a:r>
              <a:rPr lang="en" sz="2900" dirty="0">
                <a:latin typeface="Lato" charset="0"/>
                <a:ea typeface="Times New Roman"/>
                <a:cs typeface="Times New Roman"/>
                <a:sym typeface="Times New Roman"/>
              </a:rPr>
              <a:t>Ally’ </a:t>
            </a:r>
            <a:r>
              <a:rPr lang="en" sz="2900" b="1" dirty="0">
                <a:latin typeface="Lato" charset="0"/>
                <a:ea typeface="Times New Roman"/>
                <a:cs typeface="Times New Roman"/>
                <a:sym typeface="Times New Roman"/>
              </a:rPr>
              <a:t>cannot be a label</a:t>
            </a:r>
            <a:r>
              <a:rPr lang="en" sz="2900" dirty="0">
                <a:latin typeface="Lato" charset="0"/>
                <a:ea typeface="Times New Roman"/>
                <a:cs typeface="Times New Roman"/>
                <a:sym typeface="Times New Roman"/>
              </a:rPr>
              <a:t> that someone stamps onto </a:t>
            </a:r>
            <a:r>
              <a:rPr lang="en" sz="2900" dirty="0" smtClean="0">
                <a:latin typeface="Lato" charset="0"/>
                <a:ea typeface="Times New Roman"/>
                <a:cs typeface="Times New Roman"/>
                <a:sym typeface="Times New Roman"/>
              </a:rPr>
              <a:t>you or</a:t>
            </a:r>
            <a:r>
              <a:rPr lang="en" sz="2900" dirty="0">
                <a:latin typeface="Lato" charset="0"/>
                <a:ea typeface="Times New Roman"/>
                <a:cs typeface="Times New Roman"/>
                <a:sym typeface="Times New Roman"/>
              </a:rPr>
              <a:t>, god forbid, that you stamp on to yourself—so you can then go around claiming it as some kind of identity. It’s not an identity. </a:t>
            </a:r>
            <a:r>
              <a:rPr lang="en" sz="2900" b="1" dirty="0">
                <a:latin typeface="Lato" charset="0"/>
                <a:ea typeface="Times New Roman"/>
                <a:cs typeface="Times New Roman"/>
                <a:sym typeface="Times New Roman"/>
              </a:rPr>
              <a:t>It’s a practice</a:t>
            </a:r>
            <a:r>
              <a:rPr lang="en" sz="2900" dirty="0">
                <a:latin typeface="Lato" charset="0"/>
                <a:ea typeface="Times New Roman"/>
                <a:cs typeface="Times New Roman"/>
                <a:sym typeface="Times New Roman"/>
              </a:rPr>
              <a:t>. It’s an active thing that must be done over and over again, in the largest and smallest ways, every day.”</a:t>
            </a:r>
            <a:r>
              <a:rPr lang="en" sz="2900" i="1" dirty="0">
                <a:solidFill>
                  <a:schemeClr val="dk1"/>
                </a:solidFill>
                <a:latin typeface="Lato" charset="0"/>
                <a:ea typeface="Times New Roman"/>
                <a:cs typeface="Times New Roman"/>
                <a:sym typeface="Times New Roman"/>
              </a:rPr>
              <a:t>   </a:t>
            </a:r>
          </a:p>
          <a:p>
            <a:pPr marL="457200" lvl="0" indent="-330200" rtl="0">
              <a:lnSpc>
                <a:spcPct val="115000"/>
              </a:lnSpc>
              <a:spcBef>
                <a:spcPts val="0"/>
              </a:spcBef>
              <a:spcAft>
                <a:spcPts val="1000"/>
              </a:spcAft>
              <a:buClr>
                <a:schemeClr val="dk1"/>
              </a:buClr>
              <a:buSzPct val="100000"/>
              <a:buFont typeface="Times New Roman"/>
              <a:buChar char="-"/>
            </a:pPr>
            <a:r>
              <a:rPr lang="en" sz="1600" dirty="0">
                <a:solidFill>
                  <a:schemeClr val="dk1"/>
                </a:solidFill>
                <a:latin typeface="Lato" charset="0"/>
                <a:ea typeface="Times New Roman"/>
                <a:cs typeface="Times New Roman"/>
                <a:sym typeface="Times New Roman"/>
              </a:rPr>
              <a:t>Mia McKenzie</a:t>
            </a:r>
          </a:p>
          <a:p>
            <a:pPr lvl="0" indent="457200" rtl="0">
              <a:lnSpc>
                <a:spcPct val="115000"/>
              </a:lnSpc>
              <a:spcBef>
                <a:spcPts val="0"/>
              </a:spcBef>
              <a:spcAft>
                <a:spcPts val="1000"/>
              </a:spcAft>
              <a:buNone/>
            </a:pPr>
            <a:r>
              <a:rPr lang="en" sz="1600" dirty="0">
                <a:solidFill>
                  <a:schemeClr val="dk1"/>
                </a:solidFill>
                <a:latin typeface="Lato" charset="0"/>
                <a:ea typeface="Times New Roman"/>
                <a:cs typeface="Times New Roman"/>
                <a:sym typeface="Times New Roman"/>
              </a:rPr>
              <a:t>No More ‘Allies’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Doing Well</a:t>
            </a:r>
            <a:endParaRPr lang="en-US" dirty="0"/>
          </a:p>
        </p:txBody>
      </p:sp>
      <p:sp>
        <p:nvSpPr>
          <p:cNvPr id="3" name="Text Placeholder 2"/>
          <p:cNvSpPr>
            <a:spLocks noGrp="1"/>
          </p:cNvSpPr>
          <p:nvPr>
            <p:ph type="body" idx="1"/>
          </p:nvPr>
        </p:nvSpPr>
        <p:spPr/>
        <p:txBody>
          <a:bodyPr/>
          <a:lstStyle/>
          <a:p>
            <a:pPr marL="285750" indent="-285750">
              <a:buFont typeface="Arial" charset="0"/>
              <a:buChar char="•"/>
            </a:pPr>
            <a:r>
              <a:rPr lang="en-US" sz="2000" b="1" dirty="0" smtClean="0">
                <a:solidFill>
                  <a:schemeClr val="accent1"/>
                </a:solidFill>
              </a:rPr>
              <a:t>LGBTQ Center</a:t>
            </a:r>
          </a:p>
          <a:p>
            <a:pPr marL="285750" indent="-285750">
              <a:buFont typeface="Arial" charset="0"/>
              <a:buChar char="•"/>
            </a:pPr>
            <a:r>
              <a:rPr lang="en-US" sz="2000" b="1" dirty="0" smtClean="0">
                <a:solidFill>
                  <a:schemeClr val="accent1"/>
                </a:solidFill>
              </a:rPr>
              <a:t>Campus Events</a:t>
            </a:r>
          </a:p>
          <a:p>
            <a:pPr marL="285750" indent="-285750">
              <a:buFont typeface="Arial" charset="0"/>
              <a:buChar char="•"/>
            </a:pPr>
            <a:r>
              <a:rPr lang="en-US" sz="2000" b="1" dirty="0" smtClean="0">
                <a:solidFill>
                  <a:schemeClr val="accent1"/>
                </a:solidFill>
              </a:rPr>
              <a:t>Ally training for faculty/staff</a:t>
            </a:r>
            <a:endParaRPr lang="en-US" sz="2000" b="1" dirty="0">
              <a:solidFill>
                <a:schemeClr val="accent1"/>
              </a:solidFill>
            </a:endParaRPr>
          </a:p>
        </p:txBody>
      </p:sp>
    </p:spTree>
    <p:extLst>
      <p:ext uri="{BB962C8B-B14F-4D97-AF65-F5344CB8AC3E}">
        <p14:creationId xmlns:p14="http://schemas.microsoft.com/office/powerpoint/2010/main" val="18834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91350"/>
            <a:ext cx="8520599" cy="1037400"/>
          </a:xfrm>
        </p:spPr>
        <p:txBody>
          <a:bodyPr/>
          <a:lstStyle/>
          <a:p>
            <a:r>
              <a:rPr lang="en-US" dirty="0" smtClean="0"/>
              <a:t>Best Practices for </a:t>
            </a:r>
            <a:r>
              <a:rPr lang="en-US" smtClean="0"/>
              <a:t>a Trans-Inclusive Community</a:t>
            </a:r>
            <a:endParaRPr lang="en-US"/>
          </a:p>
        </p:txBody>
      </p:sp>
      <p:sp>
        <p:nvSpPr>
          <p:cNvPr id="3" name="Text Placeholder 2"/>
          <p:cNvSpPr>
            <a:spLocks noGrp="1"/>
          </p:cNvSpPr>
          <p:nvPr>
            <p:ph type="body" idx="1"/>
          </p:nvPr>
        </p:nvSpPr>
        <p:spPr>
          <a:xfrm>
            <a:off x="311700" y="1581149"/>
            <a:ext cx="8520599" cy="2987725"/>
          </a:xfrm>
        </p:spPr>
        <p:txBody>
          <a:bodyPr/>
          <a:lstStyle/>
          <a:p>
            <a:pPr marL="342900" indent="-342900">
              <a:buAutoNum type="arabicPeriod"/>
            </a:pPr>
            <a:r>
              <a:rPr lang="en-US" b="1" dirty="0" smtClean="0">
                <a:solidFill>
                  <a:schemeClr val="accent1"/>
                </a:solidFill>
              </a:rPr>
              <a:t>Use preferred names</a:t>
            </a:r>
          </a:p>
          <a:p>
            <a:pPr marL="342900" indent="-342900">
              <a:buAutoNum type="arabicPeriod"/>
            </a:pPr>
            <a:r>
              <a:rPr lang="en-US" b="1" dirty="0" smtClean="0">
                <a:solidFill>
                  <a:schemeClr val="accent1"/>
                </a:solidFill>
              </a:rPr>
              <a:t>Respect Pronouns</a:t>
            </a:r>
          </a:p>
          <a:p>
            <a:pPr marL="342900" indent="-342900">
              <a:buAutoNum type="arabicPeriod"/>
            </a:pPr>
            <a:r>
              <a:rPr lang="en-US" b="1" dirty="0" smtClean="0">
                <a:solidFill>
                  <a:schemeClr val="accent1"/>
                </a:solidFill>
              </a:rPr>
              <a:t>Correct mistakes (yours and others)</a:t>
            </a:r>
          </a:p>
          <a:p>
            <a:pPr marL="342900" indent="-342900">
              <a:buAutoNum type="arabicPeriod"/>
            </a:pPr>
            <a:r>
              <a:rPr lang="en-US" b="1" dirty="0" smtClean="0">
                <a:solidFill>
                  <a:schemeClr val="accent1"/>
                </a:solidFill>
              </a:rPr>
              <a:t>Don’t out people</a:t>
            </a:r>
          </a:p>
          <a:p>
            <a:pPr marL="342900" indent="-342900">
              <a:buAutoNum type="arabicPeriod"/>
            </a:pPr>
            <a:r>
              <a:rPr lang="en-US" b="1" dirty="0" smtClean="0">
                <a:solidFill>
                  <a:schemeClr val="accent1"/>
                </a:solidFill>
              </a:rPr>
              <a:t>Check your curiosity</a:t>
            </a:r>
          </a:p>
          <a:p>
            <a:pPr marL="342900" indent="-342900">
              <a:buAutoNum type="arabicPeriod"/>
            </a:pPr>
            <a:r>
              <a:rPr lang="en-US" b="1" dirty="0" smtClean="0">
                <a:solidFill>
                  <a:schemeClr val="accent1"/>
                </a:solidFill>
              </a:rPr>
              <a:t>Educate Yourself</a:t>
            </a:r>
            <a:endParaRPr lang="en-US" b="1" dirty="0">
              <a:solidFill>
                <a:schemeClr val="accent1"/>
              </a:solidFill>
            </a:endParaRPr>
          </a:p>
        </p:txBody>
      </p:sp>
    </p:spTree>
    <p:extLst>
      <p:ext uri="{BB962C8B-B14F-4D97-AF65-F5344CB8AC3E}">
        <p14:creationId xmlns:p14="http://schemas.microsoft.com/office/powerpoint/2010/main" val="136083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a:t>
            </a:r>
            <a:endParaRPr lang="en-US" dirty="0"/>
          </a:p>
        </p:txBody>
      </p:sp>
      <p:sp>
        <p:nvSpPr>
          <p:cNvPr id="3" name="Text Placeholder 2"/>
          <p:cNvSpPr>
            <a:spLocks noGrp="1"/>
          </p:cNvSpPr>
          <p:nvPr>
            <p:ph type="body" idx="1"/>
          </p:nvPr>
        </p:nvSpPr>
        <p:spPr>
          <a:xfrm>
            <a:off x="571499" y="1048324"/>
            <a:ext cx="8001000" cy="3416400"/>
          </a:xfrm>
        </p:spPr>
        <p:txBody>
          <a:bodyPr/>
          <a:lstStyle/>
          <a:p>
            <a:pPr marL="342900" indent="-342900">
              <a:spcAft>
                <a:spcPts val="0"/>
              </a:spcAft>
              <a:buAutoNum type="arabicPeriod"/>
            </a:pPr>
            <a:r>
              <a:rPr lang="en-US" b="1" dirty="0" smtClean="0">
                <a:solidFill>
                  <a:schemeClr val="accent1"/>
                </a:solidFill>
              </a:rPr>
              <a:t>Use Preferred Names</a:t>
            </a:r>
          </a:p>
          <a:p>
            <a:pPr lvl="1">
              <a:spcAft>
                <a:spcPts val="0"/>
              </a:spcAft>
            </a:pPr>
            <a:r>
              <a:rPr lang="en-US" sz="1600" dirty="0" smtClean="0">
                <a:solidFill>
                  <a:schemeClr val="accent1"/>
                </a:solidFill>
              </a:rPr>
              <a:t>There </a:t>
            </a:r>
            <a:r>
              <a:rPr lang="en-US" sz="1600" dirty="0">
                <a:solidFill>
                  <a:schemeClr val="accent1"/>
                </a:solidFill>
              </a:rPr>
              <a:t>are many </a:t>
            </a:r>
            <a:r>
              <a:rPr lang="en-US" sz="1600" b="1" dirty="0">
                <a:solidFill>
                  <a:schemeClr val="tx1"/>
                </a:solidFill>
              </a:rPr>
              <a:t>financial</a:t>
            </a:r>
            <a:r>
              <a:rPr lang="en-US" sz="1600" dirty="0">
                <a:solidFill>
                  <a:schemeClr val="accent1"/>
                </a:solidFill>
              </a:rPr>
              <a:t>, </a:t>
            </a:r>
            <a:r>
              <a:rPr lang="en-US" sz="1600" b="1" dirty="0">
                <a:solidFill>
                  <a:schemeClr val="tx1"/>
                </a:solidFill>
              </a:rPr>
              <a:t>social</a:t>
            </a:r>
            <a:r>
              <a:rPr lang="en-US" sz="1600" dirty="0">
                <a:solidFill>
                  <a:schemeClr val="accent1"/>
                </a:solidFill>
              </a:rPr>
              <a:t>, and </a:t>
            </a:r>
            <a:r>
              <a:rPr lang="en-US" sz="1600" b="1" dirty="0">
                <a:solidFill>
                  <a:schemeClr val="tx1"/>
                </a:solidFill>
              </a:rPr>
              <a:t>legal</a:t>
            </a:r>
            <a:r>
              <a:rPr lang="en-US" sz="1600" dirty="0">
                <a:solidFill>
                  <a:schemeClr val="accent1"/>
                </a:solidFill>
              </a:rPr>
              <a:t> barriers to changing names on state and federal documents. Regardless of where people are in that process, use the name that they ask you to use. </a:t>
            </a:r>
            <a:r>
              <a:rPr lang="en-US" sz="1600" dirty="0" smtClean="0">
                <a:solidFill>
                  <a:schemeClr val="accent1"/>
                </a:solidFill>
              </a:rPr>
              <a:t>If </a:t>
            </a:r>
            <a:r>
              <a:rPr lang="en-US" sz="1600" dirty="0">
                <a:solidFill>
                  <a:schemeClr val="accent1"/>
                </a:solidFill>
              </a:rPr>
              <a:t>you knew the person before they started using a new name, stop using the old name immediately. </a:t>
            </a:r>
            <a:endParaRPr lang="en-US" sz="1600" dirty="0" smtClean="0">
              <a:solidFill>
                <a:schemeClr val="accent1"/>
              </a:solidFill>
            </a:endParaRPr>
          </a:p>
          <a:p>
            <a:pPr lvl="1">
              <a:spcAft>
                <a:spcPts val="0"/>
              </a:spcAft>
            </a:pPr>
            <a:endParaRPr lang="en-US" sz="1800" dirty="0">
              <a:solidFill>
                <a:schemeClr val="accent1"/>
              </a:solidFill>
            </a:endParaRPr>
          </a:p>
          <a:p>
            <a:pPr>
              <a:spcAft>
                <a:spcPts val="0"/>
              </a:spcAft>
            </a:pPr>
            <a:r>
              <a:rPr lang="en-US" dirty="0" smtClean="0">
                <a:solidFill>
                  <a:schemeClr val="accent1"/>
                </a:solidFill>
              </a:rPr>
              <a:t>2. </a:t>
            </a:r>
            <a:r>
              <a:rPr lang="en-US" b="1" dirty="0" smtClean="0">
                <a:solidFill>
                  <a:schemeClr val="accent1"/>
                </a:solidFill>
              </a:rPr>
              <a:t>Respect Pronouns</a:t>
            </a:r>
          </a:p>
          <a:p>
            <a:pPr>
              <a:spcAft>
                <a:spcPts val="0"/>
              </a:spcAft>
            </a:pPr>
            <a:r>
              <a:rPr lang="en-US" sz="1600" dirty="0" smtClean="0">
                <a:solidFill>
                  <a:schemeClr val="accent1"/>
                </a:solidFill>
              </a:rPr>
              <a:t>Don’t </a:t>
            </a:r>
            <a:r>
              <a:rPr lang="en-US" sz="1600" dirty="0">
                <a:solidFill>
                  <a:schemeClr val="accent1"/>
                </a:solidFill>
              </a:rPr>
              <a:t>assume gender or sexuality. </a:t>
            </a:r>
            <a:r>
              <a:rPr lang="en-US" sz="1600" dirty="0" smtClean="0">
                <a:solidFill>
                  <a:schemeClr val="accent1"/>
                </a:solidFill>
              </a:rPr>
              <a:t>State </a:t>
            </a:r>
            <a:r>
              <a:rPr lang="en-US" sz="1600" dirty="0">
                <a:solidFill>
                  <a:schemeClr val="accent1"/>
                </a:solidFill>
              </a:rPr>
              <a:t>your own </a:t>
            </a:r>
            <a:r>
              <a:rPr lang="en-US" sz="1600" dirty="0" smtClean="0">
                <a:solidFill>
                  <a:schemeClr val="accent1"/>
                </a:solidFill>
              </a:rPr>
              <a:t>pronouns. If </a:t>
            </a:r>
            <a:r>
              <a:rPr lang="en-US" sz="1600" dirty="0">
                <a:solidFill>
                  <a:schemeClr val="accent1"/>
                </a:solidFill>
              </a:rPr>
              <a:t>you aren’t sure or don’t remember a person’s pronouns, ask them.  </a:t>
            </a:r>
            <a:r>
              <a:rPr lang="en-US" sz="1600" dirty="0" smtClean="0">
                <a:solidFill>
                  <a:schemeClr val="accent1"/>
                </a:solidFill>
              </a:rPr>
              <a:t>When </a:t>
            </a:r>
            <a:r>
              <a:rPr lang="en-US" sz="1600" dirty="0">
                <a:solidFill>
                  <a:schemeClr val="accent1"/>
                </a:solidFill>
              </a:rPr>
              <a:t>a person tells you their pronouns, use them. </a:t>
            </a:r>
          </a:p>
          <a:p>
            <a:pPr>
              <a:spcAft>
                <a:spcPts val="0"/>
              </a:spcAft>
            </a:pPr>
            <a:r>
              <a:rPr lang="en-US" sz="1600" dirty="0">
                <a:solidFill>
                  <a:schemeClr val="accent1"/>
                </a:solidFill>
              </a:rPr>
              <a:t>Use a person’s current pronouns even when they are not present. </a:t>
            </a:r>
            <a:r>
              <a:rPr lang="en-US" sz="1600" dirty="0" smtClean="0">
                <a:solidFill>
                  <a:schemeClr val="accent1"/>
                </a:solidFill>
              </a:rPr>
              <a:t>Use </a:t>
            </a:r>
            <a:r>
              <a:rPr lang="en-US" sz="1600" dirty="0">
                <a:solidFill>
                  <a:schemeClr val="accent1"/>
                </a:solidFill>
              </a:rPr>
              <a:t>a person’s current pronouns even when referring to them in the past when they may have used different pronouns. </a:t>
            </a:r>
          </a:p>
          <a:p>
            <a:pPr>
              <a:spcAft>
                <a:spcPts val="0"/>
              </a:spcAft>
            </a:pPr>
            <a:endParaRPr lang="en-US" dirty="0">
              <a:solidFill>
                <a:schemeClr val="accent1"/>
              </a:solidFill>
            </a:endParaRPr>
          </a:p>
          <a:p>
            <a:pPr marL="342900" indent="-342900">
              <a:spcAft>
                <a:spcPts val="0"/>
              </a:spcAft>
              <a:buAutoNum type="arabicPeriod"/>
            </a:pPr>
            <a:endParaRPr lang="en-US" dirty="0" smtClean="0"/>
          </a:p>
          <a:p>
            <a:pPr marL="342900" indent="-342900">
              <a:spcAft>
                <a:spcPts val="0"/>
              </a:spcAft>
              <a:buAutoNum type="arabicPeriod"/>
            </a:pPr>
            <a:endParaRPr lang="en-US" dirty="0"/>
          </a:p>
        </p:txBody>
      </p:sp>
    </p:spTree>
    <p:extLst>
      <p:ext uri="{BB962C8B-B14F-4D97-AF65-F5344CB8AC3E}">
        <p14:creationId xmlns:p14="http://schemas.microsoft.com/office/powerpoint/2010/main" val="71085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Text Placeholder 2"/>
          <p:cNvSpPr>
            <a:spLocks noGrp="1"/>
          </p:cNvSpPr>
          <p:nvPr>
            <p:ph type="body" idx="1"/>
          </p:nvPr>
        </p:nvSpPr>
        <p:spPr>
          <a:xfrm>
            <a:off x="381000" y="1200150"/>
            <a:ext cx="8520599" cy="3416400"/>
          </a:xfrm>
        </p:spPr>
        <p:txBody>
          <a:bodyPr/>
          <a:lstStyle/>
          <a:p>
            <a:pPr marL="285750" indent="-285750">
              <a:buFont typeface="Arial" charset="0"/>
              <a:buChar char="•"/>
            </a:pPr>
            <a:r>
              <a:rPr lang="en-US" dirty="0" smtClean="0">
                <a:solidFill>
                  <a:schemeClr val="accent1"/>
                </a:solidFill>
              </a:rPr>
              <a:t>Provide a deeper understanding of what it means to be Transgender</a:t>
            </a:r>
          </a:p>
          <a:p>
            <a:pPr marL="285750" indent="-285750">
              <a:buFont typeface="Arial" charset="0"/>
              <a:buChar char="•"/>
            </a:pPr>
            <a:r>
              <a:rPr lang="en-US" dirty="0" smtClean="0">
                <a:solidFill>
                  <a:schemeClr val="accent1"/>
                </a:solidFill>
              </a:rPr>
              <a:t>Introduce recent literature that is relevant to the experience of  Transgender students</a:t>
            </a:r>
          </a:p>
          <a:p>
            <a:pPr marL="285750" indent="-285750">
              <a:buFont typeface="Arial" charset="0"/>
              <a:buChar char="•"/>
            </a:pPr>
            <a:r>
              <a:rPr lang="en-US" dirty="0" smtClean="0">
                <a:solidFill>
                  <a:schemeClr val="accent1"/>
                </a:solidFill>
              </a:rPr>
              <a:t>Understand where our institution stands and how we can improve in supporting Transgender students </a:t>
            </a:r>
          </a:p>
          <a:p>
            <a:pPr marL="285750" indent="-285750">
              <a:buFont typeface="Arial" charset="0"/>
              <a:buChar char="•"/>
            </a:pPr>
            <a:r>
              <a:rPr lang="en-US" dirty="0" smtClean="0">
                <a:solidFill>
                  <a:schemeClr val="accent1"/>
                </a:solidFill>
              </a:rPr>
              <a:t>Provide the beginning tools needed to create better intersectional allies</a:t>
            </a:r>
            <a:endParaRPr lang="en-US" dirty="0">
              <a:solidFill>
                <a:schemeClr val="accent1"/>
              </a:solidFill>
            </a:endParaRPr>
          </a:p>
        </p:txBody>
      </p:sp>
    </p:spTree>
    <p:extLst>
      <p:ext uri="{BB962C8B-B14F-4D97-AF65-F5344CB8AC3E}">
        <p14:creationId xmlns:p14="http://schemas.microsoft.com/office/powerpoint/2010/main" val="154138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30825"/>
            <a:ext cx="8520599" cy="6261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US" sz="2400" dirty="0" smtClean="0">
                <a:solidFill>
                  <a:schemeClr val="tx1"/>
                </a:solidFill>
                <a:latin typeface="Lato"/>
                <a:ea typeface="Lato"/>
                <a:cs typeface="Lato"/>
                <a:sym typeface="Lato"/>
              </a:rPr>
              <a:t>Why Pronouns Matter for Trans People</a:t>
            </a:r>
            <a:endParaRPr lang="en" sz="2400" dirty="0">
              <a:solidFill>
                <a:schemeClr val="tx1"/>
              </a:solidFill>
              <a:latin typeface="Lato"/>
              <a:ea typeface="Lato"/>
              <a:cs typeface="Lato"/>
              <a:sym typeface="Lato"/>
            </a:endParaRPr>
          </a:p>
          <a:p>
            <a:pPr lvl="0">
              <a:spcBef>
                <a:spcPts val="0"/>
              </a:spcBef>
              <a:buNone/>
            </a:pPr>
            <a:endParaRPr sz="1800" b="0" dirty="0">
              <a:solidFill>
                <a:srgbClr val="000000"/>
              </a:solidFill>
              <a:latin typeface="Lato"/>
              <a:ea typeface="Lato"/>
              <a:cs typeface="Lato"/>
              <a:sym typeface="La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49" y="856925"/>
            <a:ext cx="5372100" cy="3025473"/>
          </a:xfrm>
          <a:prstGeom prst="rect">
            <a:avLst/>
          </a:prstGeom>
        </p:spPr>
      </p:pic>
      <p:sp>
        <p:nvSpPr>
          <p:cNvPr id="3" name="TextBox 2"/>
          <p:cNvSpPr txBox="1"/>
          <p:nvPr/>
        </p:nvSpPr>
        <p:spPr>
          <a:xfrm>
            <a:off x="2446256" y="4200721"/>
            <a:ext cx="4251485" cy="307777"/>
          </a:xfrm>
          <a:prstGeom prst="rect">
            <a:avLst/>
          </a:prstGeom>
          <a:noFill/>
        </p:spPr>
        <p:txBody>
          <a:bodyPr wrap="none" rtlCol="0">
            <a:spAutoFit/>
          </a:bodyPr>
          <a:lstStyle/>
          <a:p>
            <a:r>
              <a:rPr lang="en-US" dirty="0">
                <a:hlinkClick r:id="rId4"/>
              </a:rPr>
              <a:t>https://</a:t>
            </a:r>
            <a:r>
              <a:rPr lang="en-US" dirty="0" err="1">
                <a:hlinkClick r:id="rId4"/>
              </a:rPr>
              <a:t>www.youtube.com</a:t>
            </a:r>
            <a:r>
              <a:rPr lang="en-US" dirty="0">
                <a:hlinkClick r:id="rId4"/>
              </a:rPr>
              <a:t>/</a:t>
            </a:r>
            <a:r>
              <a:rPr lang="en-US" dirty="0" err="1">
                <a:hlinkClick r:id="rId4"/>
              </a:rPr>
              <a:t>watch?v</a:t>
            </a:r>
            <a:r>
              <a:rPr lang="en-US" dirty="0">
                <a:hlinkClick r:id="rId4"/>
              </a:rPr>
              <a:t>=N_yBGQqg7kM</a:t>
            </a:r>
            <a:endParaRPr lang="en-US"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a:t>
            </a:r>
            <a:endParaRPr lang="en-US" dirty="0"/>
          </a:p>
        </p:txBody>
      </p:sp>
      <p:sp>
        <p:nvSpPr>
          <p:cNvPr id="3" name="Text Placeholder 2"/>
          <p:cNvSpPr>
            <a:spLocks noGrp="1"/>
          </p:cNvSpPr>
          <p:nvPr>
            <p:ph type="body" idx="1"/>
          </p:nvPr>
        </p:nvSpPr>
        <p:spPr>
          <a:xfrm>
            <a:off x="457200" y="1017450"/>
            <a:ext cx="8520599" cy="3416400"/>
          </a:xfrm>
        </p:spPr>
        <p:txBody>
          <a:bodyPr/>
          <a:lstStyle/>
          <a:p>
            <a:pPr>
              <a:spcAft>
                <a:spcPts val="0"/>
              </a:spcAft>
            </a:pPr>
            <a:r>
              <a:rPr lang="en-US" b="1" dirty="0" smtClean="0">
                <a:solidFill>
                  <a:schemeClr val="accent1"/>
                </a:solidFill>
              </a:rPr>
              <a:t>3. Correct mistakes (yours and others)</a:t>
            </a:r>
          </a:p>
          <a:p>
            <a:pPr>
              <a:spcAft>
                <a:spcPts val="0"/>
              </a:spcAft>
            </a:pPr>
            <a:r>
              <a:rPr lang="en-US" sz="1600" dirty="0" smtClean="0">
                <a:solidFill>
                  <a:schemeClr val="accent1"/>
                </a:solidFill>
              </a:rPr>
              <a:t>What </a:t>
            </a:r>
            <a:r>
              <a:rPr lang="en-US" sz="1600" dirty="0">
                <a:solidFill>
                  <a:schemeClr val="accent1"/>
                </a:solidFill>
              </a:rPr>
              <a:t>should you do if you accidentally use the wrong name or pronoun? </a:t>
            </a:r>
          </a:p>
          <a:p>
            <a:pPr lvl="1">
              <a:lnSpc>
                <a:spcPct val="100000"/>
              </a:lnSpc>
              <a:spcAft>
                <a:spcPts val="0"/>
              </a:spcAft>
              <a:buFont typeface="Wingdings" charset="2"/>
              <a:buChar char="ü"/>
            </a:pPr>
            <a:r>
              <a:rPr lang="en-US" sz="1600" dirty="0">
                <a:solidFill>
                  <a:schemeClr val="accent1"/>
                </a:solidFill>
              </a:rPr>
              <a:t>Acknowledge the mistake</a:t>
            </a:r>
          </a:p>
          <a:p>
            <a:pPr lvl="1">
              <a:lnSpc>
                <a:spcPct val="100000"/>
              </a:lnSpc>
              <a:spcAft>
                <a:spcPts val="0"/>
              </a:spcAft>
              <a:buFont typeface="Wingdings" charset="2"/>
              <a:buChar char="ü"/>
            </a:pPr>
            <a:r>
              <a:rPr lang="en-US" sz="1600" dirty="0">
                <a:solidFill>
                  <a:schemeClr val="accent1"/>
                </a:solidFill>
              </a:rPr>
              <a:t>Apologize (if you are with the person you </a:t>
            </a:r>
            <a:r>
              <a:rPr lang="en-US" sz="1600" dirty="0" err="1">
                <a:solidFill>
                  <a:schemeClr val="accent1"/>
                </a:solidFill>
              </a:rPr>
              <a:t>misgendered</a:t>
            </a:r>
            <a:r>
              <a:rPr lang="en-US" sz="1600" dirty="0">
                <a:solidFill>
                  <a:schemeClr val="accent1"/>
                </a:solidFill>
              </a:rPr>
              <a:t>/misnamed)</a:t>
            </a:r>
          </a:p>
          <a:p>
            <a:pPr lvl="1">
              <a:lnSpc>
                <a:spcPct val="100000"/>
              </a:lnSpc>
              <a:spcAft>
                <a:spcPts val="0"/>
              </a:spcAft>
              <a:buFont typeface="Wingdings" charset="2"/>
              <a:buChar char="ü"/>
            </a:pPr>
            <a:r>
              <a:rPr lang="en-US" sz="1600" dirty="0">
                <a:solidFill>
                  <a:schemeClr val="accent1"/>
                </a:solidFill>
              </a:rPr>
              <a:t>Move on</a:t>
            </a:r>
          </a:p>
          <a:p>
            <a:pPr lvl="1">
              <a:lnSpc>
                <a:spcPct val="100000"/>
              </a:lnSpc>
              <a:spcAft>
                <a:spcPts val="0"/>
              </a:spcAft>
              <a:buFont typeface="Wingdings" charset="2"/>
              <a:buChar char="ü"/>
            </a:pPr>
            <a:r>
              <a:rPr lang="en-US" sz="1600" dirty="0">
                <a:solidFill>
                  <a:schemeClr val="accent1"/>
                </a:solidFill>
              </a:rPr>
              <a:t>Try very very hard not to do it </a:t>
            </a:r>
            <a:r>
              <a:rPr lang="en-US" sz="1600" dirty="0" smtClean="0">
                <a:solidFill>
                  <a:schemeClr val="accent1"/>
                </a:solidFill>
              </a:rPr>
              <a:t>again</a:t>
            </a:r>
          </a:p>
          <a:p>
            <a:pPr lvl="1">
              <a:lnSpc>
                <a:spcPct val="100000"/>
              </a:lnSpc>
              <a:spcAft>
                <a:spcPts val="0"/>
              </a:spcAft>
            </a:pPr>
            <a:r>
              <a:rPr lang="en-US" sz="1600" dirty="0" smtClean="0">
                <a:solidFill>
                  <a:schemeClr val="accent1"/>
                </a:solidFill>
              </a:rPr>
              <a:t>Correct </a:t>
            </a:r>
            <a:r>
              <a:rPr lang="en-US" sz="1600" dirty="0">
                <a:solidFill>
                  <a:schemeClr val="accent1"/>
                </a:solidFill>
              </a:rPr>
              <a:t>mistakes even if the person is not present. </a:t>
            </a:r>
            <a:r>
              <a:rPr lang="en-US" sz="1600" dirty="0" smtClean="0">
                <a:solidFill>
                  <a:schemeClr val="accent1"/>
                </a:solidFill>
              </a:rPr>
              <a:t>Don’t </a:t>
            </a:r>
            <a:r>
              <a:rPr lang="en-US" sz="1600" dirty="0">
                <a:solidFill>
                  <a:schemeClr val="accent1"/>
                </a:solidFill>
              </a:rPr>
              <a:t>ask the person who was </a:t>
            </a:r>
            <a:r>
              <a:rPr lang="en-US" sz="1600" dirty="0" err="1">
                <a:solidFill>
                  <a:schemeClr val="accent1"/>
                </a:solidFill>
              </a:rPr>
              <a:t>misgendered</a:t>
            </a:r>
            <a:r>
              <a:rPr lang="en-US" sz="1600" dirty="0">
                <a:solidFill>
                  <a:schemeClr val="accent1"/>
                </a:solidFill>
              </a:rPr>
              <a:t> to take care of you. </a:t>
            </a:r>
            <a:endParaRPr lang="en-US" sz="1600" dirty="0" smtClean="0">
              <a:solidFill>
                <a:schemeClr val="accent1"/>
              </a:solidFill>
            </a:endParaRPr>
          </a:p>
          <a:p>
            <a:pPr lvl="1">
              <a:lnSpc>
                <a:spcPct val="100000"/>
              </a:lnSpc>
              <a:spcAft>
                <a:spcPts val="0"/>
              </a:spcAft>
            </a:pPr>
            <a:endParaRPr lang="en-US" dirty="0"/>
          </a:p>
          <a:p>
            <a:pPr lvl="1">
              <a:lnSpc>
                <a:spcPct val="100000"/>
              </a:lnSpc>
              <a:spcAft>
                <a:spcPts val="0"/>
              </a:spcAft>
            </a:pPr>
            <a:r>
              <a:rPr lang="en-US" sz="1800" b="1" dirty="0" smtClean="0">
                <a:solidFill>
                  <a:schemeClr val="accent1"/>
                </a:solidFill>
              </a:rPr>
              <a:t>4. Don’t Out People</a:t>
            </a:r>
          </a:p>
          <a:p>
            <a:pPr>
              <a:lnSpc>
                <a:spcPct val="100000"/>
              </a:lnSpc>
              <a:spcAft>
                <a:spcPts val="0"/>
              </a:spcAft>
            </a:pPr>
            <a:r>
              <a:rPr lang="en-US" sz="1600" dirty="0">
                <a:solidFill>
                  <a:schemeClr val="accent1"/>
                </a:solidFill>
              </a:rPr>
              <a:t>Don’t disclose a person’s trans* status to anyone who does not have a legitimate medical or legal need to know. A person may be “out” as trans in one context but not in another. </a:t>
            </a:r>
          </a:p>
          <a:p>
            <a:pPr>
              <a:lnSpc>
                <a:spcPct val="100000"/>
              </a:lnSpc>
              <a:spcAft>
                <a:spcPts val="0"/>
              </a:spcAft>
            </a:pPr>
            <a:r>
              <a:rPr lang="en-US" sz="1400" dirty="0" smtClean="0"/>
              <a:t> </a:t>
            </a:r>
            <a:endParaRPr lang="en-US" sz="1400" dirty="0"/>
          </a:p>
        </p:txBody>
      </p:sp>
    </p:spTree>
    <p:extLst>
      <p:ext uri="{BB962C8B-B14F-4D97-AF65-F5344CB8AC3E}">
        <p14:creationId xmlns:p14="http://schemas.microsoft.com/office/powerpoint/2010/main" val="75825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a:t>
            </a:r>
            <a:endParaRPr lang="en-US" dirty="0"/>
          </a:p>
        </p:txBody>
      </p:sp>
      <p:sp>
        <p:nvSpPr>
          <p:cNvPr id="3" name="Text Placeholder 2"/>
          <p:cNvSpPr>
            <a:spLocks noGrp="1"/>
          </p:cNvSpPr>
          <p:nvPr>
            <p:ph type="body" idx="1"/>
          </p:nvPr>
        </p:nvSpPr>
        <p:spPr/>
        <p:txBody>
          <a:bodyPr/>
          <a:lstStyle/>
          <a:p>
            <a:r>
              <a:rPr lang="en-US" b="1" dirty="0" smtClean="0">
                <a:solidFill>
                  <a:schemeClr val="accent1"/>
                </a:solidFill>
              </a:rPr>
              <a:t>5. Check Your Curiosity </a:t>
            </a:r>
            <a:endParaRPr lang="en-US" sz="1600" b="1" dirty="0" smtClean="0">
              <a:solidFill>
                <a:schemeClr val="accent1"/>
              </a:solidFill>
            </a:endParaRPr>
          </a:p>
          <a:p>
            <a:r>
              <a:rPr lang="en-US" sz="1600" dirty="0">
                <a:solidFill>
                  <a:schemeClr val="accent1"/>
                </a:solidFill>
              </a:rPr>
              <a:t>Don’t ask trans* people questions you would not ask other people. </a:t>
            </a:r>
            <a:endParaRPr lang="en-US" sz="1600" dirty="0" smtClean="0">
              <a:solidFill>
                <a:schemeClr val="accent1"/>
              </a:solidFill>
            </a:endParaRPr>
          </a:p>
          <a:p>
            <a:r>
              <a:rPr lang="en-US" b="1" dirty="0" smtClean="0">
                <a:solidFill>
                  <a:schemeClr val="accent1"/>
                </a:solidFill>
              </a:rPr>
              <a:t>6. Educate Yourself   </a:t>
            </a:r>
          </a:p>
          <a:p>
            <a:r>
              <a:rPr lang="en-US" sz="1600" dirty="0">
                <a:solidFill>
                  <a:schemeClr val="accent1"/>
                </a:solidFill>
              </a:rPr>
              <a:t>Become aware of and sensitive to the way that gender norms and gender-segregated spaces make life difficult or even dangerous for trans and non-binary people. When possible, advocate for accessibility and inclusion. </a:t>
            </a:r>
          </a:p>
          <a:p>
            <a:endParaRPr lang="en-US" b="1" dirty="0"/>
          </a:p>
        </p:txBody>
      </p:sp>
    </p:spTree>
    <p:extLst>
      <p:ext uri="{BB962C8B-B14F-4D97-AF65-F5344CB8AC3E}">
        <p14:creationId xmlns:p14="http://schemas.microsoft.com/office/powerpoint/2010/main" val="2086087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To Improve</a:t>
            </a:r>
            <a:endParaRPr lang="en-US" dirty="0"/>
          </a:p>
        </p:txBody>
      </p:sp>
      <p:sp>
        <p:nvSpPr>
          <p:cNvPr id="3" name="Text Placeholder 2"/>
          <p:cNvSpPr>
            <a:spLocks noGrp="1"/>
          </p:cNvSpPr>
          <p:nvPr>
            <p:ph type="body" idx="1"/>
          </p:nvPr>
        </p:nvSpPr>
        <p:spPr/>
        <p:txBody>
          <a:bodyPr/>
          <a:lstStyle/>
          <a:p>
            <a:pPr marL="285750" indent="-285750">
              <a:buFont typeface="Arial" charset="0"/>
              <a:buChar char="•"/>
            </a:pPr>
            <a:r>
              <a:rPr lang="en-US" dirty="0" smtClean="0">
                <a:solidFill>
                  <a:schemeClr val="accent1"/>
                </a:solidFill>
              </a:rPr>
              <a:t>More training for faculty, staff, and students</a:t>
            </a:r>
          </a:p>
          <a:p>
            <a:pPr marL="285750" indent="-285750">
              <a:buFont typeface="Arial" charset="0"/>
              <a:buChar char="•"/>
            </a:pPr>
            <a:r>
              <a:rPr lang="en-US" dirty="0" smtClean="0">
                <a:solidFill>
                  <a:schemeClr val="accent1"/>
                </a:solidFill>
              </a:rPr>
              <a:t>Gender neutral bathrooms</a:t>
            </a:r>
          </a:p>
          <a:p>
            <a:pPr marL="285750" indent="-285750">
              <a:buFont typeface="Arial" charset="0"/>
              <a:buChar char="•"/>
            </a:pPr>
            <a:r>
              <a:rPr lang="en-US" dirty="0" smtClean="0">
                <a:solidFill>
                  <a:schemeClr val="accent1"/>
                </a:solidFill>
              </a:rPr>
              <a:t>Campus programs</a:t>
            </a:r>
          </a:p>
          <a:p>
            <a:pPr marL="285750" indent="-285750">
              <a:buFont typeface="Arial" charset="0"/>
              <a:buChar char="•"/>
            </a:pPr>
            <a:r>
              <a:rPr lang="en-US" dirty="0" smtClean="0">
                <a:solidFill>
                  <a:schemeClr val="accent1"/>
                </a:solidFill>
              </a:rPr>
              <a:t>More funding for our support center (the LGBT Center has the lowest amount of allocated funds compared to similar centers on campus)</a:t>
            </a:r>
            <a:endParaRPr lang="en-US" dirty="0">
              <a:solidFill>
                <a:schemeClr val="accent1"/>
              </a:solidFill>
            </a:endParaRPr>
          </a:p>
        </p:txBody>
      </p:sp>
    </p:spTree>
    <p:extLst>
      <p:ext uri="{BB962C8B-B14F-4D97-AF65-F5344CB8AC3E}">
        <p14:creationId xmlns:p14="http://schemas.microsoft.com/office/powerpoint/2010/main" val="168975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Action Plan</a:t>
            </a:r>
            <a:endParaRPr lang="en-US" dirty="0"/>
          </a:p>
        </p:txBody>
      </p:sp>
      <p:sp>
        <p:nvSpPr>
          <p:cNvPr id="3" name="Text Placeholder 2"/>
          <p:cNvSpPr>
            <a:spLocks noGrp="1"/>
          </p:cNvSpPr>
          <p:nvPr>
            <p:ph type="body" idx="1"/>
          </p:nvPr>
        </p:nvSpPr>
        <p:spPr>
          <a:xfrm>
            <a:off x="311700" y="1035186"/>
            <a:ext cx="8520599" cy="3781475"/>
          </a:xfrm>
        </p:spPr>
        <p:txBody>
          <a:bodyPr/>
          <a:lstStyle/>
          <a:p>
            <a:pPr marL="285750" indent="-285750">
              <a:buFont typeface="Arial" charset="0"/>
              <a:buChar char="•"/>
            </a:pPr>
            <a:r>
              <a:rPr lang="en-US" dirty="0" smtClean="0">
                <a:solidFill>
                  <a:schemeClr val="accent1"/>
                </a:solidFill>
              </a:rPr>
              <a:t>Mandatory </a:t>
            </a:r>
            <a:r>
              <a:rPr lang="en-US" dirty="0" err="1" smtClean="0">
                <a:solidFill>
                  <a:schemeClr val="accent1"/>
                </a:solidFill>
              </a:rPr>
              <a:t>Intersectionality</a:t>
            </a:r>
            <a:r>
              <a:rPr lang="en-US" dirty="0" smtClean="0">
                <a:solidFill>
                  <a:schemeClr val="accent1"/>
                </a:solidFill>
              </a:rPr>
              <a:t> Training for New Faculty</a:t>
            </a:r>
          </a:p>
          <a:p>
            <a:pPr marL="285750" indent="-285750">
              <a:buFont typeface="Arial" charset="0"/>
              <a:buChar char="•"/>
            </a:pPr>
            <a:r>
              <a:rPr lang="en-US" dirty="0">
                <a:solidFill>
                  <a:schemeClr val="accent1"/>
                </a:solidFill>
              </a:rPr>
              <a:t>Mandatory </a:t>
            </a:r>
            <a:r>
              <a:rPr lang="en-US" dirty="0" err="1">
                <a:solidFill>
                  <a:schemeClr val="accent1"/>
                </a:solidFill>
              </a:rPr>
              <a:t>Intersectionality</a:t>
            </a:r>
            <a:r>
              <a:rPr lang="en-US" dirty="0">
                <a:solidFill>
                  <a:schemeClr val="accent1"/>
                </a:solidFill>
              </a:rPr>
              <a:t> Training for Every Division and Academic </a:t>
            </a:r>
            <a:r>
              <a:rPr lang="en-US" dirty="0" smtClean="0">
                <a:solidFill>
                  <a:schemeClr val="accent1"/>
                </a:solidFill>
              </a:rPr>
              <a:t>Department</a:t>
            </a:r>
          </a:p>
          <a:p>
            <a:pPr marL="285750" indent="-285750">
              <a:buFont typeface="Arial" charset="0"/>
              <a:buChar char="•"/>
            </a:pPr>
            <a:r>
              <a:rPr lang="en-US" dirty="0" err="1">
                <a:solidFill>
                  <a:schemeClr val="accent1"/>
                </a:solidFill>
              </a:rPr>
              <a:t>Intersectionality</a:t>
            </a:r>
            <a:r>
              <a:rPr lang="en-US" dirty="0">
                <a:solidFill>
                  <a:schemeClr val="accent1"/>
                </a:solidFill>
              </a:rPr>
              <a:t> </a:t>
            </a:r>
            <a:r>
              <a:rPr lang="en-US" dirty="0" smtClean="0">
                <a:solidFill>
                  <a:schemeClr val="accent1"/>
                </a:solidFill>
              </a:rPr>
              <a:t>Training to be Offered for Entire Campus During Both Fall and Spring Semester</a:t>
            </a:r>
            <a:endParaRPr lang="en-US" dirty="0">
              <a:solidFill>
                <a:schemeClr val="accent1"/>
              </a:solidFill>
            </a:endParaRPr>
          </a:p>
          <a:p>
            <a:pPr marL="285750" indent="-285750">
              <a:buFont typeface="Arial" charset="0"/>
              <a:buChar char="•"/>
            </a:pPr>
            <a:r>
              <a:rPr lang="en-US" dirty="0">
                <a:solidFill>
                  <a:schemeClr val="accent1"/>
                </a:solidFill>
              </a:rPr>
              <a:t>Increased Funding for LGBT Center</a:t>
            </a:r>
          </a:p>
          <a:p>
            <a:pPr marL="285750" lvl="8" indent="-285750">
              <a:buSzPct val="100000"/>
              <a:buFont typeface="Arial" charset="0"/>
              <a:buChar char="•"/>
            </a:pPr>
            <a:r>
              <a:rPr lang="en-US" sz="1800" dirty="0" smtClean="0">
                <a:solidFill>
                  <a:schemeClr val="accent1"/>
                </a:solidFill>
              </a:rPr>
              <a:t>Implement </a:t>
            </a:r>
            <a:r>
              <a:rPr lang="en-US" sz="1800" dirty="0">
                <a:solidFill>
                  <a:schemeClr val="accent1"/>
                </a:solidFill>
              </a:rPr>
              <a:t>Gender Neutral Restrooms </a:t>
            </a:r>
            <a:r>
              <a:rPr lang="en-US" sz="1800" dirty="0" smtClean="0">
                <a:solidFill>
                  <a:schemeClr val="accent1"/>
                </a:solidFill>
              </a:rPr>
              <a:t>(</a:t>
            </a:r>
            <a:r>
              <a:rPr lang="en-US" sz="1800" dirty="0">
                <a:solidFill>
                  <a:schemeClr val="accent1"/>
                </a:solidFill>
              </a:rPr>
              <a:t>w</a:t>
            </a:r>
            <a:r>
              <a:rPr lang="en-US" sz="1800" dirty="0" smtClean="0">
                <a:solidFill>
                  <a:schemeClr val="accent1"/>
                </a:solidFill>
              </a:rPr>
              <a:t>ill </a:t>
            </a:r>
            <a:r>
              <a:rPr lang="en-US" sz="1800" dirty="0">
                <a:solidFill>
                  <a:schemeClr val="accent1"/>
                </a:solidFill>
              </a:rPr>
              <a:t>start with student center and expand</a:t>
            </a:r>
            <a:r>
              <a:rPr lang="en-US" sz="1800" dirty="0" smtClean="0">
                <a:solidFill>
                  <a:schemeClr val="accent1"/>
                </a:solidFill>
              </a:rPr>
              <a:t>)</a:t>
            </a:r>
          </a:p>
          <a:p>
            <a:pPr marL="285750" lvl="8" indent="-285750">
              <a:buSzPct val="100000"/>
              <a:buFont typeface="Arial" charset="0"/>
              <a:buChar char="•"/>
            </a:pPr>
            <a:r>
              <a:rPr lang="en-US" sz="1800" dirty="0" smtClean="0">
                <a:solidFill>
                  <a:schemeClr val="accent1"/>
                </a:solidFill>
              </a:rPr>
              <a:t>Amend Student Conduct Code and University Policy to include bias based on gender identity and expression</a:t>
            </a:r>
            <a:endParaRPr lang="en-US" sz="1800" dirty="0">
              <a:solidFill>
                <a:schemeClr val="accent1"/>
              </a:solidFill>
            </a:endParaRPr>
          </a:p>
          <a:p>
            <a:pPr marL="285750" indent="-285750">
              <a:buFont typeface="Arial" charset="0"/>
              <a:buChar char="•"/>
            </a:pPr>
            <a:endParaRPr lang="en-US" dirty="0"/>
          </a:p>
          <a:p>
            <a:pPr marL="285750" lvl="6" indent="-285750">
              <a:buFont typeface="Arial" charset="0"/>
              <a:buChar char="•"/>
            </a:pPr>
            <a:endParaRPr lang="en-US" dirty="0" smtClean="0"/>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107562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dirty="0"/>
              <a:t>References</a:t>
            </a:r>
          </a:p>
        </p:txBody>
      </p:sp>
      <p:sp>
        <p:nvSpPr>
          <p:cNvPr id="147" name="Shape 147"/>
          <p:cNvSpPr txBox="1">
            <a:spLocks noGrp="1"/>
          </p:cNvSpPr>
          <p:nvPr>
            <p:ph type="body" idx="1"/>
          </p:nvPr>
        </p:nvSpPr>
        <p:spPr>
          <a:xfrm>
            <a:off x="311700" y="1017450"/>
            <a:ext cx="8520599" cy="3416400"/>
          </a:xfrm>
          <a:prstGeom prst="rect">
            <a:avLst/>
          </a:prstGeom>
        </p:spPr>
        <p:txBody>
          <a:bodyPr lIns="91425" tIns="91425" rIns="91425" bIns="91425" anchor="t" anchorCtr="0">
            <a:noAutofit/>
          </a:bodyPr>
          <a:lstStyle/>
          <a:p>
            <a:pPr marL="457200" indent="-292100">
              <a:lnSpc>
                <a:spcPct val="146250"/>
              </a:lnSpc>
              <a:spcAft>
                <a:spcPts val="700"/>
              </a:spcAft>
              <a:buClr>
                <a:srgbClr val="333333"/>
              </a:buClr>
            </a:pPr>
            <a:r>
              <a:rPr lang="en" sz="1200" dirty="0" smtClean="0">
                <a:solidFill>
                  <a:srgbClr val="000000"/>
                </a:solidFill>
                <a:latin typeface="Lato" charset="0"/>
                <a:ea typeface="Times New Roman"/>
                <a:cs typeface="Times New Roman"/>
                <a:sym typeface="Times New Roman"/>
              </a:rPr>
              <a:t>Dugan</a:t>
            </a:r>
            <a:r>
              <a:rPr lang="en" sz="1200" dirty="0">
                <a:solidFill>
                  <a:srgbClr val="000000"/>
                </a:solidFill>
                <a:latin typeface="Lato" charset="0"/>
                <a:ea typeface="Times New Roman"/>
                <a:cs typeface="Times New Roman"/>
                <a:sym typeface="Times New Roman"/>
              </a:rPr>
              <a:t>, J. P., </a:t>
            </a:r>
            <a:r>
              <a:rPr lang="en" sz="1200" dirty="0" err="1">
                <a:solidFill>
                  <a:srgbClr val="000000"/>
                </a:solidFill>
                <a:latin typeface="Lato" charset="0"/>
                <a:ea typeface="Times New Roman"/>
                <a:cs typeface="Times New Roman"/>
                <a:sym typeface="Times New Roman"/>
              </a:rPr>
              <a:t>Kusel</a:t>
            </a:r>
            <a:r>
              <a:rPr lang="en" sz="1200" dirty="0">
                <a:solidFill>
                  <a:srgbClr val="000000"/>
                </a:solidFill>
                <a:latin typeface="Lato" charset="0"/>
                <a:ea typeface="Times New Roman"/>
                <a:cs typeface="Times New Roman"/>
                <a:sym typeface="Times New Roman"/>
              </a:rPr>
              <a:t>, M. L., &amp; </a:t>
            </a:r>
            <a:r>
              <a:rPr lang="en" sz="1200" dirty="0" err="1">
                <a:solidFill>
                  <a:srgbClr val="000000"/>
                </a:solidFill>
                <a:latin typeface="Lato" charset="0"/>
                <a:ea typeface="Times New Roman"/>
                <a:cs typeface="Times New Roman"/>
                <a:sym typeface="Times New Roman"/>
              </a:rPr>
              <a:t>Simounet</a:t>
            </a:r>
            <a:r>
              <a:rPr lang="en" sz="1200" dirty="0">
                <a:solidFill>
                  <a:srgbClr val="000000"/>
                </a:solidFill>
                <a:latin typeface="Lato" charset="0"/>
                <a:ea typeface="Times New Roman"/>
                <a:cs typeface="Times New Roman"/>
                <a:sym typeface="Times New Roman"/>
              </a:rPr>
              <a:t>, D. M. (2012). Transgender college students: An exploratory study of perceptions, engagement, and educational outcomes. </a:t>
            </a:r>
            <a:r>
              <a:rPr lang="en" sz="1200" i="1" dirty="0">
                <a:solidFill>
                  <a:srgbClr val="000000"/>
                </a:solidFill>
                <a:latin typeface="Lato" charset="0"/>
                <a:ea typeface="Times New Roman"/>
                <a:cs typeface="Times New Roman"/>
                <a:sym typeface="Times New Roman"/>
              </a:rPr>
              <a:t>Journal of College Student Development, 53</a:t>
            </a:r>
            <a:r>
              <a:rPr lang="en" sz="1200" dirty="0">
                <a:solidFill>
                  <a:srgbClr val="000000"/>
                </a:solidFill>
                <a:latin typeface="Lato" charset="0"/>
                <a:ea typeface="Times New Roman"/>
                <a:cs typeface="Times New Roman"/>
                <a:sym typeface="Times New Roman"/>
              </a:rPr>
              <a:t>(5), 719-736</a:t>
            </a:r>
            <a:r>
              <a:rPr lang="en" sz="1200" dirty="0" smtClean="0">
                <a:solidFill>
                  <a:srgbClr val="000000"/>
                </a:solidFill>
                <a:latin typeface="Lato" charset="0"/>
                <a:ea typeface="Times New Roman"/>
                <a:cs typeface="Times New Roman"/>
                <a:sym typeface="Times New Roman"/>
              </a:rPr>
              <a:t>.</a:t>
            </a:r>
            <a:endParaRPr lang="en" sz="1200" dirty="0">
              <a:solidFill>
                <a:srgbClr val="333333"/>
              </a:solidFill>
              <a:highlight>
                <a:srgbClr val="FFFFFF"/>
              </a:highlight>
              <a:latin typeface="Lato" charset="0"/>
              <a:ea typeface="Arial"/>
              <a:cs typeface="Arial"/>
              <a:sym typeface="Arial"/>
            </a:endParaRPr>
          </a:p>
          <a:p>
            <a:pPr marL="457200" lvl="0" indent="-292100" rtl="0">
              <a:lnSpc>
                <a:spcPct val="146250"/>
              </a:lnSpc>
              <a:spcBef>
                <a:spcPts val="0"/>
              </a:spcBef>
              <a:spcAft>
                <a:spcPts val="700"/>
              </a:spcAft>
              <a:buClr>
                <a:srgbClr val="333333"/>
              </a:buClr>
              <a:buSzPct val="100000"/>
              <a:buFont typeface="Arial"/>
            </a:pPr>
            <a:r>
              <a:rPr lang="en" sz="1200" dirty="0">
                <a:solidFill>
                  <a:srgbClr val="333333"/>
                </a:solidFill>
                <a:highlight>
                  <a:srgbClr val="FFFFFF"/>
                </a:highlight>
                <a:latin typeface="Lato" charset="0"/>
                <a:ea typeface="Arial"/>
                <a:cs typeface="Arial"/>
                <a:sym typeface="Arial"/>
              </a:rPr>
              <a:t>Effrig, J. C., Bieschke, K. J., &amp; Locke, B. D. (2011). Examining victimization and psychological distress in transgender college students.</a:t>
            </a:r>
            <a:r>
              <a:rPr lang="en" sz="1200" i="1" dirty="0">
                <a:solidFill>
                  <a:srgbClr val="333333"/>
                </a:solidFill>
                <a:highlight>
                  <a:srgbClr val="FFFFFF"/>
                </a:highlight>
                <a:latin typeface="Lato" charset="0"/>
                <a:ea typeface="Arial"/>
                <a:cs typeface="Arial"/>
                <a:sym typeface="Arial"/>
              </a:rPr>
              <a:t> Journal of College Counseling, 14</a:t>
            </a:r>
            <a:r>
              <a:rPr lang="en" sz="1200" dirty="0">
                <a:solidFill>
                  <a:srgbClr val="333333"/>
                </a:solidFill>
                <a:highlight>
                  <a:srgbClr val="FFFFFF"/>
                </a:highlight>
                <a:latin typeface="Lato" charset="0"/>
                <a:ea typeface="Arial"/>
                <a:cs typeface="Arial"/>
                <a:sym typeface="Arial"/>
              </a:rPr>
              <a:t>(2), 143</a:t>
            </a:r>
            <a:r>
              <a:rPr lang="en" sz="1200" dirty="0" smtClean="0">
                <a:solidFill>
                  <a:srgbClr val="333333"/>
                </a:solidFill>
                <a:highlight>
                  <a:srgbClr val="FFFFFF"/>
                </a:highlight>
                <a:latin typeface="Lato" charset="0"/>
                <a:ea typeface="Arial"/>
                <a:cs typeface="Arial"/>
                <a:sym typeface="Arial"/>
              </a:rPr>
              <a:t>.</a:t>
            </a:r>
            <a:endParaRPr lang="en-US" sz="1200" dirty="0" smtClean="0">
              <a:solidFill>
                <a:srgbClr val="333333"/>
              </a:solidFill>
              <a:highlight>
                <a:srgbClr val="FFFFFF"/>
              </a:highlight>
              <a:latin typeface="Lato" charset="0"/>
              <a:ea typeface="Arial"/>
              <a:cs typeface="Arial"/>
              <a:sym typeface="Arial"/>
            </a:endParaRPr>
          </a:p>
          <a:p>
            <a:pPr marL="457200" indent="-292100">
              <a:lnSpc>
                <a:spcPct val="146250"/>
              </a:lnSpc>
              <a:spcAft>
                <a:spcPts val="700"/>
              </a:spcAft>
              <a:buClr>
                <a:srgbClr val="333333"/>
              </a:buClr>
            </a:pPr>
            <a:r>
              <a:rPr lang="en" sz="1200" dirty="0">
                <a:solidFill>
                  <a:srgbClr val="000000"/>
                </a:solidFill>
                <a:latin typeface="Lato" charset="0"/>
                <a:ea typeface="Times New Roman"/>
                <a:cs typeface="Times New Roman"/>
                <a:sym typeface="Times New Roman"/>
              </a:rPr>
              <a:t>McKinney, J. F. (2005). On the margins: A study of the experiences of transgender college students. </a:t>
            </a:r>
            <a:r>
              <a:rPr lang="en" sz="1200" i="1" dirty="0">
                <a:solidFill>
                  <a:srgbClr val="000000"/>
                </a:solidFill>
                <a:latin typeface="Lato" charset="0"/>
                <a:ea typeface="Times New Roman"/>
                <a:cs typeface="Times New Roman"/>
                <a:sym typeface="Times New Roman"/>
              </a:rPr>
              <a:t>Journal of Gay and Lesbian Issues in Education, 3</a:t>
            </a:r>
            <a:r>
              <a:rPr lang="en" sz="1200" dirty="0">
                <a:solidFill>
                  <a:srgbClr val="000000"/>
                </a:solidFill>
                <a:latin typeface="Lato" charset="0"/>
                <a:ea typeface="Times New Roman"/>
                <a:cs typeface="Times New Roman"/>
                <a:sym typeface="Times New Roman"/>
              </a:rPr>
              <a:t>(1), 63-75</a:t>
            </a:r>
            <a:r>
              <a:rPr lang="en" sz="1200" dirty="0" smtClean="0">
                <a:solidFill>
                  <a:srgbClr val="000000"/>
                </a:solidFill>
                <a:latin typeface="Lato" charset="0"/>
                <a:ea typeface="Times New Roman"/>
                <a:cs typeface="Times New Roman"/>
                <a:sym typeface="Times New Roman"/>
              </a:rPr>
              <a:t>.</a:t>
            </a:r>
            <a:endParaRPr lang="en" sz="1200" dirty="0">
              <a:solidFill>
                <a:srgbClr val="333333"/>
              </a:solidFill>
              <a:highlight>
                <a:srgbClr val="FFFFFF"/>
              </a:highlight>
              <a:latin typeface="Lato" charset="0"/>
              <a:ea typeface="Arial"/>
              <a:cs typeface="Arial"/>
              <a:sym typeface="Arial"/>
            </a:endParaRPr>
          </a:p>
          <a:p>
            <a:pPr marL="457200" lvl="0" indent="-292100" rtl="0">
              <a:lnSpc>
                <a:spcPct val="146250"/>
              </a:lnSpc>
              <a:spcBef>
                <a:spcPts val="0"/>
              </a:spcBef>
              <a:spcAft>
                <a:spcPts val="700"/>
              </a:spcAft>
              <a:buClr>
                <a:srgbClr val="333333"/>
              </a:buClr>
              <a:buSzPct val="100000"/>
              <a:buFont typeface="Arial"/>
            </a:pPr>
            <a:r>
              <a:rPr lang="en" sz="1200" dirty="0">
                <a:solidFill>
                  <a:srgbClr val="333333"/>
                </a:solidFill>
                <a:highlight>
                  <a:srgbClr val="FFFFFF"/>
                </a:highlight>
                <a:latin typeface="Lato" charset="0"/>
                <a:ea typeface="Arial"/>
                <a:cs typeface="Arial"/>
                <a:sym typeface="Arial"/>
              </a:rPr>
              <a:t>Meyer, I. H. (2003). Prejudice, social stress, and mental health in lesbian, gay, and bisexual populations: Conceptual issues and research evidence.</a:t>
            </a:r>
            <a:r>
              <a:rPr lang="en" sz="1200" i="1" dirty="0">
                <a:solidFill>
                  <a:srgbClr val="333333"/>
                </a:solidFill>
                <a:highlight>
                  <a:srgbClr val="FFFFFF"/>
                </a:highlight>
                <a:latin typeface="Lato" charset="0"/>
                <a:ea typeface="Arial"/>
                <a:cs typeface="Arial"/>
                <a:sym typeface="Arial"/>
              </a:rPr>
              <a:t> Psychological Bulletin,129</a:t>
            </a:r>
            <a:r>
              <a:rPr lang="en" sz="1200" dirty="0">
                <a:solidFill>
                  <a:srgbClr val="333333"/>
                </a:solidFill>
                <a:highlight>
                  <a:srgbClr val="FFFFFF"/>
                </a:highlight>
                <a:latin typeface="Lato" charset="0"/>
                <a:ea typeface="Arial"/>
                <a:cs typeface="Arial"/>
                <a:sym typeface="Arial"/>
              </a:rPr>
              <a:t>(5), </a:t>
            </a:r>
            <a:r>
              <a:rPr lang="en" sz="1200" dirty="0" smtClean="0">
                <a:solidFill>
                  <a:srgbClr val="333333"/>
                </a:solidFill>
                <a:highlight>
                  <a:srgbClr val="FFFFFF"/>
                </a:highlight>
                <a:latin typeface="Lato" charset="0"/>
                <a:ea typeface="Arial"/>
                <a:cs typeface="Arial"/>
                <a:sym typeface="Arial"/>
              </a:rPr>
              <a:t>674-697.</a:t>
            </a:r>
            <a:endParaRPr lang="en-US" sz="1200" dirty="0">
              <a:solidFill>
                <a:srgbClr val="333333"/>
              </a:solidFill>
              <a:highlight>
                <a:srgbClr val="FFFFFF"/>
              </a:highlight>
              <a:latin typeface="Lato" charset="0"/>
              <a:ea typeface="Arial"/>
              <a:cs typeface="Arial"/>
              <a:sym typeface="Arial"/>
            </a:endParaRPr>
          </a:p>
          <a:p>
            <a:pPr marL="457200" lvl="0" indent="-292100" rtl="0">
              <a:lnSpc>
                <a:spcPct val="146250"/>
              </a:lnSpc>
              <a:spcBef>
                <a:spcPts val="0"/>
              </a:spcBef>
              <a:spcAft>
                <a:spcPts val="700"/>
              </a:spcAft>
              <a:buClr>
                <a:srgbClr val="333333"/>
              </a:buClr>
              <a:buSzPct val="100000"/>
              <a:buFont typeface="Arial"/>
            </a:pPr>
            <a:r>
              <a:rPr lang="en" sz="1200" dirty="0" err="1" smtClean="0">
                <a:solidFill>
                  <a:srgbClr val="000000"/>
                </a:solidFill>
                <a:latin typeface="Lato" charset="0"/>
                <a:ea typeface="Times New Roman"/>
                <a:cs typeface="Times New Roman"/>
                <a:sym typeface="Times New Roman"/>
              </a:rPr>
              <a:t>Kisch</a:t>
            </a:r>
            <a:r>
              <a:rPr lang="en" sz="1200" dirty="0">
                <a:solidFill>
                  <a:srgbClr val="000000"/>
                </a:solidFill>
                <a:latin typeface="Lato" charset="0"/>
                <a:ea typeface="Times New Roman"/>
                <a:cs typeface="Times New Roman"/>
                <a:sym typeface="Times New Roman"/>
              </a:rPr>
              <a:t>, J., </a:t>
            </a:r>
            <a:r>
              <a:rPr lang="en" sz="1200" dirty="0" err="1">
                <a:solidFill>
                  <a:srgbClr val="000000"/>
                </a:solidFill>
                <a:latin typeface="Lato" charset="0"/>
                <a:ea typeface="Times New Roman"/>
                <a:cs typeface="Times New Roman"/>
                <a:sym typeface="Times New Roman"/>
              </a:rPr>
              <a:t>Leino</a:t>
            </a:r>
            <a:r>
              <a:rPr lang="en" sz="1200" dirty="0">
                <a:solidFill>
                  <a:srgbClr val="000000"/>
                </a:solidFill>
                <a:latin typeface="Lato" charset="0"/>
                <a:ea typeface="Times New Roman"/>
                <a:cs typeface="Times New Roman"/>
                <a:sym typeface="Times New Roman"/>
              </a:rPr>
              <a:t>, V. E., &amp; Silverman, M. M. (2005) Aspects of suicidal behavior, depression, and treatment in college students: Results from the spring 2000 National College Health Assessment Survey. </a:t>
            </a:r>
            <a:r>
              <a:rPr lang="en" sz="1200" i="1" dirty="0">
                <a:solidFill>
                  <a:srgbClr val="000000"/>
                </a:solidFill>
                <a:latin typeface="Lato" charset="0"/>
                <a:ea typeface="Times New Roman"/>
                <a:cs typeface="Times New Roman"/>
                <a:sym typeface="Times New Roman"/>
              </a:rPr>
              <a:t>Suicide and Life-Threatening Behavior, 35</a:t>
            </a:r>
            <a:r>
              <a:rPr lang="en" sz="1200" dirty="0">
                <a:solidFill>
                  <a:srgbClr val="000000"/>
                </a:solidFill>
                <a:latin typeface="Lato" charset="0"/>
                <a:ea typeface="Times New Roman"/>
                <a:cs typeface="Times New Roman"/>
                <a:sym typeface="Times New Roman"/>
              </a:rPr>
              <a:t>(1), </a:t>
            </a:r>
            <a:r>
              <a:rPr lang="en" sz="1200" dirty="0" smtClean="0">
                <a:solidFill>
                  <a:srgbClr val="000000"/>
                </a:solidFill>
                <a:latin typeface="Lato" charset="0"/>
                <a:ea typeface="Times New Roman"/>
                <a:cs typeface="Times New Roman"/>
                <a:sym typeface="Times New Roman"/>
              </a:rPr>
              <a:t>3-13.</a:t>
            </a:r>
            <a:endParaRPr lang="en-US" sz="1200" dirty="0" smtClean="0">
              <a:solidFill>
                <a:srgbClr val="000000"/>
              </a:solidFill>
              <a:latin typeface="Lato" charset="0"/>
              <a:ea typeface="Times New Roman"/>
              <a:cs typeface="Times New Roman"/>
              <a:sym typeface="Times New Roman"/>
            </a:endParaRPr>
          </a:p>
          <a:p>
            <a:pPr marL="457200" indent="-292100">
              <a:lnSpc>
                <a:spcPct val="146250"/>
              </a:lnSpc>
              <a:spcAft>
                <a:spcPts val="700"/>
              </a:spcAft>
              <a:buClr>
                <a:srgbClr val="333333"/>
              </a:buClr>
            </a:pPr>
            <a:r>
              <a:rPr lang="en" sz="1200" dirty="0" err="1">
                <a:solidFill>
                  <a:srgbClr val="333333"/>
                </a:solidFill>
                <a:highlight>
                  <a:srgbClr val="FFFFFF"/>
                </a:highlight>
                <a:latin typeface="Lato" charset="0"/>
                <a:ea typeface="Arial"/>
                <a:cs typeface="Arial"/>
                <a:sym typeface="Arial"/>
              </a:rPr>
              <a:t>Strayhorn</a:t>
            </a:r>
            <a:r>
              <a:rPr lang="en" sz="1200" dirty="0">
                <a:solidFill>
                  <a:srgbClr val="333333"/>
                </a:solidFill>
                <a:highlight>
                  <a:srgbClr val="FFFFFF"/>
                </a:highlight>
                <a:latin typeface="Lato" charset="0"/>
                <a:ea typeface="Arial"/>
                <a:cs typeface="Arial"/>
                <a:sym typeface="Arial"/>
              </a:rPr>
              <a:t>, T. L., &amp; </a:t>
            </a:r>
            <a:r>
              <a:rPr lang="en" sz="1200" dirty="0" err="1">
                <a:solidFill>
                  <a:srgbClr val="333333"/>
                </a:solidFill>
                <a:highlight>
                  <a:srgbClr val="FFFFFF"/>
                </a:highlight>
                <a:latin typeface="Lato" charset="0"/>
                <a:ea typeface="Arial"/>
                <a:cs typeface="Arial"/>
                <a:sym typeface="Arial"/>
              </a:rPr>
              <a:t>Ebooks</a:t>
            </a:r>
            <a:r>
              <a:rPr lang="en" sz="1200" dirty="0">
                <a:solidFill>
                  <a:srgbClr val="333333"/>
                </a:solidFill>
                <a:highlight>
                  <a:srgbClr val="FFFFFF"/>
                </a:highlight>
                <a:latin typeface="Lato" charset="0"/>
                <a:ea typeface="Arial"/>
                <a:cs typeface="Arial"/>
                <a:sym typeface="Arial"/>
              </a:rPr>
              <a:t> Corporation. (2012). </a:t>
            </a:r>
            <a:r>
              <a:rPr lang="en" sz="1200" i="1" dirty="0">
                <a:solidFill>
                  <a:srgbClr val="333333"/>
                </a:solidFill>
                <a:highlight>
                  <a:srgbClr val="FFFFFF"/>
                </a:highlight>
                <a:latin typeface="Lato" charset="0"/>
                <a:ea typeface="Arial"/>
                <a:cs typeface="Arial"/>
                <a:sym typeface="Arial"/>
              </a:rPr>
              <a:t>College students' sense of belonging: A key to educational success for all students</a:t>
            </a:r>
            <a:r>
              <a:rPr lang="en" sz="1200" dirty="0">
                <a:solidFill>
                  <a:srgbClr val="333333"/>
                </a:solidFill>
                <a:highlight>
                  <a:srgbClr val="FFFFFF"/>
                </a:highlight>
                <a:latin typeface="Lato" charset="0"/>
                <a:ea typeface="Arial"/>
                <a:cs typeface="Arial"/>
                <a:sym typeface="Arial"/>
              </a:rPr>
              <a:t>. New York, NY: Routledge.</a:t>
            </a:r>
            <a:endParaRPr lang="en-US" sz="1200" dirty="0">
              <a:solidFill>
                <a:srgbClr val="333333"/>
              </a:solidFill>
              <a:highlight>
                <a:srgbClr val="FFFFFF"/>
              </a:highlight>
              <a:latin typeface="Lato" charset="0"/>
              <a:ea typeface="Arial"/>
              <a:cs typeface="Arial"/>
              <a:sym typeface="Arial"/>
            </a:endParaRPr>
          </a:p>
          <a:p>
            <a:pPr marL="457200" lvl="0" indent="-292100" rtl="0">
              <a:lnSpc>
                <a:spcPct val="146250"/>
              </a:lnSpc>
              <a:spcBef>
                <a:spcPts val="0"/>
              </a:spcBef>
              <a:spcAft>
                <a:spcPts val="700"/>
              </a:spcAft>
              <a:buClr>
                <a:srgbClr val="333333"/>
              </a:buClr>
              <a:buSzPct val="100000"/>
              <a:buFont typeface="Arial"/>
            </a:pPr>
            <a:endParaRPr lang="en-US" sz="1200" dirty="0" smtClean="0">
              <a:solidFill>
                <a:srgbClr val="000000"/>
              </a:solidFill>
              <a:latin typeface="Lato" charset="0"/>
              <a:ea typeface="Times New Roman"/>
              <a:cs typeface="Times New Roman"/>
              <a:sym typeface="Times New Roman"/>
            </a:endParaRPr>
          </a:p>
          <a:p>
            <a:pPr marL="457200" lvl="0" indent="-292100" rtl="0">
              <a:lnSpc>
                <a:spcPct val="146250"/>
              </a:lnSpc>
              <a:spcBef>
                <a:spcPts val="0"/>
              </a:spcBef>
              <a:spcAft>
                <a:spcPts val="700"/>
              </a:spcAft>
              <a:buClr>
                <a:srgbClr val="333333"/>
              </a:buClr>
              <a:buSzPct val="100000"/>
              <a:buFont typeface="Arial"/>
            </a:pPr>
            <a:endParaRPr lang="en" sz="1200" dirty="0">
              <a:solidFill>
                <a:srgbClr val="333333"/>
              </a:solidFill>
              <a:highlight>
                <a:srgbClr val="FFFFFF"/>
              </a:highlight>
              <a:latin typeface="Lato" charset="0"/>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57150"/>
            <a:ext cx="8520599" cy="626100"/>
          </a:xfrm>
        </p:spPr>
        <p:txBody>
          <a:bodyPr/>
          <a:lstStyle/>
          <a:p>
            <a:r>
              <a:rPr lang="en-US" dirty="0" smtClean="0"/>
              <a:t>Agenda</a:t>
            </a:r>
            <a:endParaRPr lang="en-US" dirty="0"/>
          </a:p>
        </p:txBody>
      </p:sp>
      <p:sp>
        <p:nvSpPr>
          <p:cNvPr id="3" name="Text Placeholder 2"/>
          <p:cNvSpPr>
            <a:spLocks noGrp="1"/>
          </p:cNvSpPr>
          <p:nvPr>
            <p:ph type="body" idx="1"/>
          </p:nvPr>
        </p:nvSpPr>
        <p:spPr>
          <a:xfrm>
            <a:off x="341550" y="679126"/>
            <a:ext cx="8520599" cy="4343400"/>
          </a:xfrm>
        </p:spPr>
        <p:txBody>
          <a:bodyPr/>
          <a:lstStyle/>
          <a:p>
            <a:pPr marL="285750" indent="-285750">
              <a:lnSpc>
                <a:spcPct val="100000"/>
              </a:lnSpc>
              <a:buFont typeface="Arial" charset="0"/>
              <a:buChar char="•"/>
            </a:pPr>
            <a:r>
              <a:rPr lang="en-US" dirty="0" smtClean="0">
                <a:solidFill>
                  <a:schemeClr val="accent1"/>
                </a:solidFill>
              </a:rPr>
              <a:t>Terminology </a:t>
            </a:r>
          </a:p>
          <a:p>
            <a:pPr marL="285750" indent="-285750">
              <a:lnSpc>
                <a:spcPct val="100000"/>
              </a:lnSpc>
              <a:buFont typeface="Arial" charset="0"/>
              <a:buChar char="•"/>
            </a:pPr>
            <a:r>
              <a:rPr lang="en-US" dirty="0" smtClean="0">
                <a:solidFill>
                  <a:schemeClr val="accent1"/>
                </a:solidFill>
              </a:rPr>
              <a:t>Gender Unicorn</a:t>
            </a:r>
          </a:p>
          <a:p>
            <a:pPr marL="285750" indent="-285750">
              <a:lnSpc>
                <a:spcPct val="100000"/>
              </a:lnSpc>
              <a:buFont typeface="Arial" charset="0"/>
              <a:buChar char="•"/>
            </a:pPr>
            <a:r>
              <a:rPr lang="en-US" dirty="0" smtClean="0">
                <a:solidFill>
                  <a:schemeClr val="accent1"/>
                </a:solidFill>
              </a:rPr>
              <a:t>Video</a:t>
            </a:r>
          </a:p>
          <a:p>
            <a:pPr marL="285750" indent="-285750">
              <a:lnSpc>
                <a:spcPct val="100000"/>
              </a:lnSpc>
              <a:buFont typeface="Arial" charset="0"/>
              <a:buChar char="•"/>
            </a:pPr>
            <a:r>
              <a:rPr lang="en-US" dirty="0" smtClean="0">
                <a:solidFill>
                  <a:schemeClr val="accent1"/>
                </a:solidFill>
              </a:rPr>
              <a:t>Trans Issues Today</a:t>
            </a:r>
          </a:p>
          <a:p>
            <a:pPr marL="285750" indent="-285750">
              <a:lnSpc>
                <a:spcPct val="100000"/>
              </a:lnSpc>
              <a:buFont typeface="Arial" charset="0"/>
              <a:buChar char="•"/>
            </a:pPr>
            <a:r>
              <a:rPr lang="en-US" dirty="0" smtClean="0">
                <a:solidFill>
                  <a:schemeClr val="accent1"/>
                </a:solidFill>
              </a:rPr>
              <a:t>Supporting/Confronting Oppression</a:t>
            </a:r>
          </a:p>
          <a:p>
            <a:pPr marL="285750" indent="-285750">
              <a:lnSpc>
                <a:spcPct val="100000"/>
              </a:lnSpc>
              <a:buFont typeface="Arial" charset="0"/>
              <a:buChar char="•"/>
            </a:pPr>
            <a:r>
              <a:rPr lang="en-US" dirty="0" smtClean="0">
                <a:solidFill>
                  <a:schemeClr val="accent1"/>
                </a:solidFill>
              </a:rPr>
              <a:t>What </a:t>
            </a:r>
            <a:r>
              <a:rPr lang="en-US" dirty="0">
                <a:solidFill>
                  <a:schemeClr val="accent1"/>
                </a:solidFill>
              </a:rPr>
              <a:t>W</a:t>
            </a:r>
            <a:r>
              <a:rPr lang="en-US" dirty="0" smtClean="0">
                <a:solidFill>
                  <a:schemeClr val="accent1"/>
                </a:solidFill>
              </a:rPr>
              <a:t>e </a:t>
            </a:r>
            <a:r>
              <a:rPr lang="en-US" dirty="0">
                <a:solidFill>
                  <a:schemeClr val="accent1"/>
                </a:solidFill>
              </a:rPr>
              <a:t>A</a:t>
            </a:r>
            <a:r>
              <a:rPr lang="en-US" dirty="0" smtClean="0">
                <a:solidFill>
                  <a:schemeClr val="accent1"/>
                </a:solidFill>
              </a:rPr>
              <a:t>re </a:t>
            </a:r>
            <a:r>
              <a:rPr lang="en-US" dirty="0">
                <a:solidFill>
                  <a:schemeClr val="accent1"/>
                </a:solidFill>
              </a:rPr>
              <a:t>D</a:t>
            </a:r>
            <a:r>
              <a:rPr lang="en-US" dirty="0" smtClean="0">
                <a:solidFill>
                  <a:schemeClr val="accent1"/>
                </a:solidFill>
              </a:rPr>
              <a:t>oing Well</a:t>
            </a:r>
          </a:p>
          <a:p>
            <a:pPr marL="285750" indent="-285750">
              <a:lnSpc>
                <a:spcPct val="100000"/>
              </a:lnSpc>
              <a:buFont typeface="Arial" charset="0"/>
              <a:buChar char="•"/>
            </a:pPr>
            <a:r>
              <a:rPr lang="en-US" dirty="0" smtClean="0">
                <a:solidFill>
                  <a:schemeClr val="accent1"/>
                </a:solidFill>
              </a:rPr>
              <a:t>Areas of Improvement</a:t>
            </a:r>
          </a:p>
          <a:p>
            <a:pPr marL="285750" indent="-285750">
              <a:lnSpc>
                <a:spcPct val="100000"/>
              </a:lnSpc>
              <a:buFont typeface="Arial" charset="0"/>
              <a:buChar char="•"/>
            </a:pPr>
            <a:r>
              <a:rPr lang="en-US" dirty="0" smtClean="0">
                <a:solidFill>
                  <a:schemeClr val="accent1"/>
                </a:solidFill>
              </a:rPr>
              <a:t>University Action Plan</a:t>
            </a:r>
          </a:p>
          <a:p>
            <a:pPr marL="285750" indent="-285750">
              <a:lnSpc>
                <a:spcPct val="100000"/>
              </a:lnSpc>
              <a:buFont typeface="Arial" charset="0"/>
              <a:buChar char="•"/>
            </a:pPr>
            <a:r>
              <a:rPr lang="en-US" dirty="0" smtClean="0">
                <a:solidFill>
                  <a:schemeClr val="accent1"/>
                </a:solidFill>
              </a:rPr>
              <a:t>Tips for Allies</a:t>
            </a:r>
          </a:p>
          <a:p>
            <a:pPr marL="285750" indent="-285750">
              <a:buFont typeface="Wingdings" charset="2"/>
              <a:buChar char="§"/>
            </a:pPr>
            <a:endParaRPr lang="en-US" dirty="0" smtClean="0"/>
          </a:p>
          <a:p>
            <a:pPr marL="285750" indent="-285750">
              <a:buFont typeface="Wingdings" charset="2"/>
              <a:buChar char="§"/>
            </a:pPr>
            <a:endParaRPr lang="en-US" dirty="0"/>
          </a:p>
        </p:txBody>
      </p:sp>
    </p:spTree>
    <p:extLst>
      <p:ext uri="{BB962C8B-B14F-4D97-AF65-F5344CB8AC3E}">
        <p14:creationId xmlns:p14="http://schemas.microsoft.com/office/powerpoint/2010/main" val="199146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dirty="0"/>
              <a:t>Terminology </a:t>
            </a:r>
          </a:p>
        </p:txBody>
      </p:sp>
      <p:sp>
        <p:nvSpPr>
          <p:cNvPr id="66" name="Shape 66"/>
          <p:cNvSpPr txBox="1"/>
          <p:nvPr/>
        </p:nvSpPr>
        <p:spPr>
          <a:xfrm>
            <a:off x="5271871" y="449088"/>
            <a:ext cx="3556500" cy="3722862"/>
          </a:xfrm>
          <a:prstGeom prst="rect">
            <a:avLst/>
          </a:prstGeom>
          <a:noFill/>
          <a:ln>
            <a:noFill/>
          </a:ln>
        </p:spPr>
        <p:txBody>
          <a:bodyPr lIns="91425" tIns="91425" rIns="91425" bIns="91425" anchor="ctr" anchorCtr="0">
            <a:noAutofit/>
          </a:bodyPr>
          <a:lstStyle/>
          <a:p>
            <a:pPr lvl="0" rtl="0">
              <a:lnSpc>
                <a:spcPct val="90000"/>
              </a:lnSpc>
              <a:spcBef>
                <a:spcPts val="1000"/>
              </a:spcBef>
              <a:buNone/>
            </a:pPr>
            <a:r>
              <a:rPr lang="en" sz="2400" dirty="0"/>
              <a:t>LESBIAN</a:t>
            </a:r>
          </a:p>
          <a:p>
            <a:pPr lvl="0" rtl="0">
              <a:lnSpc>
                <a:spcPct val="90000"/>
              </a:lnSpc>
              <a:spcBef>
                <a:spcPts val="1000"/>
              </a:spcBef>
              <a:buNone/>
            </a:pPr>
            <a:r>
              <a:rPr lang="en" sz="2400" dirty="0"/>
              <a:t>GAY</a:t>
            </a:r>
          </a:p>
          <a:p>
            <a:pPr lvl="0" rtl="0">
              <a:lnSpc>
                <a:spcPct val="90000"/>
              </a:lnSpc>
              <a:spcBef>
                <a:spcPts val="1000"/>
              </a:spcBef>
              <a:buNone/>
            </a:pPr>
            <a:r>
              <a:rPr lang="en" sz="2400" dirty="0"/>
              <a:t>BISEXUAL</a:t>
            </a:r>
          </a:p>
          <a:p>
            <a:pPr lvl="0" rtl="0">
              <a:lnSpc>
                <a:spcPct val="90000"/>
              </a:lnSpc>
              <a:spcBef>
                <a:spcPts val="1000"/>
              </a:spcBef>
              <a:buNone/>
            </a:pPr>
            <a:r>
              <a:rPr lang="en" sz="2400" b="1" i="1" dirty="0">
                <a:solidFill>
                  <a:schemeClr val="dk1"/>
                </a:solidFill>
              </a:rPr>
              <a:t>TRANSGENDER</a:t>
            </a:r>
          </a:p>
          <a:p>
            <a:pPr lvl="0" rtl="0">
              <a:lnSpc>
                <a:spcPct val="90000"/>
              </a:lnSpc>
              <a:spcBef>
                <a:spcPts val="1000"/>
              </a:spcBef>
              <a:buNone/>
            </a:pPr>
            <a:r>
              <a:rPr lang="en" sz="2400" dirty="0"/>
              <a:t>QUEER</a:t>
            </a:r>
          </a:p>
          <a:p>
            <a:pPr lvl="0" rtl="0">
              <a:lnSpc>
                <a:spcPct val="90000"/>
              </a:lnSpc>
              <a:spcBef>
                <a:spcPts val="1000"/>
              </a:spcBef>
              <a:buNone/>
            </a:pPr>
            <a:r>
              <a:rPr lang="en" sz="2400" dirty="0"/>
              <a:t>INTERSEX</a:t>
            </a:r>
          </a:p>
          <a:p>
            <a:pPr lvl="0" rtl="0">
              <a:lnSpc>
                <a:spcPct val="90000"/>
              </a:lnSpc>
              <a:spcBef>
                <a:spcPts val="1000"/>
              </a:spcBef>
              <a:buNone/>
            </a:pPr>
            <a:r>
              <a:rPr lang="en" sz="2400" dirty="0"/>
              <a:t>ASEXUAL</a:t>
            </a:r>
          </a:p>
        </p:txBody>
      </p:sp>
      <p:sp>
        <p:nvSpPr>
          <p:cNvPr id="67" name="Shape 67"/>
          <p:cNvSpPr txBox="1"/>
          <p:nvPr/>
        </p:nvSpPr>
        <p:spPr>
          <a:xfrm>
            <a:off x="1291786" y="712845"/>
            <a:ext cx="3000000" cy="3000000"/>
          </a:xfrm>
          <a:prstGeom prst="rect">
            <a:avLst/>
          </a:prstGeom>
          <a:noFill/>
          <a:ln>
            <a:noFill/>
          </a:ln>
        </p:spPr>
        <p:txBody>
          <a:bodyPr lIns="91425" tIns="91425" rIns="91425" bIns="91425" anchor="ctr" anchorCtr="0">
            <a:noAutofit/>
          </a:bodyPr>
          <a:lstStyle/>
          <a:p>
            <a:pPr lvl="0" rtl="0">
              <a:lnSpc>
                <a:spcPct val="90000"/>
              </a:lnSpc>
              <a:spcBef>
                <a:spcPts val="1000"/>
              </a:spcBef>
              <a:buNone/>
            </a:pPr>
            <a:r>
              <a:rPr lang="en" sz="4400" dirty="0"/>
              <a:t>LGB</a:t>
            </a:r>
            <a:r>
              <a:rPr lang="en" sz="4400" i="1" dirty="0">
                <a:solidFill>
                  <a:schemeClr val="dk1"/>
                </a:solidFill>
              </a:rPr>
              <a:t>T</a:t>
            </a:r>
            <a:r>
              <a:rPr lang="en" sz="4400" dirty="0"/>
              <a:t>QIA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Text Placeholder 2"/>
          <p:cNvSpPr>
            <a:spLocks noGrp="1"/>
          </p:cNvSpPr>
          <p:nvPr>
            <p:ph type="body" idx="1"/>
          </p:nvPr>
        </p:nvSpPr>
        <p:spPr/>
        <p:txBody>
          <a:bodyPr/>
          <a:lstStyle/>
          <a:p>
            <a:r>
              <a:rPr lang="en-US" b="1" dirty="0" smtClean="0">
                <a:solidFill>
                  <a:schemeClr val="accent1"/>
                </a:solidFill>
              </a:rPr>
              <a:t>Transgender</a:t>
            </a:r>
            <a:r>
              <a:rPr lang="en-US" dirty="0" smtClean="0">
                <a:solidFill>
                  <a:schemeClr val="accent1"/>
                </a:solidFill>
              </a:rPr>
              <a:t>- An umbrella term for anyone who does not identify as </a:t>
            </a:r>
            <a:r>
              <a:rPr lang="en-US" i="1" dirty="0" smtClean="0">
                <a:solidFill>
                  <a:schemeClr val="accent1"/>
                </a:solidFill>
              </a:rPr>
              <a:t>cisgender</a:t>
            </a:r>
          </a:p>
          <a:p>
            <a:r>
              <a:rPr lang="en-US" b="1" dirty="0" smtClean="0">
                <a:solidFill>
                  <a:schemeClr val="accent1"/>
                </a:solidFill>
              </a:rPr>
              <a:t>Cisgender</a:t>
            </a:r>
            <a:r>
              <a:rPr lang="en-US" dirty="0" smtClean="0">
                <a:solidFill>
                  <a:schemeClr val="accent1"/>
                </a:solidFill>
              </a:rPr>
              <a:t>- An individual who identifies with the gender that they were assigned at birth </a:t>
            </a:r>
          </a:p>
          <a:p>
            <a:pPr algn="ctr"/>
            <a:r>
              <a:rPr lang="en-US" b="1" u="sng" dirty="0" smtClean="0">
                <a:solidFill>
                  <a:schemeClr val="accent1"/>
                </a:solidFill>
              </a:rPr>
              <a:t>Other Important Terms</a:t>
            </a:r>
          </a:p>
          <a:p>
            <a:r>
              <a:rPr lang="en-US" b="1" dirty="0" smtClean="0">
                <a:solidFill>
                  <a:schemeClr val="accent1"/>
                </a:solidFill>
              </a:rPr>
              <a:t>Gender- </a:t>
            </a:r>
            <a:r>
              <a:rPr lang="en-US" dirty="0" smtClean="0">
                <a:solidFill>
                  <a:schemeClr val="accent1"/>
                </a:solidFill>
              </a:rPr>
              <a:t>Refers to social and cultural behaviors and characteristics, typically associated with sex- roles, identity, perception, and expression </a:t>
            </a:r>
          </a:p>
          <a:p>
            <a:r>
              <a:rPr lang="en-US" b="1" dirty="0" smtClean="0">
                <a:solidFill>
                  <a:schemeClr val="accent1"/>
                </a:solidFill>
              </a:rPr>
              <a:t>Gendering- </a:t>
            </a:r>
            <a:r>
              <a:rPr lang="en-US" dirty="0" smtClean="0">
                <a:solidFill>
                  <a:schemeClr val="accent1"/>
                </a:solidFill>
              </a:rPr>
              <a:t>The act of assigning a gender to other people based on personal perception</a:t>
            </a:r>
          </a:p>
          <a:p>
            <a:r>
              <a:rPr lang="en-US" b="1" dirty="0" err="1" smtClean="0">
                <a:solidFill>
                  <a:schemeClr val="accent1"/>
                </a:solidFill>
              </a:rPr>
              <a:t>Misgendering</a:t>
            </a:r>
            <a:r>
              <a:rPr lang="en-US" b="1" dirty="0" smtClean="0">
                <a:solidFill>
                  <a:schemeClr val="accent1"/>
                </a:solidFill>
              </a:rPr>
              <a:t>- </a:t>
            </a:r>
            <a:r>
              <a:rPr lang="en-US" dirty="0" smtClean="0">
                <a:solidFill>
                  <a:schemeClr val="accent1"/>
                </a:solidFill>
              </a:rPr>
              <a:t>Referring to someone as the wrong gender, using the wrong pronouns, or insisting on an old name</a:t>
            </a:r>
            <a:endParaRPr lang="en-US" b="1" dirty="0">
              <a:solidFill>
                <a:schemeClr val="accent1"/>
              </a:solidFill>
            </a:endParaRPr>
          </a:p>
        </p:txBody>
      </p:sp>
    </p:spTree>
    <p:extLst>
      <p:ext uri="{BB962C8B-B14F-4D97-AF65-F5344CB8AC3E}">
        <p14:creationId xmlns:p14="http://schemas.microsoft.com/office/powerpoint/2010/main" val="206509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685800" y="178461"/>
            <a:ext cx="7543800" cy="45033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a:t>Trans Issues Today </a:t>
            </a:r>
          </a:p>
        </p:txBody>
      </p:sp>
      <p:pic>
        <p:nvPicPr>
          <p:cNvPr id="86" name="Shape 86"/>
          <p:cNvPicPr preferRelativeResize="0"/>
          <p:nvPr/>
        </p:nvPicPr>
        <p:blipFill>
          <a:blip r:embed="rId3">
            <a:alphaModFix/>
          </a:blip>
          <a:stretch>
            <a:fillRect/>
          </a:stretch>
        </p:blipFill>
        <p:spPr>
          <a:xfrm>
            <a:off x="1007312" y="1084713"/>
            <a:ext cx="7129375" cy="29740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42875" y="132500"/>
            <a:ext cx="8520599" cy="626100"/>
          </a:xfrm>
          <a:prstGeom prst="rect">
            <a:avLst/>
          </a:prstGeom>
        </p:spPr>
        <p:txBody>
          <a:bodyPr lIns="91425" tIns="91425" rIns="91425" bIns="91425" anchor="t" anchorCtr="0">
            <a:noAutofit/>
          </a:bodyPr>
          <a:lstStyle/>
          <a:p>
            <a:pPr lvl="0">
              <a:spcBef>
                <a:spcPts val="0"/>
              </a:spcBef>
              <a:buNone/>
            </a:pPr>
            <a:r>
              <a:rPr lang="en" dirty="0"/>
              <a:t>Trans Student Research </a:t>
            </a:r>
          </a:p>
        </p:txBody>
      </p:sp>
      <p:sp>
        <p:nvSpPr>
          <p:cNvPr id="92" name="Shape 92"/>
          <p:cNvSpPr txBox="1">
            <a:spLocks noGrp="1"/>
          </p:cNvSpPr>
          <p:nvPr>
            <p:ph type="body" idx="1"/>
          </p:nvPr>
        </p:nvSpPr>
        <p:spPr>
          <a:xfrm>
            <a:off x="-152400" y="666750"/>
            <a:ext cx="9144000" cy="4267200"/>
          </a:xfrm>
          <a:prstGeom prst="rect">
            <a:avLst/>
          </a:prstGeom>
        </p:spPr>
        <p:txBody>
          <a:bodyPr lIns="91425" tIns="91425" rIns="91425" bIns="91425" anchor="t" anchorCtr="0">
            <a:noAutofit/>
          </a:bodyPr>
          <a:lstStyle/>
          <a:p>
            <a:pPr marL="914400" lvl="1" indent="-304800" rtl="0">
              <a:lnSpc>
                <a:spcPct val="100000"/>
              </a:lnSpc>
              <a:spcBef>
                <a:spcPts val="0"/>
              </a:spcBef>
              <a:spcAft>
                <a:spcPts val="0"/>
              </a:spcAft>
              <a:buClr>
                <a:srgbClr val="000000"/>
              </a:buClr>
              <a:buSzPct val="100000"/>
              <a:buFont typeface="Arial" charset="0"/>
              <a:buChar char="•"/>
            </a:pPr>
            <a:r>
              <a:rPr lang="en" dirty="0" smtClean="0">
                <a:solidFill>
                  <a:srgbClr val="000000"/>
                </a:solidFill>
                <a:latin typeface="Lato" charset="0"/>
                <a:ea typeface="Times New Roman"/>
                <a:cs typeface="Times New Roman"/>
                <a:sym typeface="Times New Roman"/>
              </a:rPr>
              <a:t>Collegiate </a:t>
            </a:r>
            <a:r>
              <a:rPr lang="en" dirty="0">
                <a:solidFill>
                  <a:srgbClr val="000000"/>
                </a:solidFill>
                <a:latin typeface="Lato" charset="0"/>
                <a:ea typeface="Times New Roman"/>
                <a:cs typeface="Times New Roman"/>
                <a:sym typeface="Times New Roman"/>
              </a:rPr>
              <a:t>institutions offer little to no services to their transgender populations which causes feelings of marginalization and contempt from their peers and other </a:t>
            </a:r>
            <a:r>
              <a:rPr lang="en" dirty="0" smtClean="0">
                <a:solidFill>
                  <a:srgbClr val="000000"/>
                </a:solidFill>
                <a:latin typeface="Lato" charset="0"/>
                <a:ea typeface="Times New Roman"/>
                <a:cs typeface="Times New Roman"/>
                <a:sym typeface="Times New Roman"/>
              </a:rPr>
              <a:t>staff</a:t>
            </a:r>
            <a:r>
              <a:rPr lang="en-US" dirty="0" smtClean="0">
                <a:solidFill>
                  <a:srgbClr val="000000"/>
                </a:solidFill>
                <a:latin typeface="Lato" charset="0"/>
                <a:ea typeface="Times New Roman"/>
                <a:cs typeface="Times New Roman"/>
                <a:sym typeface="Times New Roman"/>
              </a:rPr>
              <a:t>.</a:t>
            </a:r>
          </a:p>
          <a:p>
            <a:pPr marL="914400" lvl="1" indent="-304800" rtl="0">
              <a:lnSpc>
                <a:spcPct val="100000"/>
              </a:lnSpc>
              <a:spcBef>
                <a:spcPts val="0"/>
              </a:spcBef>
              <a:spcAft>
                <a:spcPts val="0"/>
              </a:spcAft>
              <a:buClr>
                <a:srgbClr val="000000"/>
              </a:buClr>
              <a:buSzPct val="100000"/>
              <a:buFont typeface="Arial" charset="0"/>
              <a:buChar char="•"/>
            </a:pPr>
            <a:endParaRPr lang="en-US" dirty="0" smtClean="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Arial" charset="0"/>
              <a:buChar char="•"/>
            </a:pPr>
            <a:r>
              <a:rPr lang="en" dirty="0" smtClean="0">
                <a:solidFill>
                  <a:srgbClr val="000000"/>
                </a:solidFill>
                <a:latin typeface="Lato" charset="0"/>
                <a:ea typeface="Times New Roman"/>
                <a:cs typeface="Times New Roman"/>
                <a:sym typeface="Times New Roman"/>
              </a:rPr>
              <a:t>Safer </a:t>
            </a:r>
            <a:r>
              <a:rPr lang="en" dirty="0">
                <a:solidFill>
                  <a:srgbClr val="000000"/>
                </a:solidFill>
                <a:latin typeface="Lato" charset="0"/>
                <a:ea typeface="Times New Roman"/>
                <a:cs typeface="Times New Roman"/>
                <a:sym typeface="Times New Roman"/>
              </a:rPr>
              <a:t>spaces like gender neutral housing and bathrooms would make students feel more safe</a:t>
            </a:r>
            <a:r>
              <a:rPr lang="en" dirty="0" smtClean="0">
                <a:solidFill>
                  <a:srgbClr val="000000"/>
                </a:solidFill>
                <a:latin typeface="Lato" charset="0"/>
                <a:ea typeface="Times New Roman"/>
                <a:cs typeface="Times New Roman"/>
                <a:sym typeface="Times New Roman"/>
              </a:rPr>
              <a:t>.</a:t>
            </a:r>
            <a:endParaRPr lang="en-US" dirty="0" smtClean="0">
              <a:solidFill>
                <a:srgbClr val="000000"/>
              </a:solidFill>
              <a:latin typeface="Lato" charset="0"/>
              <a:ea typeface="Times New Roman"/>
              <a:cs typeface="Times New Roman"/>
              <a:sym typeface="Times New Roman"/>
            </a:endParaRPr>
          </a:p>
          <a:p>
            <a:pPr marL="609600" lvl="5" algn="r">
              <a:lnSpc>
                <a:spcPct val="100000"/>
              </a:lnSpc>
              <a:spcAft>
                <a:spcPts val="0"/>
              </a:spcAft>
              <a:buClr>
                <a:srgbClr val="000000"/>
              </a:buClr>
              <a:buSzPct val="100000"/>
            </a:pPr>
            <a:r>
              <a:rPr lang="en-US" dirty="0" smtClean="0">
                <a:solidFill>
                  <a:srgbClr val="000000"/>
                </a:solidFill>
                <a:latin typeface="Lato" charset="0"/>
                <a:ea typeface="Times New Roman"/>
                <a:cs typeface="Times New Roman"/>
                <a:sym typeface="Times New Roman"/>
              </a:rPr>
              <a:t>-</a:t>
            </a:r>
            <a:r>
              <a:rPr lang="en" dirty="0">
                <a:solidFill>
                  <a:srgbClr val="000000"/>
                </a:solidFill>
                <a:latin typeface="Lato" charset="0"/>
                <a:ea typeface="Times New Roman"/>
                <a:cs typeface="Times New Roman"/>
                <a:sym typeface="Times New Roman"/>
              </a:rPr>
              <a:t> McKinney, J. F. (2005</a:t>
            </a:r>
            <a:r>
              <a:rPr lang="en" dirty="0" smtClean="0">
                <a:solidFill>
                  <a:srgbClr val="000000"/>
                </a:solidFill>
                <a:latin typeface="Lato" charset="0"/>
                <a:ea typeface="Times New Roman"/>
                <a:cs typeface="Times New Roman"/>
                <a:sym typeface="Times New Roman"/>
              </a:rPr>
              <a:t>) </a:t>
            </a:r>
            <a:endParaRPr lang="en-US" dirty="0" smtClean="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Arial" charset="0"/>
              <a:buChar char="•"/>
            </a:pPr>
            <a:endParaRPr lang="en" dirty="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Arial" charset="0"/>
              <a:buChar char="•"/>
            </a:pPr>
            <a:r>
              <a:rPr lang="en" dirty="0" smtClean="0">
                <a:solidFill>
                  <a:srgbClr val="000000"/>
                </a:solidFill>
                <a:latin typeface="Lato" charset="0"/>
                <a:ea typeface="Times New Roman"/>
                <a:cs typeface="Times New Roman"/>
                <a:sym typeface="Times New Roman"/>
              </a:rPr>
              <a:t>Students </a:t>
            </a:r>
            <a:r>
              <a:rPr lang="en" dirty="0">
                <a:solidFill>
                  <a:srgbClr val="000000"/>
                </a:solidFill>
                <a:latin typeface="Lato" charset="0"/>
                <a:ea typeface="Times New Roman"/>
                <a:cs typeface="Times New Roman"/>
                <a:sym typeface="Times New Roman"/>
              </a:rPr>
              <a:t>that identified as non-heterosexual in any capacity were found to have suicidal ideations at a rate of 2.5 times more than their heterosexual counterparts</a:t>
            </a:r>
            <a:r>
              <a:rPr lang="en" dirty="0" smtClean="0">
                <a:solidFill>
                  <a:srgbClr val="000000"/>
                </a:solidFill>
                <a:latin typeface="Lato" charset="0"/>
                <a:ea typeface="Times New Roman"/>
                <a:cs typeface="Times New Roman"/>
                <a:sym typeface="Times New Roman"/>
              </a:rPr>
              <a:t>.</a:t>
            </a:r>
            <a:endParaRPr lang="en-US" dirty="0" smtClean="0">
              <a:solidFill>
                <a:srgbClr val="000000"/>
              </a:solidFill>
              <a:latin typeface="Lato" charset="0"/>
              <a:ea typeface="Times New Roman"/>
              <a:cs typeface="Times New Roman"/>
              <a:sym typeface="Times New Roman"/>
            </a:endParaRPr>
          </a:p>
          <a:p>
            <a:pPr marL="609600" lvl="1" algn="r">
              <a:lnSpc>
                <a:spcPct val="100000"/>
              </a:lnSpc>
              <a:spcAft>
                <a:spcPts val="0"/>
              </a:spcAft>
              <a:buClr>
                <a:srgbClr val="000000"/>
              </a:buClr>
              <a:buSzPct val="100000"/>
            </a:pPr>
            <a:r>
              <a:rPr lang="en-US" dirty="0" smtClean="0">
                <a:solidFill>
                  <a:srgbClr val="000000"/>
                </a:solidFill>
                <a:latin typeface="Lato" charset="0"/>
                <a:ea typeface="Times New Roman"/>
                <a:cs typeface="Times New Roman"/>
                <a:sym typeface="Times New Roman"/>
              </a:rPr>
              <a:t>-</a:t>
            </a:r>
            <a:r>
              <a:rPr lang="en" dirty="0" smtClean="0">
                <a:solidFill>
                  <a:srgbClr val="000000"/>
                </a:solidFill>
                <a:latin typeface="Lato" charset="0"/>
                <a:ea typeface="Times New Roman"/>
                <a:cs typeface="Times New Roman"/>
                <a:sym typeface="Times New Roman"/>
              </a:rPr>
              <a:t> </a:t>
            </a:r>
            <a:r>
              <a:rPr lang="en" dirty="0" err="1" smtClean="0">
                <a:solidFill>
                  <a:srgbClr val="000000"/>
                </a:solidFill>
                <a:latin typeface="Lato" charset="0"/>
                <a:ea typeface="Times New Roman"/>
                <a:cs typeface="Times New Roman"/>
                <a:sym typeface="Times New Roman"/>
              </a:rPr>
              <a:t>Kisch</a:t>
            </a:r>
            <a:r>
              <a:rPr lang="en" dirty="0">
                <a:solidFill>
                  <a:srgbClr val="000000"/>
                </a:solidFill>
                <a:latin typeface="Lato" charset="0"/>
                <a:ea typeface="Times New Roman"/>
                <a:cs typeface="Times New Roman"/>
                <a:sym typeface="Times New Roman"/>
              </a:rPr>
              <a:t>, J., </a:t>
            </a:r>
            <a:r>
              <a:rPr lang="en" dirty="0" err="1">
                <a:solidFill>
                  <a:srgbClr val="000000"/>
                </a:solidFill>
                <a:latin typeface="Lato" charset="0"/>
                <a:ea typeface="Times New Roman"/>
                <a:cs typeface="Times New Roman"/>
                <a:sym typeface="Times New Roman"/>
              </a:rPr>
              <a:t>Leino</a:t>
            </a:r>
            <a:r>
              <a:rPr lang="en" dirty="0">
                <a:solidFill>
                  <a:srgbClr val="000000"/>
                </a:solidFill>
                <a:latin typeface="Lato" charset="0"/>
                <a:ea typeface="Times New Roman"/>
                <a:cs typeface="Times New Roman"/>
                <a:sym typeface="Times New Roman"/>
              </a:rPr>
              <a:t>, V. E., &amp; Silverman, M. M. (2005) </a:t>
            </a:r>
            <a:endParaRPr lang="en-US" dirty="0" smtClean="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Arial" charset="0"/>
              <a:buChar char="•"/>
            </a:pPr>
            <a:endParaRPr lang="en" dirty="0" smtClean="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Arial" charset="0"/>
              <a:buChar char="•"/>
            </a:pPr>
            <a:r>
              <a:rPr lang="en" dirty="0" smtClean="0">
                <a:solidFill>
                  <a:srgbClr val="000000"/>
                </a:solidFill>
                <a:latin typeface="Lato" charset="0"/>
                <a:ea typeface="Times New Roman"/>
                <a:cs typeface="Times New Roman"/>
                <a:sym typeface="Times New Roman"/>
              </a:rPr>
              <a:t>Transgender </a:t>
            </a:r>
            <a:r>
              <a:rPr lang="en" dirty="0">
                <a:solidFill>
                  <a:srgbClr val="000000"/>
                </a:solidFill>
                <a:latin typeface="Lato" charset="0"/>
                <a:ea typeface="Times New Roman"/>
                <a:cs typeface="Times New Roman"/>
                <a:sym typeface="Times New Roman"/>
              </a:rPr>
              <a:t>students reported more frequent encounters with harassment and discrimination as well as a significantly lower sense of belonging within the campus community. In addition, transgender students reported lower rates of </a:t>
            </a:r>
            <a:r>
              <a:rPr lang="en" dirty="0" smtClean="0">
                <a:solidFill>
                  <a:srgbClr val="000000"/>
                </a:solidFill>
                <a:latin typeface="Lato" charset="0"/>
                <a:ea typeface="Times New Roman"/>
                <a:cs typeface="Times New Roman"/>
                <a:sym typeface="Times New Roman"/>
              </a:rPr>
              <a:t>self-confidence/self-efficacy.</a:t>
            </a:r>
            <a:endParaRPr lang="en-US" sz="1400" dirty="0" smtClean="0">
              <a:solidFill>
                <a:srgbClr val="000000"/>
              </a:solidFill>
              <a:latin typeface="Lato" charset="0"/>
              <a:ea typeface="Times New Roman"/>
              <a:cs typeface="Times New Roman"/>
              <a:sym typeface="Times New Roman"/>
            </a:endParaRPr>
          </a:p>
          <a:p>
            <a:pPr marL="152400" lvl="0" algn="r">
              <a:lnSpc>
                <a:spcPct val="100000"/>
              </a:lnSpc>
              <a:spcAft>
                <a:spcPts val="0"/>
              </a:spcAft>
              <a:buClr>
                <a:srgbClr val="000000"/>
              </a:buClr>
            </a:pPr>
            <a:r>
              <a:rPr lang="en-US" sz="1400" dirty="0" smtClean="0">
                <a:solidFill>
                  <a:srgbClr val="000000"/>
                </a:solidFill>
                <a:latin typeface="Lato" charset="0"/>
                <a:ea typeface="Times New Roman"/>
                <a:cs typeface="Times New Roman"/>
                <a:sym typeface="Times New Roman"/>
              </a:rPr>
              <a:t>- </a:t>
            </a:r>
            <a:r>
              <a:rPr lang="en" sz="1400" dirty="0" smtClean="0">
                <a:solidFill>
                  <a:srgbClr val="000000"/>
                </a:solidFill>
                <a:latin typeface="Lato" charset="0"/>
                <a:ea typeface="Times New Roman"/>
                <a:cs typeface="Times New Roman"/>
                <a:sym typeface="Times New Roman"/>
              </a:rPr>
              <a:t>Dugan</a:t>
            </a:r>
            <a:r>
              <a:rPr lang="en" sz="1400" dirty="0">
                <a:solidFill>
                  <a:srgbClr val="000000"/>
                </a:solidFill>
                <a:latin typeface="Lato" charset="0"/>
                <a:ea typeface="Times New Roman"/>
                <a:cs typeface="Times New Roman"/>
                <a:sym typeface="Times New Roman"/>
              </a:rPr>
              <a:t>, J. P., </a:t>
            </a:r>
            <a:r>
              <a:rPr lang="en" sz="1400" dirty="0" err="1">
                <a:solidFill>
                  <a:srgbClr val="000000"/>
                </a:solidFill>
                <a:latin typeface="Lato" charset="0"/>
                <a:ea typeface="Times New Roman"/>
                <a:cs typeface="Times New Roman"/>
                <a:sym typeface="Times New Roman"/>
              </a:rPr>
              <a:t>Kusel</a:t>
            </a:r>
            <a:r>
              <a:rPr lang="en" sz="1400" dirty="0">
                <a:solidFill>
                  <a:srgbClr val="000000"/>
                </a:solidFill>
                <a:latin typeface="Lato" charset="0"/>
                <a:ea typeface="Times New Roman"/>
                <a:cs typeface="Times New Roman"/>
                <a:sym typeface="Times New Roman"/>
              </a:rPr>
              <a:t>, M. L., &amp; </a:t>
            </a:r>
            <a:r>
              <a:rPr lang="en" sz="1400" dirty="0" err="1">
                <a:solidFill>
                  <a:srgbClr val="000000"/>
                </a:solidFill>
                <a:latin typeface="Lato" charset="0"/>
                <a:ea typeface="Times New Roman"/>
                <a:cs typeface="Times New Roman"/>
                <a:sym typeface="Times New Roman"/>
              </a:rPr>
              <a:t>Simounet</a:t>
            </a:r>
            <a:r>
              <a:rPr lang="en" sz="1400" dirty="0">
                <a:solidFill>
                  <a:srgbClr val="000000"/>
                </a:solidFill>
                <a:latin typeface="Lato" charset="0"/>
                <a:ea typeface="Times New Roman"/>
                <a:cs typeface="Times New Roman"/>
                <a:sym typeface="Times New Roman"/>
              </a:rPr>
              <a:t>, D. M. (2012</a:t>
            </a:r>
            <a:r>
              <a:rPr lang="en" sz="1400" dirty="0" smtClean="0">
                <a:solidFill>
                  <a:srgbClr val="000000"/>
                </a:solidFill>
                <a:latin typeface="Lato" charset="0"/>
                <a:ea typeface="Times New Roman"/>
                <a:cs typeface="Times New Roman"/>
                <a:sym typeface="Times New Roman"/>
              </a:rPr>
              <a:t>) </a:t>
            </a:r>
            <a:endParaRPr lang="en-US" sz="1400" dirty="0" smtClean="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Times New Roman"/>
              <a:buAutoNum type="arabicParenR"/>
            </a:pPr>
            <a:endParaRPr lang="en" dirty="0">
              <a:solidFill>
                <a:srgbClr val="000000"/>
              </a:solidFill>
              <a:latin typeface="Lato" charset="0"/>
              <a:ea typeface="Times New Roman"/>
              <a:cs typeface="Times New Roman"/>
              <a:sym typeface="Times New Roman"/>
            </a:endParaRPr>
          </a:p>
          <a:p>
            <a:pPr marL="914400" lvl="1" indent="-304800" rtl="0">
              <a:lnSpc>
                <a:spcPct val="100000"/>
              </a:lnSpc>
              <a:spcBef>
                <a:spcPts val="0"/>
              </a:spcBef>
              <a:spcAft>
                <a:spcPts val="0"/>
              </a:spcAft>
              <a:buClr>
                <a:srgbClr val="000000"/>
              </a:buClr>
              <a:buSzPct val="100000"/>
              <a:buFont typeface="Arial" charset="0"/>
              <a:buChar char="•"/>
            </a:pPr>
            <a:r>
              <a:rPr lang="en" dirty="0" smtClean="0">
                <a:solidFill>
                  <a:srgbClr val="000000"/>
                </a:solidFill>
                <a:latin typeface="Lato" charset="0"/>
                <a:ea typeface="Times New Roman"/>
                <a:cs typeface="Times New Roman"/>
                <a:sym typeface="Times New Roman"/>
              </a:rPr>
              <a:t>Transgender </a:t>
            </a:r>
            <a:r>
              <a:rPr lang="en" dirty="0">
                <a:solidFill>
                  <a:srgbClr val="000000"/>
                </a:solidFill>
                <a:latin typeface="Lato" charset="0"/>
                <a:ea typeface="Times New Roman"/>
                <a:cs typeface="Times New Roman"/>
                <a:sym typeface="Times New Roman"/>
              </a:rPr>
              <a:t>students were shown to have higher rates of psychological distress in comparison to their cisgender counterparts and also higher rates of suicidal ideations</a:t>
            </a:r>
            <a:r>
              <a:rPr lang="en" dirty="0" smtClean="0">
                <a:solidFill>
                  <a:srgbClr val="000000"/>
                </a:solidFill>
                <a:latin typeface="Lato" charset="0"/>
                <a:ea typeface="Times New Roman"/>
                <a:cs typeface="Times New Roman"/>
                <a:sym typeface="Times New Roman"/>
              </a:rPr>
              <a:t>.</a:t>
            </a:r>
            <a:endParaRPr lang="en-US" dirty="0">
              <a:solidFill>
                <a:srgbClr val="000000"/>
              </a:solidFill>
              <a:latin typeface="Lato" charset="0"/>
              <a:ea typeface="Times New Roman"/>
              <a:cs typeface="Times New Roman"/>
              <a:sym typeface="Times New Roman"/>
            </a:endParaRPr>
          </a:p>
          <a:p>
            <a:pPr marL="609600" lvl="1" algn="r">
              <a:lnSpc>
                <a:spcPct val="100000"/>
              </a:lnSpc>
              <a:spcAft>
                <a:spcPts val="0"/>
              </a:spcAft>
              <a:buClr>
                <a:srgbClr val="000000"/>
              </a:buClr>
              <a:buSzPct val="100000"/>
            </a:pPr>
            <a:r>
              <a:rPr lang="en-US" dirty="0" smtClean="0">
                <a:solidFill>
                  <a:srgbClr val="000000"/>
                </a:solidFill>
                <a:latin typeface="Lato" charset="0"/>
                <a:ea typeface="Times New Roman"/>
                <a:cs typeface="Times New Roman"/>
                <a:sym typeface="Times New Roman"/>
              </a:rPr>
              <a:t>-</a:t>
            </a:r>
            <a:r>
              <a:rPr lang="en" dirty="0">
                <a:solidFill>
                  <a:srgbClr val="000000"/>
                </a:solidFill>
                <a:latin typeface="Lato" charset="0"/>
                <a:ea typeface="Times New Roman"/>
                <a:cs typeface="Times New Roman"/>
                <a:sym typeface="Times New Roman"/>
              </a:rPr>
              <a:t> </a:t>
            </a:r>
            <a:r>
              <a:rPr lang="en" dirty="0" err="1">
                <a:solidFill>
                  <a:srgbClr val="000000"/>
                </a:solidFill>
                <a:latin typeface="Lato" charset="0"/>
                <a:ea typeface="Times New Roman"/>
                <a:cs typeface="Times New Roman"/>
                <a:sym typeface="Times New Roman"/>
              </a:rPr>
              <a:t>Effrig</a:t>
            </a:r>
            <a:r>
              <a:rPr lang="en" dirty="0">
                <a:solidFill>
                  <a:srgbClr val="000000"/>
                </a:solidFill>
                <a:latin typeface="Lato" charset="0"/>
                <a:ea typeface="Times New Roman"/>
                <a:cs typeface="Times New Roman"/>
                <a:sym typeface="Times New Roman"/>
              </a:rPr>
              <a:t>, J. C., </a:t>
            </a:r>
            <a:r>
              <a:rPr lang="en" dirty="0" err="1">
                <a:solidFill>
                  <a:srgbClr val="000000"/>
                </a:solidFill>
                <a:latin typeface="Lato" charset="0"/>
                <a:ea typeface="Times New Roman"/>
                <a:cs typeface="Times New Roman"/>
                <a:sym typeface="Times New Roman"/>
              </a:rPr>
              <a:t>Bieschke</a:t>
            </a:r>
            <a:r>
              <a:rPr lang="en" dirty="0">
                <a:solidFill>
                  <a:srgbClr val="000000"/>
                </a:solidFill>
                <a:latin typeface="Lato" charset="0"/>
                <a:ea typeface="Times New Roman"/>
                <a:cs typeface="Times New Roman"/>
                <a:sym typeface="Times New Roman"/>
              </a:rPr>
              <a:t>, K. J., &amp; Locke, B. D. (2011</a:t>
            </a:r>
            <a:r>
              <a:rPr lang="en" dirty="0" smtClean="0">
                <a:solidFill>
                  <a:srgbClr val="000000"/>
                </a:solidFill>
                <a:latin typeface="Lato" charset="0"/>
                <a:ea typeface="Times New Roman"/>
                <a:cs typeface="Times New Roman"/>
                <a:sym typeface="Times New Roman"/>
              </a:rPr>
              <a:t>) </a:t>
            </a:r>
            <a:endParaRPr lang="en" dirty="0">
              <a:solidFill>
                <a:srgbClr val="000000"/>
              </a:solidFill>
              <a:latin typeface="Lato" charset="0"/>
              <a:ea typeface="Times New Roman"/>
              <a:cs typeface="Times New Roman"/>
              <a:sym typeface="Times New Roman"/>
            </a:endParaRPr>
          </a:p>
          <a:p>
            <a:pPr lvl="0">
              <a:lnSpc>
                <a:spcPct val="100000"/>
              </a:lnSpc>
              <a:spcBef>
                <a:spcPts val="0"/>
              </a:spcBef>
              <a:buNone/>
            </a:pPr>
            <a:endParaRPr sz="1200" dirty="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28600" y="133350"/>
            <a:ext cx="8520599" cy="626100"/>
          </a:xfrm>
          <a:prstGeom prst="rect">
            <a:avLst/>
          </a:prstGeom>
        </p:spPr>
        <p:txBody>
          <a:bodyPr lIns="91425" tIns="91425" rIns="91425" bIns="91425" anchor="t" anchorCtr="0">
            <a:noAutofit/>
          </a:bodyPr>
          <a:lstStyle/>
          <a:p>
            <a:pPr lvl="0">
              <a:spcBef>
                <a:spcPts val="0"/>
              </a:spcBef>
              <a:buNone/>
            </a:pPr>
            <a:r>
              <a:rPr lang="en" dirty="0"/>
              <a:t>Minority Stress Theory </a:t>
            </a:r>
          </a:p>
        </p:txBody>
      </p:sp>
      <p:sp>
        <p:nvSpPr>
          <p:cNvPr id="98" name="Shape 98"/>
          <p:cNvSpPr txBox="1">
            <a:spLocks noGrp="1"/>
          </p:cNvSpPr>
          <p:nvPr>
            <p:ph type="body" idx="1"/>
          </p:nvPr>
        </p:nvSpPr>
        <p:spPr>
          <a:xfrm>
            <a:off x="304800" y="895350"/>
            <a:ext cx="8520599" cy="3416400"/>
          </a:xfrm>
          <a:prstGeom prst="rect">
            <a:avLst/>
          </a:prstGeom>
        </p:spPr>
        <p:txBody>
          <a:bodyPr lIns="91425" tIns="91425" rIns="91425" bIns="91425" anchor="t" anchorCtr="0">
            <a:noAutofit/>
          </a:bodyPr>
          <a:lstStyle/>
          <a:p>
            <a:pPr marL="285750" lvl="0" indent="-285750" rtl="0">
              <a:spcBef>
                <a:spcPts val="0"/>
              </a:spcBef>
              <a:buFont typeface="Arial" charset="0"/>
              <a:buChar char="•"/>
            </a:pPr>
            <a:r>
              <a:rPr lang="en" dirty="0">
                <a:solidFill>
                  <a:schemeClr val="accent1"/>
                </a:solidFill>
              </a:rPr>
              <a:t>The lived experiences of Transgender college students can be examined through a theoretical framework of Minority </a:t>
            </a:r>
            <a:r>
              <a:rPr lang="en" dirty="0" smtClean="0">
                <a:solidFill>
                  <a:schemeClr val="accent1"/>
                </a:solidFill>
              </a:rPr>
              <a:t>Stress</a:t>
            </a:r>
            <a:r>
              <a:rPr lang="en-US" dirty="0" smtClean="0">
                <a:solidFill>
                  <a:schemeClr val="accent1"/>
                </a:solidFill>
              </a:rPr>
              <a:t>:</a:t>
            </a:r>
          </a:p>
          <a:p>
            <a:pPr lvl="0" rtl="0">
              <a:spcBef>
                <a:spcPts val="0"/>
              </a:spcBef>
            </a:pPr>
            <a:r>
              <a:rPr lang="en" dirty="0" smtClean="0">
                <a:solidFill>
                  <a:schemeClr val="accent1"/>
                </a:solidFill>
              </a:rPr>
              <a:t>Minority </a:t>
            </a:r>
            <a:r>
              <a:rPr lang="en" dirty="0">
                <a:solidFill>
                  <a:schemeClr val="accent1"/>
                </a:solidFill>
              </a:rPr>
              <a:t>Stress can be defined as the excess stress to which individuals from a stigmatized social categorized are exposed as a result of their social, often a minority, position (Meyers, 2003, p. 675).</a:t>
            </a:r>
          </a:p>
          <a:p>
            <a:pPr marL="514350" lvl="0" indent="-285750" rtl="0">
              <a:spcBef>
                <a:spcPts val="0"/>
              </a:spcBef>
              <a:buFont typeface="Arial" charset="0"/>
              <a:buChar char="•"/>
            </a:pPr>
            <a:r>
              <a:rPr lang="en" dirty="0">
                <a:solidFill>
                  <a:schemeClr val="accent1"/>
                </a:solidFill>
              </a:rPr>
              <a:t>Minority Stress is categorized as: unique, chronic and socially based (Meyers, 2003).</a:t>
            </a:r>
          </a:p>
          <a:p>
            <a:pPr marL="514350" lvl="0" indent="-285750">
              <a:spcBef>
                <a:spcPts val="0"/>
              </a:spcBef>
              <a:buFont typeface="Arial" charset="0"/>
              <a:buChar char="•"/>
            </a:pPr>
            <a:r>
              <a:rPr lang="en" dirty="0">
                <a:solidFill>
                  <a:schemeClr val="accent1"/>
                </a:solidFill>
              </a:rPr>
              <a:t>The Transgender college student population is at a higher risk of </a:t>
            </a:r>
            <a:r>
              <a:rPr lang="en" dirty="0" smtClean="0">
                <a:solidFill>
                  <a:schemeClr val="accent1"/>
                </a:solidFill>
              </a:rPr>
              <a:t>experiencing distal </a:t>
            </a:r>
            <a:r>
              <a:rPr lang="en" dirty="0">
                <a:solidFill>
                  <a:schemeClr val="accent1"/>
                </a:solidFill>
              </a:rPr>
              <a:t>stressors such as violence and discrimination and proximal stressors of internalizing negative experiences in society (Effrig et al., 2011).</a:t>
            </a:r>
          </a:p>
        </p:txBody>
      </p:sp>
    </p:spTree>
  </p:cSld>
  <p:clrMapOvr>
    <a:masterClrMapping/>
  </p:clrMapOvr>
  <p:transition spd="slow">
    <p:cut/>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2519</Words>
  <Application>Microsoft Macintosh PowerPoint</Application>
  <PresentationFormat>On-screen Show (16:9)</PresentationFormat>
  <Paragraphs>165</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Lato</vt:lpstr>
      <vt:lpstr>Playfair Display</vt:lpstr>
      <vt:lpstr>Times New Roman</vt:lpstr>
      <vt:lpstr>Wingdings</vt:lpstr>
      <vt:lpstr>Arial</vt:lpstr>
      <vt:lpstr>coral</vt:lpstr>
      <vt:lpstr> Transgender Basics and Creating a Trans-Inclusive  Campus Training Session</vt:lpstr>
      <vt:lpstr>Objectives</vt:lpstr>
      <vt:lpstr>Agenda</vt:lpstr>
      <vt:lpstr>Terminology </vt:lpstr>
      <vt:lpstr>Terminology</vt:lpstr>
      <vt:lpstr>PowerPoint Presentation</vt:lpstr>
      <vt:lpstr>Trans Issues Today </vt:lpstr>
      <vt:lpstr>Trans Student Research </vt:lpstr>
      <vt:lpstr>Minority Stress Theory </vt:lpstr>
      <vt:lpstr>Minority Stress Theory continued...</vt:lpstr>
      <vt:lpstr>A Sense of Belonging</vt:lpstr>
      <vt:lpstr>A Sense of Belonging continued...</vt:lpstr>
      <vt:lpstr>PowerPoint Presentation</vt:lpstr>
      <vt:lpstr>Reflective Activity </vt:lpstr>
      <vt:lpstr>PowerPoint Presentation</vt:lpstr>
      <vt:lpstr>PowerPoint Presentation</vt:lpstr>
      <vt:lpstr>What We Are Doing Well</vt:lpstr>
      <vt:lpstr>Best Practices for a Trans-Inclusive Community</vt:lpstr>
      <vt:lpstr>Best Practices </vt:lpstr>
      <vt:lpstr>Why Pronouns Matter for Trans People </vt:lpstr>
      <vt:lpstr>Best Practices </vt:lpstr>
      <vt:lpstr>Best Practices </vt:lpstr>
      <vt:lpstr>What We Need To Improve</vt:lpstr>
      <vt:lpstr>University Action Plan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Valley State University</dc:title>
  <dc:creator>Jakia Fuller</dc:creator>
  <cp:lastModifiedBy>Microsoft Office User</cp:lastModifiedBy>
  <cp:revision>34</cp:revision>
  <dcterms:modified xsi:type="dcterms:W3CDTF">2016-02-27T02:58:18Z</dcterms:modified>
</cp:coreProperties>
</file>