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5" d="100"/>
          <a:sy n="105" d="100"/>
        </p:scale>
        <p:origin x="-704" y="-11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744331241"/>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solidFill>
                  <a:schemeClr val="dk1"/>
                </a:solidFill>
              </a:rPr>
              <a:t>On the screen is terminology regarding Microaggressions and Sexual or Gender Microaggressions. Later in the program we will identify some potential microaggressions our students are going through as transgender students. </a:t>
            </a:r>
          </a:p>
          <a:p>
            <a:pPr lvl="0" rtl="0">
              <a:spcBef>
                <a:spcPts val="0"/>
              </a:spcBef>
              <a:buClr>
                <a:schemeClr val="dk1"/>
              </a:buClr>
              <a:buSzPct val="100000"/>
              <a:buFont typeface="Arial"/>
              <a:buNone/>
            </a:pPr>
            <a:endParaRPr>
              <a:solidFill>
                <a:schemeClr val="dk1"/>
              </a:solidFill>
            </a:endParaRPr>
          </a:p>
          <a:p>
            <a:pPr lvl="0" rtl="0">
              <a:spcBef>
                <a:spcPts val="0"/>
              </a:spcBef>
              <a:buClr>
                <a:schemeClr val="dk1"/>
              </a:buClr>
              <a:buSzPct val="100000"/>
              <a:buFont typeface="Arial"/>
              <a:buNone/>
            </a:pPr>
            <a:r>
              <a:rPr lang="en">
                <a:solidFill>
                  <a:srgbClr val="222222"/>
                </a:solidFill>
                <a:highlight>
                  <a:srgbClr val="FFFFFF"/>
                </a:highlight>
              </a:rPr>
              <a:t>Nadal, Rivera, and Corpus (2010) state there is a lack of information and education on transgender microaggressions. Students, staff, and psychologists have a hard time identifying and understanding the complex microaggressions impacting transgender students.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When introducing partners, the introducer can use their partner’s name in lieu of pronouns. For example, “This is Taylor. Taylor is here because __________. Taylor’s fun fact is _________.”</a:t>
            </a:r>
          </a:p>
          <a:p>
            <a:pPr lvl="0" rtl="0">
              <a:spcBef>
                <a:spcPts val="0"/>
              </a:spcBef>
              <a:buNone/>
            </a:pPr>
            <a:r>
              <a:rPr lang="en"/>
              <a:t>Reflection Questions to ask participants:</a:t>
            </a:r>
          </a:p>
          <a:p>
            <a:pPr marL="457200" lvl="0" indent="-228600" rtl="0">
              <a:spcBef>
                <a:spcPts val="0"/>
              </a:spcBef>
              <a:buChar char="-"/>
            </a:pPr>
            <a:r>
              <a:rPr lang="en"/>
              <a:t>What are your initial reactions to this activity?</a:t>
            </a:r>
          </a:p>
          <a:p>
            <a:pPr marL="457200" lvl="0" indent="-228600" rtl="0">
              <a:spcBef>
                <a:spcPts val="0"/>
              </a:spcBef>
              <a:buChar char="-"/>
            </a:pPr>
            <a:r>
              <a:rPr lang="en"/>
              <a:t>Was it difficult to refrain from using pronouns?</a:t>
            </a:r>
          </a:p>
          <a:p>
            <a:pPr marL="457200" lvl="0" indent="-228600" rtl="0">
              <a:spcBef>
                <a:spcPts val="0"/>
              </a:spcBef>
              <a:buChar char="-"/>
            </a:pPr>
            <a:r>
              <a:rPr lang="en"/>
              <a:t>What does this tell us about how our society is socialized?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This video is a good representation of why pronouns are important for trans individuals. Another good way that facilitators can give the audience some context would be comparing the use of incorrect pronouns to someone calling you the wrong name. For example, someone continuously calls you Bob when your name is James. How would that make you feel over time?</a:t>
            </a:r>
          </a:p>
          <a:p>
            <a:pPr lvl="0" rtl="0">
              <a:spcBef>
                <a:spcPts val="0"/>
              </a:spcBef>
              <a:buNone/>
            </a:pPr>
            <a:endParaRPr/>
          </a:p>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After the video, facilitators will discuss the different possible pronouns one might use to identify themself. Please note that the use of the singular “they” is grammatically correct. </a:t>
            </a:r>
          </a:p>
          <a:p>
            <a:pPr lvl="0" rtl="0">
              <a:spcBef>
                <a:spcPts val="0"/>
              </a:spcBef>
              <a:buNone/>
            </a:pPr>
            <a:r>
              <a:rPr lang="en"/>
              <a:t>Here you can challenge participants to introduce themselves by adding in which pronouns they use so that trans individuals feel comfortable identifying their own pronouns without making others feel uncomfortable. This practice allows trans students to show up as their authentic self rather than asking for accommodations. </a:t>
            </a:r>
          </a:p>
          <a:p>
            <a:pPr lvl="0" rtl="0">
              <a:spcBef>
                <a:spcPts val="0"/>
              </a:spcBef>
              <a:buNone/>
            </a:pPr>
            <a:endParaRPr/>
          </a:p>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To illustrate the importance of utilizing inclusive language, avoiding microaggressions, and avoiding a deficit-approach to the transgender populations, our senior staff members will take part in this activity. Participants will match the statements on the left to any implicit or explicit meaning or impact that statement might have when spoken to someone who identifies as transgender. Statements on the left can be matched to more than one statement on the right. The activity is designed to spark conversation and understanding of how one’s intent can be different from the impact of one’s statement. The statements were adapted from a popular Buzzfeed article written by a news writer who identifies as LGBT and an article from a peer-reviewed article. </a:t>
            </a:r>
          </a:p>
          <a:p>
            <a:pPr lv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This slide of the presentation is meant to serve as a basis for discussion among senior staff members. These questions will help staff members answer the questions “What are we currently doing well” and “What could we be doing better?” Facilitators should also emphasize the importance of senior staff members bringing these questions to their local offices and investigating current practices as a staff team.</a:t>
            </a:r>
          </a:p>
          <a:p>
            <a:pPr lvl="0" rtl="0">
              <a:spcBef>
                <a:spcPts val="0"/>
              </a:spcBef>
              <a:buNone/>
            </a:pPr>
            <a:endParaRPr/>
          </a:p>
          <a:p>
            <a:pPr lvl="0" rtl="0">
              <a:spcBef>
                <a:spcPts val="0"/>
              </a:spcBef>
              <a:buNone/>
            </a:pPr>
            <a:endParaRPr/>
          </a:p>
          <a:p>
            <a:pPr lvl="0">
              <a:spcBef>
                <a:spcPts val="0"/>
              </a:spcBef>
              <a:buNone/>
            </a:pPr>
            <a:r>
              <a:rPr lang="en"/>
              <a:t>Note: A presenter will take notes on the content shared for senior staff members to bring back to their department to continue training.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3" name="Shape 1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
              <a:t>After the group discussion, the facilitators of the training will provide short term and long term action plans for senior staff members. The short term action plan items are meant to be items that can be applied immediately by individual staff members. While these ideas will not change the culture of the campus overnight, they certainly will support an overall more inclusive campus if individual staff members are striving to uphold these practices.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9" name="Shape 1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
              <a:t>These items reflect a long-term plan of action for Centrist College to be more inclusive of its transgender students. These items require collaboration, communication, and support from professionals at varying levels. In order for Centrist College to be a place that advocates for and supports students who identify as transgender while providing them the most optimal environment for learning and growth, we recommend these long-term steps be taken by the institution.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5" name="Shape 1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
              <a:t>Facilitator should have an open conversation with workshop participants on what the expectations of conversation are through the experience. Brave Space is meant to be a safe, but challenging environment where the participants are fully engaged in their own and their peer’s learning. Above are the minimal guidelines for Brave Space. Facilitators will ask group members what set of expectations they would like to add to ensure they are comfortable and committed to engaging in a Brave Space.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solidFill>
                  <a:schemeClr val="dk1"/>
                </a:solidFill>
              </a:rPr>
              <a:t>The concern for the support and well b</a:t>
            </a:r>
            <a:r>
              <a:rPr lang="en"/>
              <a:t>eing of transgender students on college campuses is increasing as we do not currently provide them with the resources to be successful as students in higher education. Transgender students are continually facing more forms of discrimination than cisgendered students. In the infographic above outlines some of the discrimination encountered by transgender students on college campuses. </a:t>
            </a:r>
          </a:p>
          <a:p>
            <a:pPr lvl="0" rtl="0">
              <a:spcBef>
                <a:spcPts val="0"/>
              </a:spcBef>
              <a:buNone/>
            </a:pPr>
            <a:endParaRPr/>
          </a:p>
          <a:p>
            <a:pPr lvl="0" rtl="0">
              <a:spcBef>
                <a:spcPts val="0"/>
              </a:spcBef>
              <a:buNone/>
            </a:pPr>
            <a:r>
              <a:rPr lang="en">
                <a:solidFill>
                  <a:schemeClr val="dk1"/>
                </a:solidFill>
                <a:highlight>
                  <a:srgbClr val="FFFFFF"/>
                </a:highlight>
              </a:rPr>
              <a:t>Maurer-Starks, Clemons, and Whalen, (2008) highlight the problems of heteronormativity in the athletic training programs working with student athletes. Sports programs are designed off the premises of heteronormativity, and do not allow for transgender students to thrive in collegiate sports. There is a call for programs to be more considerate and inclusive to better serve the trans-community. </a:t>
            </a:r>
          </a:p>
          <a:p>
            <a:pPr lvl="0" rtl="0">
              <a:spcBef>
                <a:spcPts val="0"/>
              </a:spcBef>
              <a:buNone/>
            </a:pPr>
            <a:endParaRPr/>
          </a:p>
          <a:p>
            <a:pPr lvl="0" rtl="0">
              <a:spcBef>
                <a:spcPts val="0"/>
              </a:spcBef>
              <a:buClr>
                <a:schemeClr val="dk1"/>
              </a:buClr>
              <a:buSzPct val="100000"/>
              <a:buFont typeface="Arial"/>
              <a:buNone/>
            </a:pPr>
            <a:r>
              <a:rPr lang="en">
                <a:highlight>
                  <a:srgbClr val="FFFFFF"/>
                </a:highlight>
              </a:rPr>
              <a:t>Maurer-Starks, S. S., Clemons, H. L., &amp; Whalen, S. L. (2008). Managing Heteronormativity and Homonegativity in Athletic Training: In and Beyond the Classroom. </a:t>
            </a:r>
            <a:r>
              <a:rPr lang="en" i="1"/>
              <a:t>Journal of Athletic Training</a:t>
            </a:r>
            <a:r>
              <a:rPr lang="en">
                <a:highlight>
                  <a:srgbClr val="FFFFFF"/>
                </a:highlight>
              </a:rPr>
              <a:t>, </a:t>
            </a:r>
            <a:r>
              <a:rPr lang="en" i="1"/>
              <a:t>43</a:t>
            </a:r>
            <a:r>
              <a:rPr lang="en">
                <a:highlight>
                  <a:srgbClr val="FFFFFF"/>
                </a:highlight>
              </a:rPr>
              <a:t>(3), 326–336.</a:t>
            </a:r>
          </a:p>
          <a:p>
            <a:pPr lvl="0" rtl="0">
              <a:spcBef>
                <a:spcPts val="0"/>
              </a:spcBef>
              <a:buClr>
                <a:schemeClr val="dk1"/>
              </a:buClr>
              <a:buSzPct val="100000"/>
              <a:buFont typeface="Arial"/>
              <a:buNone/>
            </a:pPr>
            <a:r>
              <a:rPr lang="en"/>
              <a:t>					</a:t>
            </a:r>
          </a:p>
          <a:p>
            <a:pPr lvl="0" rtl="0">
              <a:spcBef>
                <a:spcPts val="0"/>
              </a:spcBef>
              <a:buClr>
                <a:schemeClr val="dk1"/>
              </a:buClr>
              <a:buSzPct val="100000"/>
              <a:buFont typeface="Arial"/>
              <a:buNone/>
            </a:pPr>
            <a:r>
              <a:rPr lang="en">
                <a:solidFill>
                  <a:schemeClr val="dk1"/>
                </a:solidFill>
              </a:rPr>
              <a:t>				</a:t>
            </a:r>
          </a:p>
          <a:p>
            <a:pPr lvl="0" rtl="0">
              <a:spcBef>
                <a:spcPts val="0"/>
              </a:spcBef>
              <a:buClr>
                <a:schemeClr val="dk1"/>
              </a:buClr>
              <a:buSzPct val="100000"/>
              <a:buFont typeface="Arial"/>
              <a:buNone/>
            </a:pPr>
            <a:r>
              <a:rPr lang="en">
                <a:solidFill>
                  <a:schemeClr val="dk1"/>
                </a:solidFill>
              </a:rPr>
              <a:t>			</a:t>
            </a:r>
          </a:p>
          <a:p>
            <a:pPr lvl="0" rtl="0">
              <a:spcBef>
                <a:spcPts val="0"/>
              </a:spcBef>
              <a:buClr>
                <a:schemeClr val="dk1"/>
              </a:buClr>
              <a:buSzPct val="100000"/>
              <a:buFont typeface="Arial"/>
              <a:buNone/>
            </a:pPr>
            <a:r>
              <a:rPr lang="en">
                <a:solidFill>
                  <a:schemeClr val="dk1"/>
                </a:solidFill>
              </a:rPr>
              <a:t>		</a:t>
            </a:r>
          </a:p>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
              <a:t>Facilitators will give the definition of gender highlighting the difference between gender and biological sex. Gender will be expanded on later is an activity with participants so it is important for participants to begin thinking about gender and the social constructs involved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Heteronormativity is perpetuated in society as we assume people are attracted to the opposite sex. How is this seen at an individual level? Institutional level? Cultural level?</a:t>
            </a:r>
          </a:p>
          <a:p>
            <a:pPr lvl="0" rtl="0">
              <a:spcBef>
                <a:spcPts val="0"/>
              </a:spcBef>
              <a:buNone/>
            </a:pPr>
            <a:endParaRPr/>
          </a:p>
          <a:p>
            <a:pPr lvl="0" rtl="0">
              <a:spcBef>
                <a:spcPts val="0"/>
              </a:spcBef>
              <a:buNone/>
            </a:pPr>
            <a:r>
              <a:rPr lang="en"/>
              <a:t>Transphobia stems from the idea that cidgender individuals are normal and “right” whereas individuals that do not fit in the male/female binary are scary. How can we assuage these fears?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
              <a:t>Each individual would receive a handout that allows them to represent their identity so as to understand the differences between gender, gender expression, biological sex, and sexual orientation as those are regularly misapplied terms. Facilitators would discuss the importance of the spectrum in identifying the above terms.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cxnSp>
        <p:nvCxnSpPr>
          <p:cNvPr id="10" name="Shape 10"/>
          <p:cNvCxnSpPr/>
          <p:nvPr/>
        </p:nvCxnSpPr>
        <p:spPr>
          <a:xfrm>
            <a:off x="7007735" y="3176887"/>
            <a:ext cx="562199" cy="0"/>
          </a:xfrm>
          <a:prstGeom prst="straightConnector1">
            <a:avLst/>
          </a:prstGeom>
          <a:noFill/>
          <a:ln w="76200" cap="flat" cmpd="sng">
            <a:solidFill>
              <a:schemeClr val="lt2"/>
            </a:solidFill>
            <a:prstDash val="solid"/>
            <a:round/>
            <a:headEnd type="none" w="med" len="med"/>
            <a:tailEnd type="none" w="med" len="med"/>
          </a:ln>
        </p:spPr>
      </p:cxnSp>
      <p:cxnSp>
        <p:nvCxnSpPr>
          <p:cNvPr id="11" name="Shape 11"/>
          <p:cNvCxnSpPr/>
          <p:nvPr/>
        </p:nvCxnSpPr>
        <p:spPr>
          <a:xfrm>
            <a:off x="1575034" y="3158251"/>
            <a:ext cx="562199" cy="0"/>
          </a:xfrm>
          <a:prstGeom prst="straightConnector1">
            <a:avLst/>
          </a:prstGeom>
          <a:noFill/>
          <a:ln w="76200" cap="flat" cmpd="sng">
            <a:solidFill>
              <a:schemeClr val="lt2"/>
            </a:solidFill>
            <a:prstDash val="solid"/>
            <a:round/>
            <a:headEnd type="none" w="med" len="med"/>
            <a:tailEnd type="none" w="med" len="med"/>
          </a:ln>
        </p:spPr>
      </p:cxnSp>
      <p:grpSp>
        <p:nvGrpSpPr>
          <p:cNvPr id="12" name="Shape 12"/>
          <p:cNvGrpSpPr/>
          <p:nvPr/>
        </p:nvGrpSpPr>
        <p:grpSpPr>
          <a:xfrm>
            <a:off x="1004143" y="1022025"/>
            <a:ext cx="7136667" cy="152400"/>
            <a:chOff x="1346428" y="1011300"/>
            <a:chExt cx="6452100" cy="152400"/>
          </a:xfrm>
        </p:grpSpPr>
        <p:cxnSp>
          <p:nvCxnSpPr>
            <p:cNvPr id="13" name="Shape 13"/>
            <p:cNvCxnSpPr/>
            <p:nvPr/>
          </p:nvCxnSpPr>
          <p:spPr>
            <a:xfrm rot="10800000">
              <a:off x="1346428" y="1011300"/>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4" name="Shape 14"/>
            <p:cNvCxnSpPr/>
            <p:nvPr/>
          </p:nvCxnSpPr>
          <p:spPr>
            <a:xfrm rot="10800000">
              <a:off x="1346428" y="1163700"/>
              <a:ext cx="6452100" cy="0"/>
            </a:xfrm>
            <a:prstGeom prst="straightConnector1">
              <a:avLst/>
            </a:prstGeom>
            <a:noFill/>
            <a:ln w="9525" cap="flat" cmpd="sng">
              <a:solidFill>
                <a:schemeClr val="accent3"/>
              </a:solidFill>
              <a:prstDash val="solid"/>
              <a:round/>
              <a:headEnd type="none" w="med" len="med"/>
              <a:tailEnd type="none" w="med" len="med"/>
            </a:ln>
          </p:spPr>
        </p:cxnSp>
      </p:grpSp>
      <p:grpSp>
        <p:nvGrpSpPr>
          <p:cNvPr id="15" name="Shape 15"/>
          <p:cNvGrpSpPr/>
          <p:nvPr/>
        </p:nvGrpSpPr>
        <p:grpSpPr>
          <a:xfrm>
            <a:off x="1004150" y="3969100"/>
            <a:ext cx="7136667" cy="152400"/>
            <a:chOff x="1346435" y="3969087"/>
            <a:chExt cx="6452100" cy="152400"/>
          </a:xfrm>
        </p:grpSpPr>
        <p:cxnSp>
          <p:nvCxnSpPr>
            <p:cNvPr id="16" name="Shape 16"/>
            <p:cNvCxnSpPr/>
            <p:nvPr/>
          </p:nvCxnSpPr>
          <p:spPr>
            <a:xfrm>
              <a:off x="1346435" y="4121487"/>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7" name="Shape 17"/>
            <p:cNvCxnSpPr/>
            <p:nvPr/>
          </p:nvCxnSpPr>
          <p:spPr>
            <a:xfrm>
              <a:off x="1346435" y="3969087"/>
              <a:ext cx="6452100" cy="0"/>
            </a:xfrm>
            <a:prstGeom prst="straightConnector1">
              <a:avLst/>
            </a:prstGeom>
            <a:noFill/>
            <a:ln w="9525" cap="flat" cmpd="sng">
              <a:solidFill>
                <a:schemeClr val="accent3"/>
              </a:solidFill>
              <a:prstDash val="solid"/>
              <a:round/>
              <a:headEnd type="none" w="med" len="med"/>
              <a:tailEnd type="none" w="med" len="med"/>
            </a:ln>
          </p:spPr>
        </p:cxnSp>
      </p:grpSp>
      <p:sp>
        <p:nvSpPr>
          <p:cNvPr id="18" name="Shape 18"/>
          <p:cNvSpPr txBox="1">
            <a:spLocks noGrp="1"/>
          </p:cNvSpPr>
          <p:nvPr>
            <p:ph type="ctrTitle"/>
          </p:nvPr>
        </p:nvSpPr>
        <p:spPr>
          <a:xfrm>
            <a:off x="1004150" y="1751764"/>
            <a:ext cx="7136700" cy="1022399"/>
          </a:xfrm>
          <a:prstGeom prst="rect">
            <a:avLst/>
          </a:prstGeom>
        </p:spPr>
        <p:txBody>
          <a:bodyPr lIns="91425" tIns="91425" rIns="91425" bIns="91425" anchor="b" anchorCtr="0"/>
          <a:lstStyle>
            <a:lvl1pPr lvl="0" algn="ctr">
              <a:spcBef>
                <a:spcPts val="0"/>
              </a:spcBef>
              <a:buSzPct val="100000"/>
              <a:defRPr sz="5400"/>
            </a:lvl1pPr>
            <a:lvl2pPr lvl="1" algn="ctr">
              <a:spcBef>
                <a:spcPts val="0"/>
              </a:spcBef>
              <a:buSzPct val="100000"/>
              <a:defRPr sz="5400"/>
            </a:lvl2pPr>
            <a:lvl3pPr lvl="2" algn="ctr">
              <a:spcBef>
                <a:spcPts val="0"/>
              </a:spcBef>
              <a:buSzPct val="100000"/>
              <a:defRPr sz="5400"/>
            </a:lvl3pPr>
            <a:lvl4pPr lvl="3" algn="ctr">
              <a:spcBef>
                <a:spcPts val="0"/>
              </a:spcBef>
              <a:buSzPct val="100000"/>
              <a:defRPr sz="5400"/>
            </a:lvl4pPr>
            <a:lvl5pPr lvl="4" algn="ctr">
              <a:spcBef>
                <a:spcPts val="0"/>
              </a:spcBef>
              <a:buSzPct val="100000"/>
              <a:defRPr sz="5400"/>
            </a:lvl5pPr>
            <a:lvl6pPr lvl="5" algn="ctr">
              <a:spcBef>
                <a:spcPts val="0"/>
              </a:spcBef>
              <a:buSzPct val="100000"/>
              <a:defRPr sz="5400"/>
            </a:lvl6pPr>
            <a:lvl7pPr lvl="6" algn="ctr">
              <a:spcBef>
                <a:spcPts val="0"/>
              </a:spcBef>
              <a:buSzPct val="100000"/>
              <a:defRPr sz="5400"/>
            </a:lvl7pPr>
            <a:lvl8pPr lvl="7" algn="ctr">
              <a:spcBef>
                <a:spcPts val="0"/>
              </a:spcBef>
              <a:buSzPct val="100000"/>
              <a:defRPr sz="5400"/>
            </a:lvl8pPr>
            <a:lvl9pPr lvl="8" algn="ctr">
              <a:spcBef>
                <a:spcPts val="0"/>
              </a:spcBef>
              <a:buSzPct val="100000"/>
              <a:defRPr sz="5400"/>
            </a:lvl9pPr>
          </a:lstStyle>
          <a:p>
            <a:endParaRPr/>
          </a:p>
        </p:txBody>
      </p:sp>
      <p:sp>
        <p:nvSpPr>
          <p:cNvPr id="19" name="Shape 19"/>
          <p:cNvSpPr txBox="1">
            <a:spLocks noGrp="1"/>
          </p:cNvSpPr>
          <p:nvPr>
            <p:ph type="subTitle" idx="1"/>
          </p:nvPr>
        </p:nvSpPr>
        <p:spPr>
          <a:xfrm>
            <a:off x="2137225" y="2850039"/>
            <a:ext cx="4870499"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400"/>
            </a:lvl1pPr>
            <a:lvl2pPr lvl="1" algn="ctr">
              <a:lnSpc>
                <a:spcPct val="100000"/>
              </a:lnSpc>
              <a:spcBef>
                <a:spcPts val="0"/>
              </a:spcBef>
              <a:spcAft>
                <a:spcPts val="0"/>
              </a:spcAft>
              <a:buSzPct val="100000"/>
              <a:buNone/>
              <a:defRPr sz="2400"/>
            </a:lvl2pPr>
            <a:lvl3pPr lvl="2" algn="ctr">
              <a:lnSpc>
                <a:spcPct val="100000"/>
              </a:lnSpc>
              <a:spcBef>
                <a:spcPts val="0"/>
              </a:spcBef>
              <a:spcAft>
                <a:spcPts val="0"/>
              </a:spcAft>
              <a:buSzPct val="100000"/>
              <a:buNone/>
              <a:defRPr sz="2400"/>
            </a:lvl3pPr>
            <a:lvl4pPr lvl="3" algn="ctr">
              <a:lnSpc>
                <a:spcPct val="100000"/>
              </a:lnSpc>
              <a:spcBef>
                <a:spcPts val="0"/>
              </a:spcBef>
              <a:spcAft>
                <a:spcPts val="0"/>
              </a:spcAft>
              <a:buSzPct val="100000"/>
              <a:buNone/>
              <a:defRPr sz="2400"/>
            </a:lvl4pPr>
            <a:lvl5pPr lvl="4" algn="ctr">
              <a:lnSpc>
                <a:spcPct val="100000"/>
              </a:lnSpc>
              <a:spcBef>
                <a:spcPts val="0"/>
              </a:spcBef>
              <a:spcAft>
                <a:spcPts val="0"/>
              </a:spcAft>
              <a:buSzPct val="100000"/>
              <a:buNone/>
              <a:defRPr sz="2400"/>
            </a:lvl5pPr>
            <a:lvl6pPr lvl="5" algn="ctr">
              <a:lnSpc>
                <a:spcPct val="100000"/>
              </a:lnSpc>
              <a:spcBef>
                <a:spcPts val="0"/>
              </a:spcBef>
              <a:spcAft>
                <a:spcPts val="0"/>
              </a:spcAft>
              <a:buSzPct val="100000"/>
              <a:buNone/>
              <a:defRPr sz="2400"/>
            </a:lvl6pPr>
            <a:lvl7pPr lvl="6" algn="ctr">
              <a:lnSpc>
                <a:spcPct val="100000"/>
              </a:lnSpc>
              <a:spcBef>
                <a:spcPts val="0"/>
              </a:spcBef>
              <a:spcAft>
                <a:spcPts val="0"/>
              </a:spcAft>
              <a:buSzPct val="100000"/>
              <a:buNone/>
              <a:defRPr sz="2400"/>
            </a:lvl7pPr>
            <a:lvl8pPr lvl="7" algn="ctr">
              <a:lnSpc>
                <a:spcPct val="100000"/>
              </a:lnSpc>
              <a:spcBef>
                <a:spcPts val="0"/>
              </a:spcBef>
              <a:spcAft>
                <a:spcPts val="0"/>
              </a:spcAft>
              <a:buSzPct val="100000"/>
              <a:buNone/>
              <a:defRPr sz="2400"/>
            </a:lvl8pPr>
            <a:lvl9pPr lvl="8" algn="ctr">
              <a:lnSpc>
                <a:spcPct val="100000"/>
              </a:lnSpc>
              <a:spcBef>
                <a:spcPts val="0"/>
              </a:spcBef>
              <a:spcAft>
                <a:spcPts val="0"/>
              </a:spcAft>
              <a:buSzPct val="100000"/>
              <a:buNone/>
              <a:defRPr sz="2400"/>
            </a:lvl9pPr>
          </a:lstStyle>
          <a:p>
            <a:endParaRPr/>
          </a:p>
        </p:txBody>
      </p:sp>
      <p:sp>
        <p:nvSpPr>
          <p:cNvPr id="20" name="Shape 2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5"/>
        <p:cNvGrpSpPr/>
        <p:nvPr/>
      </p:nvGrpSpPr>
      <p:grpSpPr>
        <a:xfrm>
          <a:off x="0" y="0"/>
          <a:ext cx="0" cy="0"/>
          <a:chOff x="0" y="0"/>
          <a:chExt cx="0" cy="0"/>
        </a:xfrm>
      </p:grpSpPr>
      <p:sp>
        <p:nvSpPr>
          <p:cNvPr id="56" name="Shape 56"/>
          <p:cNvSpPr/>
          <p:nvPr/>
        </p:nvSpPr>
        <p:spPr>
          <a:xfrm>
            <a:off x="-75"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57" name="Shape 57"/>
          <p:cNvSpPr txBox="1">
            <a:spLocks noGrp="1"/>
          </p:cNvSpPr>
          <p:nvPr>
            <p:ph type="title"/>
          </p:nvPr>
        </p:nvSpPr>
        <p:spPr>
          <a:xfrm>
            <a:off x="311700" y="1304850"/>
            <a:ext cx="8520599" cy="1538399"/>
          </a:xfrm>
          <a:prstGeom prst="rect">
            <a:avLst/>
          </a:prstGeom>
        </p:spPr>
        <p:txBody>
          <a:bodyPr lIns="91425" tIns="91425" rIns="91425" bIns="91425" anchor="ctr" anchorCtr="0"/>
          <a:lstStyle>
            <a:lvl1pPr lvl="0" algn="ctr">
              <a:spcBef>
                <a:spcPts val="0"/>
              </a:spcBef>
              <a:buClr>
                <a:schemeClr val="accent3"/>
              </a:buClr>
              <a:buSzPct val="100000"/>
              <a:defRPr sz="13000">
                <a:solidFill>
                  <a:schemeClr val="accent3"/>
                </a:solidFill>
              </a:defRPr>
            </a:lvl1pPr>
            <a:lvl2pPr lvl="1" algn="ctr">
              <a:spcBef>
                <a:spcPts val="0"/>
              </a:spcBef>
              <a:buClr>
                <a:schemeClr val="accent3"/>
              </a:buClr>
              <a:buSzPct val="100000"/>
              <a:defRPr sz="13000">
                <a:solidFill>
                  <a:schemeClr val="accent3"/>
                </a:solidFill>
              </a:defRPr>
            </a:lvl2pPr>
            <a:lvl3pPr lvl="2" algn="ctr">
              <a:spcBef>
                <a:spcPts val="0"/>
              </a:spcBef>
              <a:buClr>
                <a:schemeClr val="accent3"/>
              </a:buClr>
              <a:buSzPct val="100000"/>
              <a:defRPr sz="13000">
                <a:solidFill>
                  <a:schemeClr val="accent3"/>
                </a:solidFill>
              </a:defRPr>
            </a:lvl3pPr>
            <a:lvl4pPr lvl="3" algn="ctr">
              <a:spcBef>
                <a:spcPts val="0"/>
              </a:spcBef>
              <a:buClr>
                <a:schemeClr val="accent3"/>
              </a:buClr>
              <a:buSzPct val="100000"/>
              <a:defRPr sz="13000">
                <a:solidFill>
                  <a:schemeClr val="accent3"/>
                </a:solidFill>
              </a:defRPr>
            </a:lvl4pPr>
            <a:lvl5pPr lvl="4" algn="ctr">
              <a:spcBef>
                <a:spcPts val="0"/>
              </a:spcBef>
              <a:buClr>
                <a:schemeClr val="accent3"/>
              </a:buClr>
              <a:buSzPct val="100000"/>
              <a:defRPr sz="13000">
                <a:solidFill>
                  <a:schemeClr val="accent3"/>
                </a:solidFill>
              </a:defRPr>
            </a:lvl5pPr>
            <a:lvl6pPr lvl="5" algn="ctr">
              <a:spcBef>
                <a:spcPts val="0"/>
              </a:spcBef>
              <a:buClr>
                <a:schemeClr val="accent3"/>
              </a:buClr>
              <a:buSzPct val="100000"/>
              <a:defRPr sz="13000">
                <a:solidFill>
                  <a:schemeClr val="accent3"/>
                </a:solidFill>
              </a:defRPr>
            </a:lvl6pPr>
            <a:lvl7pPr lvl="6" algn="ctr">
              <a:spcBef>
                <a:spcPts val="0"/>
              </a:spcBef>
              <a:buClr>
                <a:schemeClr val="accent3"/>
              </a:buClr>
              <a:buSzPct val="100000"/>
              <a:defRPr sz="13000">
                <a:solidFill>
                  <a:schemeClr val="accent3"/>
                </a:solidFill>
              </a:defRPr>
            </a:lvl7pPr>
            <a:lvl8pPr lvl="7" algn="ctr">
              <a:spcBef>
                <a:spcPts val="0"/>
              </a:spcBef>
              <a:buClr>
                <a:schemeClr val="accent3"/>
              </a:buClr>
              <a:buSzPct val="100000"/>
              <a:defRPr sz="13000">
                <a:solidFill>
                  <a:schemeClr val="accent3"/>
                </a:solidFill>
              </a:defRPr>
            </a:lvl8pPr>
            <a:lvl9pPr lvl="8" algn="ctr">
              <a:spcBef>
                <a:spcPts val="0"/>
              </a:spcBef>
              <a:buClr>
                <a:schemeClr val="accent3"/>
              </a:buClr>
              <a:buSzPct val="100000"/>
              <a:defRPr sz="13000">
                <a:solidFill>
                  <a:schemeClr val="accent3"/>
                </a:solidFill>
              </a:defRPr>
            </a:lvl9pPr>
          </a:lstStyle>
          <a:p>
            <a:endParaRPr/>
          </a:p>
        </p:txBody>
      </p:sp>
      <p:sp>
        <p:nvSpPr>
          <p:cNvPr id="58" name="Shape 58"/>
          <p:cNvSpPr txBox="1">
            <a:spLocks noGrp="1"/>
          </p:cNvSpPr>
          <p:nvPr>
            <p:ph type="body" idx="1"/>
          </p:nvPr>
        </p:nvSpPr>
        <p:spPr>
          <a:xfrm>
            <a:off x="311700" y="2995650"/>
            <a:ext cx="8520599" cy="1071599"/>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9" name="Shape 5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0"/>
        <p:cNvGrpSpPr/>
        <p:nvPr/>
      </p:nvGrpSpPr>
      <p:grpSpPr>
        <a:xfrm>
          <a:off x="0" y="0"/>
          <a:ext cx="0" cy="0"/>
          <a:chOff x="0" y="0"/>
          <a:chExt cx="0" cy="0"/>
        </a:xfrm>
      </p:grpSpPr>
      <p:sp>
        <p:nvSpPr>
          <p:cNvPr id="61" name="Shape 6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1"/>
        <p:cNvGrpSpPr/>
        <p:nvPr/>
      </p:nvGrpSpPr>
      <p:grpSpPr>
        <a:xfrm>
          <a:off x="0" y="0"/>
          <a:ext cx="0" cy="0"/>
          <a:chOff x="0" y="0"/>
          <a:chExt cx="0" cy="0"/>
        </a:xfrm>
      </p:grpSpPr>
      <p:sp>
        <p:nvSpPr>
          <p:cNvPr id="22" name="Shape 22"/>
          <p:cNvSpPr/>
          <p:nvPr/>
        </p:nvSpPr>
        <p:spPr>
          <a:xfrm>
            <a:off x="-50" y="2571900"/>
            <a:ext cx="9144000" cy="25716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23" name="Shape 23"/>
          <p:cNvSpPr txBox="1">
            <a:spLocks noGrp="1"/>
          </p:cNvSpPr>
          <p:nvPr>
            <p:ph type="title"/>
          </p:nvPr>
        </p:nvSpPr>
        <p:spPr>
          <a:xfrm>
            <a:off x="311700" y="814800"/>
            <a:ext cx="8571300" cy="942000"/>
          </a:xfrm>
          <a:prstGeom prst="rect">
            <a:avLst/>
          </a:prstGeom>
        </p:spPr>
        <p:txBody>
          <a:bodyPr lIns="91425" tIns="91425" rIns="91425" bIns="91425" anchor="ctr"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24" name="Shape 2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5"/>
        <p:cNvGrpSpPr/>
        <p:nvPr/>
      </p:nvGrpSpPr>
      <p:grpSpPr>
        <a:xfrm>
          <a:off x="0" y="0"/>
          <a:ext cx="0" cy="0"/>
          <a:chOff x="0" y="0"/>
          <a:chExt cx="0" cy="0"/>
        </a:xfrm>
      </p:grpSpPr>
      <p:sp>
        <p:nvSpPr>
          <p:cNvPr id="26" name="Shape 26"/>
          <p:cNvSpPr/>
          <p:nvPr/>
        </p:nvSpPr>
        <p:spPr>
          <a:xfrm>
            <a:off x="-75" y="5045700"/>
            <a:ext cx="9144000" cy="978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27" name="Shape 27"/>
          <p:cNvSpPr txBox="1">
            <a:spLocks noGrp="1"/>
          </p:cNvSpPr>
          <p:nvPr>
            <p:ph type="title"/>
          </p:nvPr>
        </p:nvSpPr>
        <p:spPr>
          <a:xfrm>
            <a:off x="311700" y="445025"/>
            <a:ext cx="8520599" cy="7073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311700" y="1266325"/>
            <a:ext cx="8520599" cy="330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445025"/>
            <a:ext cx="8520599" cy="7073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body" idx="1"/>
          </p:nvPr>
        </p:nvSpPr>
        <p:spPr>
          <a:xfrm>
            <a:off x="311700" y="1266175"/>
            <a:ext cx="3999899" cy="33027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3" name="Shape 33"/>
          <p:cNvSpPr txBox="1">
            <a:spLocks noGrp="1"/>
          </p:cNvSpPr>
          <p:nvPr>
            <p:ph type="body" idx="2"/>
          </p:nvPr>
        </p:nvSpPr>
        <p:spPr>
          <a:xfrm>
            <a:off x="4832400" y="1266175"/>
            <a:ext cx="3999899" cy="33027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311700" y="445025"/>
            <a:ext cx="8520599" cy="7073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7" name="Shape 3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11700" y="555600"/>
            <a:ext cx="2807999" cy="755699"/>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40" name="Shape 40"/>
          <p:cNvSpPr txBox="1">
            <a:spLocks noGrp="1"/>
          </p:cNvSpPr>
          <p:nvPr>
            <p:ph type="body" idx="1"/>
          </p:nvPr>
        </p:nvSpPr>
        <p:spPr>
          <a:xfrm>
            <a:off x="311700" y="1389600"/>
            <a:ext cx="2807999"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1" name="Shape 4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6"/>
        </a:solidFill>
        <a:effectLst/>
      </p:bgPr>
    </p:bg>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90250" y="526350"/>
            <a:ext cx="5613599" cy="4090800"/>
          </a:xfrm>
          <a:prstGeom prst="rect">
            <a:avLst/>
          </a:prstGeom>
        </p:spPr>
        <p:txBody>
          <a:bodyPr lIns="91425" tIns="91425" rIns="91425" bIns="91425" anchor="ctr" anchorCtr="0"/>
          <a:lstStyle>
            <a:lvl1pPr lvl="0">
              <a:spcBef>
                <a:spcPts val="0"/>
              </a:spcBef>
              <a:buClr>
                <a:schemeClr val="dk2"/>
              </a:buClr>
              <a:buSzPct val="100000"/>
              <a:defRPr sz="5400" b="0">
                <a:solidFill>
                  <a:schemeClr val="dk2"/>
                </a:solidFill>
              </a:defRPr>
            </a:lvl1pPr>
            <a:lvl2pPr lvl="1">
              <a:spcBef>
                <a:spcPts val="0"/>
              </a:spcBef>
              <a:buClr>
                <a:schemeClr val="dk2"/>
              </a:buClr>
              <a:buSzPct val="100000"/>
              <a:defRPr sz="5400" b="0">
                <a:solidFill>
                  <a:schemeClr val="dk2"/>
                </a:solidFill>
              </a:defRPr>
            </a:lvl2pPr>
            <a:lvl3pPr lvl="2">
              <a:spcBef>
                <a:spcPts val="0"/>
              </a:spcBef>
              <a:buClr>
                <a:schemeClr val="dk2"/>
              </a:buClr>
              <a:buSzPct val="100000"/>
              <a:defRPr sz="5400" b="0">
                <a:solidFill>
                  <a:schemeClr val="dk2"/>
                </a:solidFill>
              </a:defRPr>
            </a:lvl3pPr>
            <a:lvl4pPr lvl="3">
              <a:spcBef>
                <a:spcPts val="0"/>
              </a:spcBef>
              <a:buClr>
                <a:schemeClr val="dk2"/>
              </a:buClr>
              <a:buSzPct val="100000"/>
              <a:defRPr sz="5400" b="0">
                <a:solidFill>
                  <a:schemeClr val="dk2"/>
                </a:solidFill>
              </a:defRPr>
            </a:lvl4pPr>
            <a:lvl5pPr lvl="4">
              <a:spcBef>
                <a:spcPts val="0"/>
              </a:spcBef>
              <a:buClr>
                <a:schemeClr val="dk2"/>
              </a:buClr>
              <a:buSzPct val="100000"/>
              <a:defRPr sz="5400" b="0">
                <a:solidFill>
                  <a:schemeClr val="dk2"/>
                </a:solidFill>
              </a:defRPr>
            </a:lvl5pPr>
            <a:lvl6pPr lvl="5">
              <a:spcBef>
                <a:spcPts val="0"/>
              </a:spcBef>
              <a:buClr>
                <a:schemeClr val="dk2"/>
              </a:buClr>
              <a:buSzPct val="100000"/>
              <a:defRPr sz="5400" b="0">
                <a:solidFill>
                  <a:schemeClr val="dk2"/>
                </a:solidFill>
              </a:defRPr>
            </a:lvl6pPr>
            <a:lvl7pPr lvl="6">
              <a:spcBef>
                <a:spcPts val="0"/>
              </a:spcBef>
              <a:buClr>
                <a:schemeClr val="dk2"/>
              </a:buClr>
              <a:buSzPct val="100000"/>
              <a:defRPr sz="5400" b="0">
                <a:solidFill>
                  <a:schemeClr val="dk2"/>
                </a:solidFill>
              </a:defRPr>
            </a:lvl7pPr>
            <a:lvl8pPr lvl="7">
              <a:spcBef>
                <a:spcPts val="0"/>
              </a:spcBef>
              <a:buClr>
                <a:schemeClr val="dk2"/>
              </a:buClr>
              <a:buSzPct val="100000"/>
              <a:defRPr sz="5400" b="0">
                <a:solidFill>
                  <a:schemeClr val="dk2"/>
                </a:solidFill>
              </a:defRPr>
            </a:lvl8pPr>
            <a:lvl9pPr lvl="8">
              <a:spcBef>
                <a:spcPts val="0"/>
              </a:spcBef>
              <a:buClr>
                <a:schemeClr val="dk2"/>
              </a:buClr>
              <a:buSzPct val="100000"/>
              <a:defRPr sz="5400" b="0">
                <a:solidFill>
                  <a:schemeClr val="dk2"/>
                </a:solidFill>
              </a:defRPr>
            </a:lvl9pPr>
          </a:lstStyle>
          <a:p>
            <a:endParaRPr/>
          </a:p>
        </p:txBody>
      </p:sp>
      <p:sp>
        <p:nvSpPr>
          <p:cNvPr id="44" name="Shape 4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5"/>
        <p:cNvGrpSpPr/>
        <p:nvPr/>
      </p:nvGrpSpPr>
      <p:grpSpPr>
        <a:xfrm>
          <a:off x="0" y="0"/>
          <a:ext cx="0" cy="0"/>
          <a:chOff x="0" y="0"/>
          <a:chExt cx="0" cy="0"/>
        </a:xfrm>
      </p:grpSpPr>
      <p:sp>
        <p:nvSpPr>
          <p:cNvPr id="46" name="Shape 46"/>
          <p:cNvSpPr/>
          <p:nvPr/>
        </p:nvSpPr>
        <p:spPr>
          <a:xfrm>
            <a:off x="4572000" y="0"/>
            <a:ext cx="4572000" cy="5143499"/>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cxnSp>
        <p:nvCxnSpPr>
          <p:cNvPr id="47" name="Shape 47"/>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8" name="Shape 48"/>
          <p:cNvSpPr txBox="1">
            <a:spLocks noGrp="1"/>
          </p:cNvSpPr>
          <p:nvPr>
            <p:ph type="title"/>
          </p:nvPr>
        </p:nvSpPr>
        <p:spPr>
          <a:xfrm>
            <a:off x="265500" y="1039675"/>
            <a:ext cx="4045199" cy="16758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9" name="Shape 49"/>
          <p:cNvSpPr txBox="1">
            <a:spLocks noGrp="1"/>
          </p:cNvSpPr>
          <p:nvPr>
            <p:ph type="subTitle" idx="1"/>
          </p:nvPr>
        </p:nvSpPr>
        <p:spPr>
          <a:xfrm>
            <a:off x="265500" y="2726875"/>
            <a:ext cx="4045199"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50" name="Shape 50"/>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51" name="Shape 5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52"/>
        <p:cNvGrpSpPr/>
        <p:nvPr/>
      </p:nvGrpSpPr>
      <p:grpSpPr>
        <a:xfrm>
          <a:off x="0" y="0"/>
          <a:ext cx="0" cy="0"/>
          <a:chOff x="0" y="0"/>
          <a:chExt cx="0" cy="0"/>
        </a:xfrm>
      </p:grpSpPr>
      <p:sp>
        <p:nvSpPr>
          <p:cNvPr id="53" name="Shape 53"/>
          <p:cNvSpPr txBox="1">
            <a:spLocks noGrp="1"/>
          </p:cNvSpPr>
          <p:nvPr>
            <p:ph type="body" idx="1"/>
          </p:nvPr>
        </p:nvSpPr>
        <p:spPr>
          <a:xfrm>
            <a:off x="311700" y="4230725"/>
            <a:ext cx="5998800" cy="598799"/>
          </a:xfrm>
          <a:prstGeom prst="rect">
            <a:avLst/>
          </a:prstGeom>
        </p:spPr>
        <p:txBody>
          <a:bodyPr lIns="91425" tIns="91425" rIns="91425" bIns="91425" anchor="ctr" anchorCtr="0"/>
          <a:lstStyle>
            <a:lvl1pPr lvl="0">
              <a:lnSpc>
                <a:spcPct val="100000"/>
              </a:lnSpc>
              <a:spcBef>
                <a:spcPts val="0"/>
              </a:spcBef>
              <a:spcAft>
                <a:spcPts val="0"/>
              </a:spcAft>
              <a:buSzPct val="100000"/>
              <a:buFont typeface="PT Sans Narrow"/>
              <a:buNone/>
              <a:defRPr sz="2400">
                <a:latin typeface="PT Sans Narrow"/>
                <a:ea typeface="PT Sans Narrow"/>
                <a:cs typeface="PT Sans Narrow"/>
                <a:sym typeface="PT Sans Narrow"/>
              </a:defRPr>
            </a:lvl1pPr>
          </a:lstStyle>
          <a:p>
            <a:endParaRPr/>
          </a:p>
        </p:txBody>
      </p:sp>
      <p:sp>
        <p:nvSpPr>
          <p:cNvPr id="54" name="Shape 5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599" cy="707399"/>
          </a:xfrm>
          <a:prstGeom prst="rect">
            <a:avLst/>
          </a:prstGeom>
          <a:noFill/>
          <a:ln>
            <a:noFill/>
          </a:ln>
        </p:spPr>
        <p:txBody>
          <a:bodyPr lIns="91425" tIns="91425" rIns="91425" bIns="91425" anchor="t" anchorCtr="0"/>
          <a:lstStyle>
            <a:lvl1pPr lvl="0">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1pPr>
            <a:lvl2pPr lvl="1">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2pPr>
            <a:lvl3pPr lvl="2">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3pPr>
            <a:lvl4pPr lvl="3">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4pPr>
            <a:lvl5pPr lvl="4">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5pPr>
            <a:lvl6pPr lvl="5">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6pPr>
            <a:lvl7pPr lvl="6">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7pPr>
            <a:lvl8pPr lvl="7">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8pPr>
            <a:lvl9pPr lvl="8">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Shape 7"/>
          <p:cNvSpPr txBox="1">
            <a:spLocks noGrp="1"/>
          </p:cNvSpPr>
          <p:nvPr>
            <p:ph type="body" idx="1"/>
          </p:nvPr>
        </p:nvSpPr>
        <p:spPr>
          <a:xfrm>
            <a:off x="311700" y="1266325"/>
            <a:ext cx="8520599" cy="33027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Open Sans"/>
              <a:defRPr sz="1800">
                <a:solidFill>
                  <a:schemeClr val="dk2"/>
                </a:solidFill>
                <a:latin typeface="Open Sans"/>
                <a:ea typeface="Open Sans"/>
                <a:cs typeface="Open Sans"/>
                <a:sym typeface="Open Sans"/>
              </a:defRPr>
            </a:lvl1pPr>
            <a:lvl2pPr lvl="1">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2pPr>
            <a:lvl3pPr lvl="2">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3pPr>
            <a:lvl4pPr lvl="3">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4pPr>
            <a:lvl5pPr lvl="4">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5pPr>
            <a:lvl6pPr lvl="5">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6pPr>
            <a:lvl7pPr lvl="6">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7pPr>
            <a:lvl8pPr lvl="7">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8pPr>
            <a:lvl9pPr lvl="8">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9pPr>
          </a:lstStyle>
          <a:p>
            <a:endParaRPr/>
          </a:p>
        </p:txBody>
      </p:sp>
      <p:sp>
        <p:nvSpPr>
          <p:cNvPr id="8" name="Shape 8"/>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Open Sans"/>
                <a:ea typeface="Open Sans"/>
                <a:cs typeface="Open Sans"/>
                <a:sym typeface="Open Sans"/>
              </a:rPr>
              <a:t>‹#›</a:t>
            </a:fld>
            <a:endParaRPr lang="en" sz="1000">
              <a:solidFill>
                <a:schemeClr val="dk2"/>
              </a:solidFill>
              <a:latin typeface="Open Sans"/>
              <a:ea typeface="Open Sans"/>
              <a:cs typeface="Open Sans"/>
              <a:sym typeface="Open San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youtube.com/v/N_yBGQqg7kM" TargetMode="External"/><Relationship Id="rId4" Type="http://schemas.openxmlformats.org/officeDocument/2006/relationships/image" Target="../media/image3.jpg"/><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4.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www.campuspride.org/tools/best-practices-to-support-transgender-and-other-gender-nonconforming-stude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ctrTitle"/>
          </p:nvPr>
        </p:nvSpPr>
        <p:spPr>
          <a:xfrm>
            <a:off x="311700" y="1344075"/>
            <a:ext cx="8520599" cy="959399"/>
          </a:xfrm>
          <a:prstGeom prst="rect">
            <a:avLst/>
          </a:prstGeom>
        </p:spPr>
        <p:txBody>
          <a:bodyPr lIns="91425" tIns="91425" rIns="91425" bIns="91425" anchor="b" anchorCtr="0">
            <a:noAutofit/>
          </a:bodyPr>
          <a:lstStyle/>
          <a:p>
            <a:pPr lvl="0">
              <a:spcBef>
                <a:spcPts val="0"/>
              </a:spcBef>
              <a:buNone/>
            </a:pPr>
            <a:r>
              <a:rPr lang="en"/>
              <a:t>Florida State University</a:t>
            </a:r>
          </a:p>
        </p:txBody>
      </p:sp>
      <p:sp>
        <p:nvSpPr>
          <p:cNvPr id="67" name="Shape 67"/>
          <p:cNvSpPr txBox="1">
            <a:spLocks noGrp="1"/>
          </p:cNvSpPr>
          <p:nvPr>
            <p:ph type="subTitle" idx="1"/>
          </p:nvPr>
        </p:nvSpPr>
        <p:spPr>
          <a:xfrm>
            <a:off x="311700" y="2482025"/>
            <a:ext cx="8520599" cy="792600"/>
          </a:xfrm>
          <a:prstGeom prst="rect">
            <a:avLst/>
          </a:prstGeom>
        </p:spPr>
        <p:txBody>
          <a:bodyPr lIns="91425" tIns="91425" rIns="91425" bIns="91425" anchor="t" anchorCtr="0">
            <a:noAutofit/>
          </a:bodyPr>
          <a:lstStyle/>
          <a:p>
            <a:pPr lvl="0" rtl="0">
              <a:spcBef>
                <a:spcPts val="0"/>
              </a:spcBef>
              <a:buNone/>
            </a:pPr>
            <a:r>
              <a:rPr lang="en"/>
              <a:t>Team Leader: Kate Morales</a:t>
            </a:r>
          </a:p>
          <a:p>
            <a:pPr lvl="0" rtl="0">
              <a:spcBef>
                <a:spcPts val="0"/>
              </a:spcBef>
              <a:buNone/>
            </a:pPr>
            <a:r>
              <a:rPr lang="en"/>
              <a:t>Case Study Members: </a:t>
            </a:r>
          </a:p>
          <a:p>
            <a:pPr lvl="0" rtl="0">
              <a:spcBef>
                <a:spcPts val="0"/>
              </a:spcBef>
              <a:buNone/>
            </a:pPr>
            <a:r>
              <a:rPr lang="en"/>
              <a:t>Amanda Mintz,  Emily Oswalt, Kaileen Paige</a:t>
            </a:r>
          </a:p>
        </p:txBody>
      </p:sp>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311700" y="266450"/>
            <a:ext cx="8520599" cy="707399"/>
          </a:xfrm>
          <a:prstGeom prst="rect">
            <a:avLst/>
          </a:prstGeom>
        </p:spPr>
        <p:txBody>
          <a:bodyPr lIns="91425" tIns="91425" rIns="91425" bIns="91425" anchor="t" anchorCtr="0">
            <a:noAutofit/>
          </a:bodyPr>
          <a:lstStyle/>
          <a:p>
            <a:pPr lvl="0" rtl="0">
              <a:spcBef>
                <a:spcPts val="0"/>
              </a:spcBef>
              <a:buClr>
                <a:srgbClr val="000000"/>
              </a:buClr>
              <a:buSzPct val="30555"/>
              <a:buFont typeface="Arial"/>
              <a:buNone/>
            </a:pPr>
            <a:r>
              <a:rPr lang="en"/>
              <a:t>Microaggression</a:t>
            </a:r>
          </a:p>
        </p:txBody>
      </p:sp>
      <p:sp>
        <p:nvSpPr>
          <p:cNvPr id="124" name="Shape 124"/>
          <p:cNvSpPr txBox="1">
            <a:spLocks noGrp="1"/>
          </p:cNvSpPr>
          <p:nvPr>
            <p:ph type="body" idx="1"/>
          </p:nvPr>
        </p:nvSpPr>
        <p:spPr>
          <a:xfrm>
            <a:off x="311700" y="1017725"/>
            <a:ext cx="8520599" cy="3416400"/>
          </a:xfrm>
          <a:prstGeom prst="rect">
            <a:avLst/>
          </a:prstGeom>
          <a:noFill/>
        </p:spPr>
        <p:txBody>
          <a:bodyPr lIns="91425" tIns="91425" rIns="91425" bIns="91425" anchor="t" anchorCtr="0">
            <a:noAutofit/>
          </a:bodyPr>
          <a:lstStyle/>
          <a:p>
            <a:pPr lvl="0" rtl="0">
              <a:lnSpc>
                <a:spcPct val="115000"/>
              </a:lnSpc>
              <a:spcBef>
                <a:spcPts val="0"/>
              </a:spcBef>
              <a:spcAft>
                <a:spcPts val="0"/>
              </a:spcAft>
              <a:buClr>
                <a:schemeClr val="dk1"/>
              </a:buClr>
              <a:buSzPct val="61111"/>
              <a:buFont typeface="Arial"/>
              <a:buNone/>
            </a:pPr>
            <a:r>
              <a:rPr lang="en">
                <a:solidFill>
                  <a:srgbClr val="666666"/>
                </a:solidFill>
              </a:rPr>
              <a:t>Whether intentional or unintentional - verbal, nonverbal, behavioral, or environmental indignities that communicate hostile, derogatory, or negative connotations about a particular culture. Term that originated in 1970’s regarding racial microaggressions.</a:t>
            </a:r>
          </a:p>
          <a:p>
            <a:pPr lvl="0" rtl="0">
              <a:lnSpc>
                <a:spcPct val="115000"/>
              </a:lnSpc>
              <a:spcBef>
                <a:spcPts val="0"/>
              </a:spcBef>
              <a:spcAft>
                <a:spcPts val="0"/>
              </a:spcAft>
              <a:buClr>
                <a:schemeClr val="dk1"/>
              </a:buClr>
              <a:buSzPct val="61111"/>
              <a:buFont typeface="Arial"/>
              <a:buNone/>
            </a:pPr>
            <a:endParaRPr>
              <a:solidFill>
                <a:srgbClr val="666666"/>
              </a:solidFill>
            </a:endParaRPr>
          </a:p>
          <a:p>
            <a:pPr lvl="0" rtl="0">
              <a:lnSpc>
                <a:spcPct val="115000"/>
              </a:lnSpc>
              <a:spcBef>
                <a:spcPts val="0"/>
              </a:spcBef>
              <a:spcAft>
                <a:spcPts val="0"/>
              </a:spcAft>
              <a:buClr>
                <a:schemeClr val="dk1"/>
              </a:buClr>
              <a:buSzPct val="61111"/>
              <a:buFont typeface="Arial"/>
              <a:buNone/>
            </a:pPr>
            <a:endParaRPr>
              <a:solidFill>
                <a:srgbClr val="666666"/>
              </a:solidFill>
            </a:endParaRPr>
          </a:p>
          <a:p>
            <a:pPr lvl="0" rtl="0">
              <a:lnSpc>
                <a:spcPct val="115000"/>
              </a:lnSpc>
              <a:spcBef>
                <a:spcPts val="0"/>
              </a:spcBef>
              <a:spcAft>
                <a:spcPts val="0"/>
              </a:spcAft>
              <a:buClr>
                <a:schemeClr val="dk1"/>
              </a:buClr>
              <a:buSzPct val="61111"/>
              <a:buFont typeface="Arial"/>
              <a:buNone/>
            </a:pPr>
            <a:r>
              <a:rPr lang="en">
                <a:solidFill>
                  <a:srgbClr val="666666"/>
                </a:solidFill>
              </a:rPr>
              <a:t>Sexual or Gender Microaggression is a subtle negative attitude conveying that one’s sexual or gender identity is less-valuable than dominant culture’s defining identities resulting in missed screening, late interventions, and avoidance of the healthcare system. Using improper terminology is one form of a sexual or gender microaggression. </a:t>
            </a:r>
          </a:p>
        </p:txBody>
      </p:sp>
      <p:sp>
        <p:nvSpPr>
          <p:cNvPr id="125" name="Shape 125"/>
          <p:cNvSpPr txBox="1"/>
          <p:nvPr/>
        </p:nvSpPr>
        <p:spPr>
          <a:xfrm>
            <a:off x="311700" y="4659125"/>
            <a:ext cx="9144000" cy="774900"/>
          </a:xfrm>
          <a:prstGeom prst="rect">
            <a:avLst/>
          </a:prstGeom>
          <a:noFill/>
          <a:ln>
            <a:noFill/>
          </a:ln>
        </p:spPr>
        <p:txBody>
          <a:bodyPr lIns="91425" tIns="91425" rIns="91425" bIns="91425" anchor="t" anchorCtr="0">
            <a:noAutofit/>
          </a:bodyPr>
          <a:lstStyle/>
          <a:p>
            <a:pPr lvl="0">
              <a:spcBef>
                <a:spcPts val="0"/>
              </a:spcBef>
              <a:buClr>
                <a:schemeClr val="dk1"/>
              </a:buClr>
              <a:buSzPct val="91666"/>
              <a:buFont typeface="Arial"/>
              <a:buNone/>
            </a:pPr>
            <a:r>
              <a:rPr lang="en" sz="1200">
                <a:latin typeface="Open Sans"/>
                <a:ea typeface="Open Sans"/>
                <a:cs typeface="Open Sans"/>
                <a:sym typeface="Open Sans"/>
              </a:rPr>
              <a:t>http://medicine.missouri.edu/policy/docs/mohec/The-Impact-of-Sexual-and-Gender-Microaggressions.pdf</a:t>
            </a:r>
          </a:p>
        </p:txBody>
      </p:sp>
      <p:sp>
        <p:nvSpPr>
          <p:cNvPr id="126" name="Shape 126"/>
          <p:cNvSpPr txBox="1">
            <a:spLocks noGrp="1"/>
          </p:cNvSpPr>
          <p:nvPr>
            <p:ph type="title"/>
          </p:nvPr>
        </p:nvSpPr>
        <p:spPr>
          <a:xfrm>
            <a:off x="311700" y="2313100"/>
            <a:ext cx="8520599" cy="707399"/>
          </a:xfrm>
          <a:prstGeom prst="rect">
            <a:avLst/>
          </a:prstGeom>
        </p:spPr>
        <p:txBody>
          <a:bodyPr lIns="91425" tIns="91425" rIns="91425" bIns="91425" anchor="t" anchorCtr="0">
            <a:noAutofit/>
          </a:bodyPr>
          <a:lstStyle/>
          <a:p>
            <a:pPr lvl="0" rtl="0">
              <a:spcBef>
                <a:spcPts val="0"/>
              </a:spcBef>
              <a:buNone/>
            </a:pPr>
            <a:r>
              <a:rPr lang="en"/>
              <a:t>Sexual or Gender Microaggression</a:t>
            </a:r>
          </a:p>
        </p:txBody>
      </p:sp>
    </p:spTree>
  </p:cSld>
  <p:clrMapOvr>
    <a:masterClrMapping/>
  </p:clrMapOvr>
  <p:transition xmlns:p14="http://schemas.microsoft.com/office/powerpoint/2010/mai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311700" y="445025"/>
            <a:ext cx="8520599" cy="707399"/>
          </a:xfrm>
          <a:prstGeom prst="rect">
            <a:avLst/>
          </a:prstGeom>
        </p:spPr>
        <p:txBody>
          <a:bodyPr lIns="91425" tIns="91425" rIns="91425" bIns="91425" anchor="t" anchorCtr="0">
            <a:noAutofit/>
          </a:bodyPr>
          <a:lstStyle/>
          <a:p>
            <a:pPr lvl="0">
              <a:spcBef>
                <a:spcPts val="0"/>
              </a:spcBef>
              <a:buNone/>
            </a:pPr>
            <a:r>
              <a:rPr lang="en"/>
              <a:t>Pronoun Activity</a:t>
            </a:r>
          </a:p>
        </p:txBody>
      </p:sp>
      <p:sp>
        <p:nvSpPr>
          <p:cNvPr id="132" name="Shape 132"/>
          <p:cNvSpPr txBox="1">
            <a:spLocks noGrp="1"/>
          </p:cNvSpPr>
          <p:nvPr>
            <p:ph type="body" idx="1"/>
          </p:nvPr>
        </p:nvSpPr>
        <p:spPr>
          <a:xfrm>
            <a:off x="311700" y="1266325"/>
            <a:ext cx="8520599" cy="3302700"/>
          </a:xfrm>
          <a:prstGeom prst="rect">
            <a:avLst/>
          </a:prstGeom>
        </p:spPr>
        <p:txBody>
          <a:bodyPr lIns="91425" tIns="91425" rIns="91425" bIns="91425" anchor="t" anchorCtr="0">
            <a:noAutofit/>
          </a:bodyPr>
          <a:lstStyle/>
          <a:p>
            <a:pPr marL="457200" lvl="0" indent="-228600" rtl="0">
              <a:spcBef>
                <a:spcPts val="0"/>
              </a:spcBef>
            </a:pPr>
            <a:r>
              <a:rPr lang="en"/>
              <a:t>Find a partner</a:t>
            </a:r>
          </a:p>
          <a:p>
            <a:pPr marL="457200" lvl="0" indent="-228600" rtl="0">
              <a:spcBef>
                <a:spcPts val="0"/>
              </a:spcBef>
            </a:pPr>
            <a:r>
              <a:rPr lang="en"/>
              <a:t>Get to know your partner</a:t>
            </a:r>
          </a:p>
          <a:p>
            <a:pPr marL="914400" lvl="1" indent="-228600" rtl="0">
              <a:spcBef>
                <a:spcPts val="0"/>
              </a:spcBef>
            </a:pPr>
            <a:r>
              <a:rPr lang="en"/>
              <a:t>Name</a:t>
            </a:r>
          </a:p>
          <a:p>
            <a:pPr marL="914400" lvl="1" indent="-228600" rtl="0">
              <a:spcBef>
                <a:spcPts val="0"/>
              </a:spcBef>
            </a:pPr>
            <a:r>
              <a:rPr lang="en"/>
              <a:t>Reason for attending the training</a:t>
            </a:r>
          </a:p>
          <a:p>
            <a:pPr marL="914400" lvl="1" indent="-228600" rtl="0">
              <a:spcBef>
                <a:spcPts val="0"/>
              </a:spcBef>
            </a:pPr>
            <a:r>
              <a:rPr lang="en"/>
              <a:t>Fun fact</a:t>
            </a:r>
          </a:p>
          <a:p>
            <a:pPr marL="457200" lvl="0" indent="-228600" rtl="0">
              <a:spcBef>
                <a:spcPts val="0"/>
              </a:spcBef>
            </a:pPr>
            <a:r>
              <a:rPr lang="en"/>
              <a:t>Introduce your partner to the group without using any pronouns i.e. no use of “she”, “he”, “they”, “ze”</a:t>
            </a:r>
          </a:p>
        </p:txBody>
      </p:sp>
    </p:spTree>
  </p:cSld>
  <p:clrMapOvr>
    <a:masterClrMapping/>
  </p:clrMapOvr>
  <p:transition xmlns:p14="http://schemas.microsoft.com/office/powerpoint/2010/mai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311700" y="445025"/>
            <a:ext cx="8520599" cy="707399"/>
          </a:xfrm>
          <a:prstGeom prst="rect">
            <a:avLst/>
          </a:prstGeom>
        </p:spPr>
        <p:txBody>
          <a:bodyPr lIns="91425" tIns="91425" rIns="91425" bIns="91425" anchor="t" anchorCtr="0">
            <a:noAutofit/>
          </a:bodyPr>
          <a:lstStyle/>
          <a:p>
            <a:pPr lvl="0">
              <a:spcBef>
                <a:spcPts val="0"/>
              </a:spcBef>
              <a:buNone/>
            </a:pPr>
            <a:r>
              <a:rPr lang="en"/>
              <a:t>Pronouns </a:t>
            </a:r>
          </a:p>
        </p:txBody>
      </p:sp>
      <p:sp>
        <p:nvSpPr>
          <p:cNvPr id="138" name="Shape 138">
            <a:hlinkClick r:id="rId3"/>
          </p:cNvPr>
          <p:cNvSpPr/>
          <p:nvPr/>
        </p:nvSpPr>
        <p:spPr>
          <a:xfrm>
            <a:off x="2234425" y="1076400"/>
            <a:ext cx="4572000" cy="3429000"/>
          </a:xfrm>
          <a:prstGeom prst="rect">
            <a:avLst/>
          </a:prstGeom>
          <a:blipFill>
            <a:blip r:embed="rId4">
              <a:alphaModFix/>
            </a:blip>
            <a:stretch>
              <a:fillRect/>
            </a:stretch>
          </a:blipFill>
          <a:ln>
            <a:noFill/>
          </a:ln>
        </p:spPr>
      </p:sp>
      <p:sp>
        <p:nvSpPr>
          <p:cNvPr id="139" name="Shape 139"/>
          <p:cNvSpPr txBox="1"/>
          <p:nvPr/>
        </p:nvSpPr>
        <p:spPr>
          <a:xfrm>
            <a:off x="1424425" y="4647700"/>
            <a:ext cx="6191999" cy="196800"/>
          </a:xfrm>
          <a:prstGeom prst="rect">
            <a:avLst/>
          </a:prstGeom>
          <a:noFill/>
          <a:ln>
            <a:noFill/>
          </a:ln>
        </p:spPr>
        <p:txBody>
          <a:bodyPr lIns="91425" tIns="91425" rIns="91425" bIns="91425" anchor="t" anchorCtr="0">
            <a:noAutofit/>
          </a:bodyPr>
          <a:lstStyle/>
          <a:p>
            <a:pPr lvl="0" algn="ctr">
              <a:spcBef>
                <a:spcPts val="0"/>
              </a:spcBef>
              <a:buNone/>
            </a:pPr>
            <a:r>
              <a:rPr lang="en" sz="1200">
                <a:latin typeface="Open Sans"/>
                <a:ea typeface="Open Sans"/>
                <a:cs typeface="Open Sans"/>
                <a:sym typeface="Open Sans"/>
              </a:rPr>
              <a:t>https://www.youtube.com/watch?v=N_yBGQqg7kM</a:t>
            </a:r>
          </a:p>
        </p:txBody>
      </p:sp>
    </p:spTree>
  </p:cSld>
  <p:clrMapOvr>
    <a:masterClrMapping/>
  </p:clrMapOvr>
  <p:transition xmlns:p14="http://schemas.microsoft.com/office/powerpoint/2010/mai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311700" y="445025"/>
            <a:ext cx="8520599" cy="707399"/>
          </a:xfrm>
          <a:prstGeom prst="rect">
            <a:avLst/>
          </a:prstGeom>
        </p:spPr>
        <p:txBody>
          <a:bodyPr lIns="91425" tIns="91425" rIns="91425" bIns="91425" anchor="t" anchorCtr="0">
            <a:noAutofit/>
          </a:bodyPr>
          <a:lstStyle/>
          <a:p>
            <a:pPr lvl="0">
              <a:spcBef>
                <a:spcPts val="0"/>
              </a:spcBef>
              <a:buNone/>
            </a:pPr>
            <a:r>
              <a:rPr lang="en"/>
              <a:t>Pronoun Chart </a:t>
            </a:r>
          </a:p>
        </p:txBody>
      </p:sp>
      <p:pic>
        <p:nvPicPr>
          <p:cNvPr id="145" name="Shape 145"/>
          <p:cNvPicPr preferRelativeResize="0"/>
          <p:nvPr/>
        </p:nvPicPr>
        <p:blipFill>
          <a:blip r:embed="rId3">
            <a:alphaModFix/>
          </a:blip>
          <a:stretch>
            <a:fillRect/>
          </a:stretch>
        </p:blipFill>
        <p:spPr>
          <a:xfrm>
            <a:off x="827437" y="1070874"/>
            <a:ext cx="7489125" cy="3734799"/>
          </a:xfrm>
          <a:prstGeom prst="rect">
            <a:avLst/>
          </a:prstGeom>
          <a:noFill/>
          <a:ln>
            <a:noFill/>
          </a:ln>
        </p:spPr>
      </p:pic>
      <p:sp>
        <p:nvSpPr>
          <p:cNvPr id="146" name="Shape 146"/>
          <p:cNvSpPr txBox="1"/>
          <p:nvPr/>
        </p:nvSpPr>
        <p:spPr>
          <a:xfrm>
            <a:off x="4912850" y="4647600"/>
            <a:ext cx="4174800" cy="774900"/>
          </a:xfrm>
          <a:prstGeom prst="rect">
            <a:avLst/>
          </a:prstGeom>
          <a:noFill/>
          <a:ln>
            <a:noFill/>
          </a:ln>
        </p:spPr>
        <p:txBody>
          <a:bodyPr lIns="91425" tIns="91425" rIns="91425" bIns="91425" anchor="t" anchorCtr="0">
            <a:noAutofit/>
          </a:bodyPr>
          <a:lstStyle/>
          <a:p>
            <a:pPr lvl="0">
              <a:spcBef>
                <a:spcPts val="0"/>
              </a:spcBef>
              <a:buNone/>
            </a:pPr>
            <a:r>
              <a:rPr lang="en" sz="1200">
                <a:latin typeface="Open Sans"/>
                <a:ea typeface="Open Sans"/>
                <a:cs typeface="Open Sans"/>
                <a:sym typeface="Open Sans"/>
              </a:rPr>
              <a:t>https://apps.carleton.edu/student/orgs/saga/pronouns/</a:t>
            </a:r>
          </a:p>
        </p:txBody>
      </p:sp>
    </p:spTree>
  </p:cSld>
  <p:clrMapOvr>
    <a:masterClrMapping/>
  </p:clrMapOvr>
  <p:transition xmlns:p14="http://schemas.microsoft.com/office/powerpoint/2010/mai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311700" y="266700"/>
            <a:ext cx="8520599" cy="572699"/>
          </a:xfrm>
          <a:prstGeom prst="rect">
            <a:avLst/>
          </a:prstGeom>
        </p:spPr>
        <p:txBody>
          <a:bodyPr lIns="91425" tIns="91425" rIns="91425" bIns="91425" anchor="t" anchorCtr="0">
            <a:noAutofit/>
          </a:bodyPr>
          <a:lstStyle/>
          <a:p>
            <a:pPr lvl="0" rtl="0">
              <a:spcBef>
                <a:spcPts val="0"/>
              </a:spcBef>
              <a:buNone/>
            </a:pPr>
            <a:r>
              <a:rPr lang="en" sz="2400"/>
              <a:t>ACTIVITY: Inclusive Language and Microagressions</a:t>
            </a:r>
          </a:p>
          <a:p>
            <a:pPr lvl="0" rtl="0">
              <a:spcBef>
                <a:spcPts val="0"/>
              </a:spcBef>
              <a:buNone/>
            </a:pPr>
            <a:endParaRPr sz="2400"/>
          </a:p>
          <a:p>
            <a:pPr lvl="0">
              <a:spcBef>
                <a:spcPts val="0"/>
              </a:spcBef>
              <a:buNone/>
            </a:pPr>
            <a:r>
              <a:rPr lang="en" sz="1400"/>
              <a:t>Match each statement on the left to one or more potential interpretations of the statement on the right.</a:t>
            </a:r>
          </a:p>
        </p:txBody>
      </p:sp>
      <p:sp>
        <p:nvSpPr>
          <p:cNvPr id="152" name="Shape 152"/>
          <p:cNvSpPr txBox="1">
            <a:spLocks noGrp="1"/>
          </p:cNvSpPr>
          <p:nvPr>
            <p:ph type="body" idx="1"/>
          </p:nvPr>
        </p:nvSpPr>
        <p:spPr>
          <a:xfrm>
            <a:off x="311700" y="1538850"/>
            <a:ext cx="4197599" cy="3317400"/>
          </a:xfrm>
          <a:prstGeom prst="rect">
            <a:avLst/>
          </a:prstGeom>
          <a:noFill/>
        </p:spPr>
        <p:txBody>
          <a:bodyPr lIns="91425" tIns="91425" rIns="91425" bIns="91425" anchor="t" anchorCtr="0">
            <a:noAutofit/>
          </a:bodyPr>
          <a:lstStyle/>
          <a:p>
            <a:pPr marL="457200" lvl="0" indent="-228600" rtl="0">
              <a:spcBef>
                <a:spcPts val="0"/>
              </a:spcBef>
              <a:buAutoNum type="arabicPeriod"/>
            </a:pPr>
            <a:r>
              <a:rPr lang="en"/>
              <a:t>Oh, you’re trans? But you look so good!</a:t>
            </a:r>
          </a:p>
          <a:p>
            <a:pPr marL="457200" lvl="0" indent="-228600" rtl="0">
              <a:spcBef>
                <a:spcPts val="0"/>
              </a:spcBef>
              <a:buAutoNum type="arabicPeriod"/>
            </a:pPr>
            <a:r>
              <a:rPr lang="en"/>
              <a:t>I’ve never met a trans person before.</a:t>
            </a:r>
          </a:p>
          <a:p>
            <a:pPr marL="457200" lvl="0" indent="-228600" rtl="0">
              <a:spcBef>
                <a:spcPts val="0"/>
              </a:spcBef>
              <a:buAutoNum type="arabicPeriod"/>
            </a:pPr>
            <a:r>
              <a:rPr lang="en"/>
              <a:t>I would date a trans person.</a:t>
            </a:r>
          </a:p>
          <a:p>
            <a:pPr marL="457200" lvl="0" indent="-228600" rtl="0">
              <a:spcBef>
                <a:spcPts val="0"/>
              </a:spcBef>
              <a:buAutoNum type="arabicPeriod"/>
            </a:pPr>
            <a:r>
              <a:rPr lang="en"/>
              <a:t>You look just like a real woman.</a:t>
            </a:r>
          </a:p>
          <a:p>
            <a:pPr marL="457200" lvl="0" indent="-228600" rtl="0">
              <a:spcBef>
                <a:spcPts val="0"/>
              </a:spcBef>
              <a:buAutoNum type="arabicPeriod"/>
            </a:pPr>
            <a:r>
              <a:rPr lang="en"/>
              <a:t>I’m glad you’re being honest with me about being trans.</a:t>
            </a:r>
          </a:p>
          <a:p>
            <a:pPr marL="457200" lvl="0" indent="-228600" rtl="0">
              <a:spcBef>
                <a:spcPts val="0"/>
              </a:spcBef>
              <a:buAutoNum type="arabicPeriod"/>
            </a:pPr>
            <a:r>
              <a:rPr lang="en"/>
              <a:t>I love trans people.</a:t>
            </a:r>
          </a:p>
          <a:p>
            <a:pPr marL="457200" lvl="0" indent="-228600" rtl="0">
              <a:spcBef>
                <a:spcPts val="0"/>
              </a:spcBef>
              <a:buAutoNum type="arabicPeriod"/>
            </a:pPr>
            <a:r>
              <a:rPr lang="en"/>
              <a:t>It’s so hard to switch pronouns.</a:t>
            </a:r>
          </a:p>
          <a:p>
            <a:pPr marL="457200" lvl="0" indent="-228600" rtl="0">
              <a:spcBef>
                <a:spcPts val="0"/>
              </a:spcBef>
              <a:buAutoNum type="arabicPeriod"/>
            </a:pPr>
            <a:r>
              <a:rPr lang="en"/>
              <a:t>I don’t have a problem with trans people.</a:t>
            </a:r>
          </a:p>
          <a:p>
            <a:pPr lvl="0" rtl="0">
              <a:spcBef>
                <a:spcPts val="0"/>
              </a:spcBef>
              <a:spcAft>
                <a:spcPts val="0"/>
              </a:spcAft>
              <a:buNone/>
            </a:pPr>
            <a:r>
              <a:rPr lang="en" sz="800">
                <a:solidFill>
                  <a:srgbClr val="666666"/>
                </a:solidFill>
              </a:rPr>
              <a:t>Adapted from http://www.buzzfeed.com/meredithtalusan/cissexist-bullshit-translator#.soWw6e6m8</a:t>
            </a:r>
          </a:p>
          <a:p>
            <a:pPr lvl="0" rtl="0">
              <a:spcBef>
                <a:spcPts val="0"/>
              </a:spcBef>
              <a:spcAft>
                <a:spcPts val="0"/>
              </a:spcAft>
              <a:buNone/>
            </a:pPr>
            <a:r>
              <a:rPr lang="en" sz="800">
                <a:solidFill>
                  <a:srgbClr val="666666"/>
                </a:solidFill>
                <a:highlight>
                  <a:srgbClr val="FFFFFF"/>
                </a:highlight>
              </a:rPr>
              <a:t>Nadal, K. L., Rivera, D. P., &amp; Corpus, J. H. (2010). Sexual orientation and transgender microaggressions. </a:t>
            </a:r>
            <a:r>
              <a:rPr lang="en" sz="800" i="1">
                <a:solidFill>
                  <a:srgbClr val="666666"/>
                </a:solidFill>
              </a:rPr>
              <a:t>Microaggressions and marginality: Manifestation, dynamics, and impact</a:t>
            </a:r>
            <a:r>
              <a:rPr lang="en" sz="800">
                <a:solidFill>
                  <a:srgbClr val="666666"/>
                </a:solidFill>
                <a:highlight>
                  <a:srgbClr val="FFFFFF"/>
                </a:highlight>
              </a:rPr>
              <a:t>, 217-240.</a:t>
            </a:r>
          </a:p>
        </p:txBody>
      </p:sp>
      <p:sp>
        <p:nvSpPr>
          <p:cNvPr id="153" name="Shape 153"/>
          <p:cNvSpPr txBox="1">
            <a:spLocks noGrp="1"/>
          </p:cNvSpPr>
          <p:nvPr>
            <p:ph type="body" idx="2"/>
          </p:nvPr>
        </p:nvSpPr>
        <p:spPr>
          <a:xfrm>
            <a:off x="4634700" y="1439775"/>
            <a:ext cx="4197599" cy="3416400"/>
          </a:xfrm>
          <a:prstGeom prst="rect">
            <a:avLst/>
          </a:prstGeom>
        </p:spPr>
        <p:txBody>
          <a:bodyPr lIns="91425" tIns="91425" rIns="91425" bIns="91425" anchor="t" anchorCtr="0">
            <a:noAutofit/>
          </a:bodyPr>
          <a:lstStyle/>
          <a:p>
            <a:pPr marL="457200" lvl="0" indent="-228600" rtl="0">
              <a:spcBef>
                <a:spcPts val="0"/>
              </a:spcBef>
              <a:spcAft>
                <a:spcPts val="0"/>
              </a:spcAft>
              <a:buAutoNum type="alphaLcPeriod"/>
            </a:pPr>
            <a:r>
              <a:rPr lang="en"/>
              <a:t>Trans people are an inconvenience to me.</a:t>
            </a:r>
          </a:p>
          <a:p>
            <a:pPr marL="457200" lvl="0" indent="-228600" rtl="0">
              <a:spcBef>
                <a:spcPts val="0"/>
              </a:spcBef>
              <a:spcAft>
                <a:spcPts val="0"/>
              </a:spcAft>
              <a:buAutoNum type="alphaLcPeriod"/>
            </a:pPr>
            <a:r>
              <a:rPr lang="en"/>
              <a:t>I have a problem with trans people. </a:t>
            </a:r>
          </a:p>
          <a:p>
            <a:pPr marL="457200" lvl="0" indent="-228600" rtl="0">
              <a:spcBef>
                <a:spcPts val="0"/>
              </a:spcBef>
              <a:spcAft>
                <a:spcPts val="0"/>
              </a:spcAft>
              <a:buAutoNum type="alphaLcPeriod"/>
            </a:pPr>
            <a:r>
              <a:rPr lang="en"/>
              <a:t>I deserve a prize.</a:t>
            </a:r>
          </a:p>
          <a:p>
            <a:pPr marL="457200" lvl="0" indent="-228600" rtl="0">
              <a:spcBef>
                <a:spcPts val="0"/>
              </a:spcBef>
              <a:spcAft>
                <a:spcPts val="0"/>
              </a:spcAft>
              <a:buAutoNum type="alphaLcPeriod"/>
            </a:pPr>
            <a:r>
              <a:rPr lang="en"/>
              <a:t>Trans women aren’t really women.</a:t>
            </a:r>
          </a:p>
          <a:p>
            <a:pPr marL="457200" lvl="0" indent="-228600" rtl="0">
              <a:spcBef>
                <a:spcPts val="0"/>
              </a:spcBef>
              <a:spcAft>
                <a:spcPts val="0"/>
              </a:spcAft>
              <a:buAutoNum type="alphaLcPeriod"/>
            </a:pPr>
            <a:r>
              <a:rPr lang="en"/>
              <a:t>Trans people who don’t tell me they’re trans are deceivers and liars.</a:t>
            </a:r>
          </a:p>
          <a:p>
            <a:pPr marL="457200" lvl="0" indent="-228600" rtl="0">
              <a:spcBef>
                <a:spcPts val="0"/>
              </a:spcBef>
              <a:spcAft>
                <a:spcPts val="0"/>
              </a:spcAft>
              <a:buAutoNum type="alphaLcPeriod"/>
            </a:pPr>
            <a:r>
              <a:rPr lang="en"/>
              <a:t>Trans people are ugly.</a:t>
            </a:r>
          </a:p>
          <a:p>
            <a:pPr marL="457200" lvl="0" indent="-228600" rtl="0">
              <a:spcBef>
                <a:spcPts val="0"/>
              </a:spcBef>
              <a:spcAft>
                <a:spcPts val="0"/>
              </a:spcAft>
              <a:buAutoNum type="alphaLcPeriod"/>
            </a:pPr>
            <a:r>
              <a:rPr lang="en"/>
              <a:t>I am incapable of hetrosexism</a:t>
            </a:r>
          </a:p>
          <a:p>
            <a:pPr marL="457200" lvl="0" indent="-228600" rtl="0">
              <a:spcBef>
                <a:spcPts val="0"/>
              </a:spcBef>
              <a:spcAft>
                <a:spcPts val="0"/>
              </a:spcAft>
              <a:buAutoNum type="alphaLcPeriod"/>
            </a:pPr>
            <a:r>
              <a:rPr lang="en"/>
              <a:t>I assume I can identify any trans person.</a:t>
            </a:r>
          </a:p>
          <a:p>
            <a:pPr marL="457200" lvl="0" indent="-228600" rtl="0">
              <a:spcBef>
                <a:spcPts val="0"/>
              </a:spcBef>
              <a:spcAft>
                <a:spcPts val="0"/>
              </a:spcAft>
              <a:buAutoNum type="alphaLcPeriod"/>
            </a:pPr>
            <a:r>
              <a:rPr lang="en"/>
              <a:t>I fetishize trans people.</a:t>
            </a:r>
          </a:p>
          <a:p>
            <a:pPr marL="457200" lvl="0" indent="-228600" rtl="0">
              <a:spcBef>
                <a:spcPts val="0"/>
              </a:spcBef>
              <a:spcAft>
                <a:spcPts val="0"/>
              </a:spcAft>
              <a:buAutoNum type="alphaLcPeriod"/>
            </a:pPr>
            <a:r>
              <a:rPr lang="en"/>
              <a:t>Most people have a problem with trans people.</a:t>
            </a:r>
          </a:p>
          <a:p>
            <a:pPr marL="457200" lvl="0" indent="-228600" rtl="0">
              <a:spcBef>
                <a:spcPts val="0"/>
              </a:spcBef>
              <a:spcAft>
                <a:spcPts val="0"/>
              </a:spcAft>
              <a:buAutoNum type="alphaLcPeriod"/>
            </a:pPr>
            <a:r>
              <a:rPr lang="en"/>
              <a:t>Trans people are usually undateable.</a:t>
            </a:r>
          </a:p>
          <a:p>
            <a:pPr lvl="0" rtl="0">
              <a:spcBef>
                <a:spcPts val="0"/>
              </a:spcBef>
              <a:spcAft>
                <a:spcPts val="0"/>
              </a:spcAft>
              <a:buNone/>
            </a:pPr>
            <a:endParaRPr/>
          </a:p>
          <a:p>
            <a:pPr lvl="0" rtl="0">
              <a:spcBef>
                <a:spcPts val="0"/>
              </a:spcBef>
              <a:spcAft>
                <a:spcPts val="0"/>
              </a:spcAft>
              <a:buNone/>
            </a:pPr>
            <a:endParaRPr/>
          </a:p>
          <a:p>
            <a:pPr lvl="0" rtl="0">
              <a:spcBef>
                <a:spcPts val="0"/>
              </a:spcBef>
              <a:spcAft>
                <a:spcPts val="0"/>
              </a:spcAft>
              <a:buNone/>
            </a:pPr>
            <a:endParaRPr/>
          </a:p>
          <a:p>
            <a:pPr lvl="0" rtl="0">
              <a:spcBef>
                <a:spcPts val="0"/>
              </a:spcBef>
              <a:spcAft>
                <a:spcPts val="0"/>
              </a:spcAft>
              <a:buNone/>
            </a:pPr>
            <a:endParaRPr/>
          </a:p>
          <a:p>
            <a:pPr lvl="0">
              <a:spcBef>
                <a:spcPts val="0"/>
              </a:spcBef>
              <a:spcAft>
                <a:spcPts val="0"/>
              </a:spcAft>
              <a:buNone/>
            </a:pPr>
            <a:endParaRPr/>
          </a:p>
        </p:txBody>
      </p:sp>
    </p:spTree>
  </p:cSld>
  <p:clrMapOvr>
    <a:masterClrMapping/>
  </p:clrMapOvr>
  <p:transition xmlns:p14="http://schemas.microsoft.com/office/powerpoint/2010/mai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255300" y="3583650"/>
            <a:ext cx="8520599" cy="572699"/>
          </a:xfrm>
          <a:prstGeom prst="rect">
            <a:avLst/>
          </a:prstGeom>
        </p:spPr>
        <p:txBody>
          <a:bodyPr lIns="91425" tIns="91425" rIns="91425" bIns="91425" anchor="t" anchorCtr="0">
            <a:noAutofit/>
          </a:bodyPr>
          <a:lstStyle/>
          <a:p>
            <a:pPr lvl="0">
              <a:spcBef>
                <a:spcPts val="0"/>
              </a:spcBef>
              <a:buNone/>
            </a:pPr>
            <a:r>
              <a:rPr lang="en" sz="1800"/>
              <a:t>Moving Forward as a Senior Staff Member...</a:t>
            </a:r>
          </a:p>
        </p:txBody>
      </p:sp>
      <p:sp>
        <p:nvSpPr>
          <p:cNvPr id="159" name="Shape 159"/>
          <p:cNvSpPr txBox="1">
            <a:spLocks noGrp="1"/>
          </p:cNvSpPr>
          <p:nvPr>
            <p:ph type="body" idx="1"/>
          </p:nvPr>
        </p:nvSpPr>
        <p:spPr>
          <a:xfrm>
            <a:off x="311700" y="850600"/>
            <a:ext cx="8715300" cy="3944700"/>
          </a:xfrm>
          <a:prstGeom prst="rect">
            <a:avLst/>
          </a:prstGeom>
        </p:spPr>
        <p:txBody>
          <a:bodyPr lIns="91425" tIns="91425" rIns="91425" bIns="91425" anchor="t" anchorCtr="0">
            <a:noAutofit/>
          </a:bodyPr>
          <a:lstStyle/>
          <a:p>
            <a:pPr lvl="0" rtl="0">
              <a:spcBef>
                <a:spcPts val="0"/>
              </a:spcBef>
              <a:buNone/>
            </a:pPr>
            <a:r>
              <a:rPr lang="en" sz="1400"/>
              <a:t>Do our office environment promote inclusivity of transgender students? How can we make our office environment even more inclusive?</a:t>
            </a:r>
          </a:p>
          <a:p>
            <a:pPr lvl="0" rtl="0">
              <a:spcBef>
                <a:spcPts val="0"/>
              </a:spcBef>
              <a:buNone/>
            </a:pPr>
            <a:r>
              <a:rPr lang="en" sz="1400"/>
              <a:t>Do our current policies (including forms, applications, scholarships, etc.) allow students to self-identify as transgender?</a:t>
            </a:r>
          </a:p>
          <a:p>
            <a:pPr lvl="0" rtl="0">
              <a:spcBef>
                <a:spcPts val="0"/>
              </a:spcBef>
              <a:buNone/>
            </a:pPr>
            <a:r>
              <a:rPr lang="en" sz="1400"/>
              <a:t>Do we currently promote any trainings, programs, or events that could potentially create a hostile or unwelcoming environment for our transgender students?</a:t>
            </a:r>
          </a:p>
          <a:p>
            <a:pPr lvl="0" rtl="0">
              <a:spcBef>
                <a:spcPts val="0"/>
              </a:spcBef>
              <a:buNone/>
            </a:pPr>
            <a:r>
              <a:rPr lang="en" sz="1400"/>
              <a:t>How can we as a staff hold each other accountable to remaining current on policies, issues, and trends regarding our trans and LGBTQIAA students?</a:t>
            </a:r>
          </a:p>
          <a:p>
            <a:pPr lvl="0" rtl="0">
              <a:spcBef>
                <a:spcPts val="0"/>
              </a:spcBef>
              <a:buNone/>
            </a:pPr>
            <a:endParaRPr sz="1400" i="1"/>
          </a:p>
          <a:p>
            <a:pPr lvl="0" rtl="0">
              <a:spcBef>
                <a:spcPts val="0"/>
              </a:spcBef>
              <a:buClr>
                <a:schemeClr val="dk1"/>
              </a:buClr>
              <a:buSzPct val="78571"/>
              <a:buFont typeface="Arial"/>
              <a:buNone/>
            </a:pPr>
            <a:r>
              <a:rPr lang="en" sz="1400" i="1"/>
              <a:t>We ask that you gather with your staff and discuss the following questions at your next staff meeting. In order to create a truly inclusive campus, we must all be willing to investigate our own current practices and challenge ourselves to improve.</a:t>
            </a:r>
          </a:p>
          <a:p>
            <a:pPr lvl="0" rtl="0">
              <a:spcBef>
                <a:spcPts val="0"/>
              </a:spcBef>
              <a:buNone/>
            </a:pPr>
            <a:endParaRPr sz="1400"/>
          </a:p>
          <a:p>
            <a:pPr lvl="0" rtl="0">
              <a:spcBef>
                <a:spcPts val="0"/>
              </a:spcBef>
              <a:buNone/>
            </a:pPr>
            <a:endParaRPr sz="1400"/>
          </a:p>
          <a:p>
            <a:pPr lvl="0">
              <a:spcBef>
                <a:spcPts val="0"/>
              </a:spcBef>
              <a:buNone/>
            </a:pPr>
            <a:endParaRPr sz="1400"/>
          </a:p>
        </p:txBody>
      </p:sp>
      <p:sp>
        <p:nvSpPr>
          <p:cNvPr id="160" name="Shape 160"/>
          <p:cNvSpPr txBox="1">
            <a:spLocks noGrp="1"/>
          </p:cNvSpPr>
          <p:nvPr>
            <p:ph type="title"/>
          </p:nvPr>
        </p:nvSpPr>
        <p:spPr>
          <a:xfrm>
            <a:off x="255300" y="277900"/>
            <a:ext cx="8520599" cy="572699"/>
          </a:xfrm>
          <a:prstGeom prst="rect">
            <a:avLst/>
          </a:prstGeom>
        </p:spPr>
        <p:txBody>
          <a:bodyPr lIns="91425" tIns="91425" rIns="91425" bIns="91425" anchor="t" anchorCtr="0">
            <a:noAutofit/>
          </a:bodyPr>
          <a:lstStyle/>
          <a:p>
            <a:pPr lvl="0" rtl="0">
              <a:spcBef>
                <a:spcPts val="0"/>
              </a:spcBef>
              <a:buNone/>
            </a:pPr>
            <a:r>
              <a:rPr lang="en" sz="2400"/>
              <a:t>As Senior Staff at Central College, what are we doing well?</a:t>
            </a:r>
          </a:p>
        </p:txBody>
      </p:sp>
    </p:spTree>
  </p:cSld>
  <p:clrMapOvr>
    <a:masterClrMapping/>
  </p:clrMapOvr>
  <p:transition xmlns:p14="http://schemas.microsoft.com/office/powerpoint/2010/mai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311700" y="227125"/>
            <a:ext cx="8520599" cy="572699"/>
          </a:xfrm>
          <a:prstGeom prst="rect">
            <a:avLst/>
          </a:prstGeom>
        </p:spPr>
        <p:txBody>
          <a:bodyPr lIns="91425" tIns="91425" rIns="91425" bIns="91425" anchor="t" anchorCtr="0">
            <a:noAutofit/>
          </a:bodyPr>
          <a:lstStyle/>
          <a:p>
            <a:pPr lvl="0">
              <a:spcBef>
                <a:spcPts val="0"/>
              </a:spcBef>
              <a:buNone/>
            </a:pPr>
            <a:r>
              <a:rPr lang="en"/>
              <a:t>An Action Plan for Centrist College - Short Term</a:t>
            </a:r>
          </a:p>
        </p:txBody>
      </p:sp>
      <p:sp>
        <p:nvSpPr>
          <p:cNvPr id="166" name="Shape 166"/>
          <p:cNvSpPr txBox="1">
            <a:spLocks noGrp="1"/>
          </p:cNvSpPr>
          <p:nvPr>
            <p:ph type="body" idx="1"/>
          </p:nvPr>
        </p:nvSpPr>
        <p:spPr>
          <a:xfrm>
            <a:off x="311700" y="799825"/>
            <a:ext cx="8334000" cy="4038599"/>
          </a:xfrm>
          <a:prstGeom prst="rect">
            <a:avLst/>
          </a:prstGeom>
        </p:spPr>
        <p:txBody>
          <a:bodyPr lIns="91425" tIns="91425" rIns="91425" bIns="91425" anchor="t" anchorCtr="0">
            <a:noAutofit/>
          </a:bodyPr>
          <a:lstStyle/>
          <a:p>
            <a:pPr lvl="0" rtl="0">
              <a:spcBef>
                <a:spcPts val="1000"/>
              </a:spcBef>
              <a:spcAft>
                <a:spcPts val="0"/>
              </a:spcAft>
              <a:buNone/>
            </a:pPr>
            <a:r>
              <a:rPr lang="en"/>
              <a:t>Don’t make assumptions. You can never assume you know how a student identifies or how supported or unsupported they feel in your office space.</a:t>
            </a:r>
          </a:p>
          <a:p>
            <a:pPr lvl="0" rtl="0">
              <a:spcBef>
                <a:spcPts val="1000"/>
              </a:spcBef>
              <a:spcAft>
                <a:spcPts val="0"/>
              </a:spcAft>
              <a:buNone/>
            </a:pPr>
            <a:r>
              <a:rPr lang="en"/>
              <a:t>Use inclusive language - utilize proper gender pronouns, avoid micro and macro aggressions!</a:t>
            </a:r>
          </a:p>
          <a:p>
            <a:pPr lvl="0" rtl="0">
              <a:spcBef>
                <a:spcPts val="1000"/>
              </a:spcBef>
              <a:spcAft>
                <a:spcPts val="0"/>
              </a:spcAft>
              <a:buNone/>
            </a:pPr>
            <a:r>
              <a:rPr lang="en"/>
              <a:t>Allow space for students to self-identify on any forms your office produces for events or programs.</a:t>
            </a:r>
          </a:p>
          <a:p>
            <a:pPr lvl="0" rtl="0">
              <a:spcBef>
                <a:spcPts val="1000"/>
              </a:spcBef>
              <a:spcAft>
                <a:spcPts val="0"/>
              </a:spcAft>
              <a:buNone/>
            </a:pPr>
            <a:r>
              <a:rPr lang="en"/>
              <a:t>Advocate for your students by attending meetings, programs, and events concerning the rights of transgender students.</a:t>
            </a:r>
          </a:p>
          <a:p>
            <a:pPr lvl="0" rtl="0">
              <a:spcBef>
                <a:spcPts val="1000"/>
              </a:spcBef>
              <a:spcAft>
                <a:spcPts val="0"/>
              </a:spcAft>
              <a:buNone/>
            </a:pPr>
            <a:r>
              <a:rPr lang="en"/>
              <a:t>Continue educated yourself and your staff on issues surrounding the transgender population locally, regionally, and globally.</a:t>
            </a:r>
          </a:p>
          <a:p>
            <a:pPr lvl="0" rtl="0">
              <a:spcBef>
                <a:spcPts val="1000"/>
              </a:spcBef>
              <a:spcAft>
                <a:spcPts val="0"/>
              </a:spcAft>
              <a:buNone/>
            </a:pPr>
            <a:r>
              <a:rPr lang="en"/>
              <a:t>Be a present, available, and supportive figure and always respect confidentiality of students who may self-identify to you.</a:t>
            </a:r>
          </a:p>
          <a:p>
            <a:pPr lvl="0" rtl="0">
              <a:spcBef>
                <a:spcPts val="1000"/>
              </a:spcBef>
              <a:spcAft>
                <a:spcPts val="0"/>
              </a:spcAft>
              <a:buNone/>
            </a:pPr>
            <a:endParaRPr/>
          </a:p>
          <a:p>
            <a:pPr lvl="0" rtl="0">
              <a:spcBef>
                <a:spcPts val="1000"/>
              </a:spcBef>
              <a:spcAft>
                <a:spcPts val="0"/>
              </a:spcAft>
              <a:buNone/>
            </a:pPr>
            <a:r>
              <a:rPr lang="en" sz="1200"/>
              <a:t>http://sga.fsu.edu/safe_zone/PDF/Trans_Allies_Handout.pdf</a:t>
            </a:r>
          </a:p>
          <a:p>
            <a:pPr lvl="0" rtl="0">
              <a:spcBef>
                <a:spcPts val="0"/>
              </a:spcBef>
              <a:buNone/>
            </a:pPr>
            <a:endParaRPr sz="1200"/>
          </a:p>
          <a:p>
            <a:pPr lvl="0">
              <a:spcBef>
                <a:spcPts val="0"/>
              </a:spcBef>
              <a:buNone/>
            </a:pPr>
            <a:endParaRPr/>
          </a:p>
        </p:txBody>
      </p:sp>
    </p:spTree>
  </p:cSld>
  <p:clrMapOvr>
    <a:masterClrMapping/>
  </p:clrMapOvr>
  <p:transition xmlns:p14="http://schemas.microsoft.com/office/powerpoint/2010/mai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311700" y="227100"/>
            <a:ext cx="8520599" cy="572699"/>
          </a:xfrm>
          <a:prstGeom prst="rect">
            <a:avLst/>
          </a:prstGeom>
        </p:spPr>
        <p:txBody>
          <a:bodyPr lIns="91425" tIns="91425" rIns="91425" bIns="91425" anchor="t" anchorCtr="0">
            <a:noAutofit/>
          </a:bodyPr>
          <a:lstStyle/>
          <a:p>
            <a:pPr lvl="0" rtl="0">
              <a:spcBef>
                <a:spcPts val="0"/>
              </a:spcBef>
              <a:buNone/>
            </a:pPr>
            <a:r>
              <a:rPr lang="en"/>
              <a:t>An Action Plan for Centrist College - Long Term</a:t>
            </a:r>
          </a:p>
        </p:txBody>
      </p:sp>
      <p:sp>
        <p:nvSpPr>
          <p:cNvPr id="172" name="Shape 172"/>
          <p:cNvSpPr txBox="1">
            <a:spLocks noGrp="1"/>
          </p:cNvSpPr>
          <p:nvPr>
            <p:ph type="body" idx="4294967295"/>
          </p:nvPr>
        </p:nvSpPr>
        <p:spPr>
          <a:xfrm>
            <a:off x="311700" y="1137050"/>
            <a:ext cx="8627099" cy="3643799"/>
          </a:xfrm>
          <a:prstGeom prst="rect">
            <a:avLst/>
          </a:prstGeom>
        </p:spPr>
        <p:txBody>
          <a:bodyPr lIns="91425" tIns="91425" rIns="91425" bIns="91425" anchor="t" anchorCtr="0">
            <a:noAutofit/>
          </a:bodyPr>
          <a:lstStyle/>
          <a:p>
            <a:pPr lvl="0" rtl="0">
              <a:spcBef>
                <a:spcPts val="0"/>
              </a:spcBef>
              <a:buNone/>
            </a:pPr>
            <a:r>
              <a:rPr lang="en" sz="1400"/>
              <a:t>Advocate for safe spaces for transgender students in your department, e.g. gender neutral housing or bathrooms.</a:t>
            </a:r>
          </a:p>
          <a:p>
            <a:pPr lvl="0" rtl="0">
              <a:spcBef>
                <a:spcPts val="0"/>
              </a:spcBef>
              <a:buNone/>
            </a:pPr>
            <a:r>
              <a:rPr lang="en" sz="1400"/>
              <a:t>Allow students to change their preferred name or gender identity on official and unofficial university documents.</a:t>
            </a:r>
          </a:p>
          <a:p>
            <a:pPr lvl="0" rtl="0">
              <a:spcBef>
                <a:spcPts val="0"/>
              </a:spcBef>
              <a:buNone/>
            </a:pPr>
            <a:r>
              <a:rPr lang="en" sz="1400"/>
              <a:t>Provide opportunities for staff to attend and facilitate trainings on supporting students of the LGBTQIAA population.</a:t>
            </a:r>
          </a:p>
          <a:p>
            <a:pPr lvl="0" rtl="0">
              <a:spcBef>
                <a:spcPts val="0"/>
              </a:spcBef>
              <a:buNone/>
            </a:pPr>
            <a:r>
              <a:rPr lang="en" sz="1400"/>
              <a:t>Assist in the creation and/or development of trans-centered student support groups - registered student organization or university sponsored space. </a:t>
            </a:r>
          </a:p>
          <a:p>
            <a:pPr lvl="0" rtl="0">
              <a:spcBef>
                <a:spcPts val="0"/>
              </a:spcBef>
              <a:buNone/>
            </a:pPr>
            <a:r>
              <a:rPr lang="en" sz="1400"/>
              <a:t>Create a 5-year strategic plan for increasing student awareness of trans issues. </a:t>
            </a:r>
          </a:p>
          <a:p>
            <a:pPr lvl="0" rtl="0">
              <a:spcBef>
                <a:spcPts val="0"/>
              </a:spcBef>
              <a:buNone/>
            </a:pPr>
            <a:endParaRPr sz="1400"/>
          </a:p>
        </p:txBody>
      </p:sp>
    </p:spTree>
  </p:cSld>
  <p:clrMapOvr>
    <a:masterClrMapping/>
  </p:clrMapOvr>
  <p:transition xmlns:p14="http://schemas.microsoft.com/office/powerpoint/2010/mai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311700" y="445025"/>
            <a:ext cx="8520599" cy="707399"/>
          </a:xfrm>
          <a:prstGeom prst="rect">
            <a:avLst/>
          </a:prstGeom>
        </p:spPr>
        <p:txBody>
          <a:bodyPr lIns="91425" tIns="91425" rIns="91425" bIns="91425" anchor="t" anchorCtr="0">
            <a:noAutofit/>
          </a:bodyPr>
          <a:lstStyle/>
          <a:p>
            <a:pPr lvl="0">
              <a:spcBef>
                <a:spcPts val="0"/>
              </a:spcBef>
              <a:buNone/>
            </a:pPr>
            <a:r>
              <a:rPr lang="en"/>
              <a:t>Resources</a:t>
            </a:r>
          </a:p>
        </p:txBody>
      </p:sp>
      <p:sp>
        <p:nvSpPr>
          <p:cNvPr id="178" name="Shape 178"/>
          <p:cNvSpPr txBox="1">
            <a:spLocks noGrp="1"/>
          </p:cNvSpPr>
          <p:nvPr>
            <p:ph type="body" idx="1"/>
          </p:nvPr>
        </p:nvSpPr>
        <p:spPr>
          <a:xfrm>
            <a:off x="311700" y="1266325"/>
            <a:ext cx="8520599" cy="33027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1100">
                <a:solidFill>
                  <a:srgbClr val="000000"/>
                </a:solidFill>
                <a:highlight>
                  <a:srgbClr val="FFFFFF"/>
                </a:highlight>
              </a:rPr>
              <a:t>Beemyn, G. Best Practices to Support Transgender and Other Nonconforming Students. Campus Pride. (February 14, 2014). </a:t>
            </a:r>
            <a:r>
              <a:rPr lang="en" sz="1100" u="sng">
                <a:solidFill>
                  <a:schemeClr val="hlink"/>
                </a:solidFill>
                <a:highlight>
                  <a:srgbClr val="FFFFFF"/>
                </a:highlight>
                <a:hlinkClick r:id="rId3"/>
              </a:rPr>
              <a:t>http://www.campuspride.org/tools/best-practices-to-support-transgender-and-other-gender-nonconforming-students/</a:t>
            </a:r>
          </a:p>
          <a:p>
            <a:pPr lvl="0" rtl="0">
              <a:lnSpc>
                <a:spcPct val="100000"/>
              </a:lnSpc>
              <a:spcBef>
                <a:spcPts val="0"/>
              </a:spcBef>
              <a:spcAft>
                <a:spcPts val="0"/>
              </a:spcAft>
              <a:buNone/>
            </a:pPr>
            <a:endParaRPr sz="1100">
              <a:solidFill>
                <a:srgbClr val="000000"/>
              </a:solidFill>
              <a:highlight>
                <a:srgbClr val="FFFFFF"/>
              </a:highlight>
            </a:endParaRPr>
          </a:p>
          <a:p>
            <a:pPr lvl="0" rtl="0">
              <a:lnSpc>
                <a:spcPct val="100000"/>
              </a:lnSpc>
              <a:spcBef>
                <a:spcPts val="0"/>
              </a:spcBef>
              <a:spcAft>
                <a:spcPts val="0"/>
              </a:spcAft>
              <a:buNone/>
            </a:pPr>
            <a:r>
              <a:rPr lang="en" sz="1100">
                <a:solidFill>
                  <a:srgbClr val="222222"/>
                </a:solidFill>
              </a:rPr>
              <a:t>Ideas for Allies of Transgender and Intersex Communities. (2015). Florida State University Trans Allies Workshop.</a:t>
            </a:r>
          </a:p>
          <a:p>
            <a:pPr lvl="0" rtl="0">
              <a:lnSpc>
                <a:spcPct val="100000"/>
              </a:lnSpc>
              <a:spcBef>
                <a:spcPts val="0"/>
              </a:spcBef>
              <a:spcAft>
                <a:spcPts val="0"/>
              </a:spcAft>
              <a:buNone/>
            </a:pPr>
            <a:endParaRPr sz="1100">
              <a:solidFill>
                <a:srgbClr val="000000"/>
              </a:solidFill>
              <a:highlight>
                <a:srgbClr val="FFFFFF"/>
              </a:highlight>
            </a:endParaRPr>
          </a:p>
          <a:p>
            <a:pPr lvl="0" rtl="0">
              <a:lnSpc>
                <a:spcPct val="100000"/>
              </a:lnSpc>
              <a:spcBef>
                <a:spcPts val="0"/>
              </a:spcBef>
              <a:spcAft>
                <a:spcPts val="0"/>
              </a:spcAft>
              <a:buNone/>
            </a:pPr>
            <a:r>
              <a:rPr lang="en" sz="1100">
                <a:solidFill>
                  <a:srgbClr val="000000"/>
                </a:solidFill>
                <a:highlight>
                  <a:srgbClr val="FFFFFF"/>
                </a:highlight>
              </a:rPr>
              <a:t>Maurer-Starks, S. S., Clemons, H. L., &amp; Whalen, S. L. (2008). Managing heteronormativity and homonegativity in athletic training: In and beyond the classroom. </a:t>
            </a:r>
            <a:r>
              <a:rPr lang="en" sz="1100" i="1">
                <a:solidFill>
                  <a:srgbClr val="000000"/>
                </a:solidFill>
              </a:rPr>
              <a:t>Journal of Athletic Training</a:t>
            </a:r>
            <a:r>
              <a:rPr lang="en" sz="1100">
                <a:solidFill>
                  <a:srgbClr val="000000"/>
                </a:solidFill>
                <a:highlight>
                  <a:srgbClr val="FFFFFF"/>
                </a:highlight>
              </a:rPr>
              <a:t>, </a:t>
            </a:r>
            <a:r>
              <a:rPr lang="en" sz="1100" i="1">
                <a:solidFill>
                  <a:srgbClr val="000000"/>
                </a:solidFill>
              </a:rPr>
              <a:t>43</a:t>
            </a:r>
            <a:r>
              <a:rPr lang="en" sz="1100">
                <a:solidFill>
                  <a:srgbClr val="000000"/>
                </a:solidFill>
                <a:highlight>
                  <a:srgbClr val="FFFFFF"/>
                </a:highlight>
              </a:rPr>
              <a:t>(3), 326–336.</a:t>
            </a:r>
          </a:p>
          <a:p>
            <a:pPr lvl="0" rtl="0">
              <a:lnSpc>
                <a:spcPct val="100000"/>
              </a:lnSpc>
              <a:spcBef>
                <a:spcPts val="0"/>
              </a:spcBef>
              <a:spcAft>
                <a:spcPts val="0"/>
              </a:spcAft>
              <a:buNone/>
            </a:pPr>
            <a:endParaRPr sz="1100">
              <a:solidFill>
                <a:srgbClr val="222222"/>
              </a:solidFill>
              <a:highlight>
                <a:srgbClr val="FFFFFF"/>
              </a:highlight>
            </a:endParaRPr>
          </a:p>
          <a:p>
            <a:pPr lvl="0" rtl="0">
              <a:lnSpc>
                <a:spcPct val="100000"/>
              </a:lnSpc>
              <a:spcBef>
                <a:spcPts val="0"/>
              </a:spcBef>
              <a:spcAft>
                <a:spcPts val="0"/>
              </a:spcAft>
              <a:buClr>
                <a:schemeClr val="dk1"/>
              </a:buClr>
              <a:buSzPct val="100000"/>
              <a:buFont typeface="Arial"/>
              <a:buNone/>
            </a:pPr>
            <a:r>
              <a:rPr lang="en" sz="1100">
                <a:solidFill>
                  <a:srgbClr val="222222"/>
                </a:solidFill>
                <a:highlight>
                  <a:srgbClr val="FFFFFF"/>
                </a:highlight>
              </a:rPr>
              <a:t>Nadal, K. L., Rivera, D. P., &amp; Corpus, J. H. (2010). Sexual orientation and transgender microaggressions. </a:t>
            </a:r>
            <a:r>
              <a:rPr lang="en" sz="1100" i="1">
                <a:solidFill>
                  <a:srgbClr val="222222"/>
                </a:solidFill>
              </a:rPr>
              <a:t>Microaggressions and marginality: Manifestation, dynamics, and impact</a:t>
            </a:r>
            <a:r>
              <a:rPr lang="en" sz="1100">
                <a:solidFill>
                  <a:srgbClr val="222222"/>
                </a:solidFill>
                <a:highlight>
                  <a:srgbClr val="FFFFFF"/>
                </a:highlight>
              </a:rPr>
              <a:t>, 217-240.</a:t>
            </a:r>
          </a:p>
          <a:p>
            <a:pPr lvl="0" rtl="0">
              <a:lnSpc>
                <a:spcPct val="100000"/>
              </a:lnSpc>
              <a:spcBef>
                <a:spcPts val="0"/>
              </a:spcBef>
              <a:spcAft>
                <a:spcPts val="0"/>
              </a:spcAft>
              <a:buClr>
                <a:schemeClr val="dk1"/>
              </a:buClr>
              <a:buSzPct val="100000"/>
              <a:buFont typeface="Arial"/>
              <a:buNone/>
            </a:pPr>
            <a:endParaRPr sz="1100">
              <a:solidFill>
                <a:srgbClr val="222222"/>
              </a:solidFill>
              <a:highlight>
                <a:srgbClr val="FFFFFF"/>
              </a:highlight>
            </a:endParaRPr>
          </a:p>
          <a:p>
            <a:pPr lvl="0" rtl="0">
              <a:lnSpc>
                <a:spcPct val="100000"/>
              </a:lnSpc>
              <a:spcBef>
                <a:spcPts val="0"/>
              </a:spcBef>
              <a:spcAft>
                <a:spcPts val="0"/>
              </a:spcAft>
              <a:buClr>
                <a:schemeClr val="dk1"/>
              </a:buClr>
              <a:buSzPct val="100000"/>
              <a:buFont typeface="Arial"/>
              <a:buNone/>
            </a:pPr>
            <a:r>
              <a:rPr lang="en" sz="1100">
                <a:solidFill>
                  <a:srgbClr val="222222"/>
                </a:solidFill>
                <a:highlight>
                  <a:srgbClr val="FFFFFF"/>
                </a:highlight>
              </a:rPr>
              <a:t>Talusan, M. &amp; Midhani, R. (2016). What cis people say to trans people and what we hear. </a:t>
            </a:r>
            <a:r>
              <a:rPr lang="en" sz="1100" i="1">
                <a:solidFill>
                  <a:srgbClr val="222222"/>
                </a:solidFill>
                <a:highlight>
                  <a:srgbClr val="FFFFFF"/>
                </a:highlight>
              </a:rPr>
              <a:t>Buzzfeed</a:t>
            </a:r>
            <a:r>
              <a:rPr lang="en" sz="1100">
                <a:solidFill>
                  <a:srgbClr val="222222"/>
                </a:solidFill>
                <a:highlight>
                  <a:srgbClr val="FFFFFF"/>
                </a:highlight>
              </a:rPr>
              <a:t>. Retrieved from http://www.buzzfeed.com/meredithtalusan/cissexist-bullshit-translator#.wdd2RvRM3</a:t>
            </a:r>
          </a:p>
          <a:p>
            <a:pPr lvl="0" rtl="0">
              <a:lnSpc>
                <a:spcPct val="100000"/>
              </a:lnSpc>
              <a:spcBef>
                <a:spcPts val="0"/>
              </a:spcBef>
              <a:spcAft>
                <a:spcPts val="0"/>
              </a:spcAft>
              <a:buClr>
                <a:schemeClr val="dk1"/>
              </a:buClr>
              <a:buSzPct val="100000"/>
              <a:buFont typeface="Arial"/>
              <a:buNone/>
            </a:pPr>
            <a:endParaRPr sz="1100">
              <a:solidFill>
                <a:srgbClr val="222222"/>
              </a:solidFill>
              <a:highlight>
                <a:srgbClr val="FFFFFF"/>
              </a:highlight>
            </a:endParaRPr>
          </a:p>
          <a:p>
            <a:pPr lvl="0" rtl="0">
              <a:lnSpc>
                <a:spcPct val="100000"/>
              </a:lnSpc>
              <a:spcBef>
                <a:spcPts val="0"/>
              </a:spcBef>
              <a:spcAft>
                <a:spcPts val="0"/>
              </a:spcAft>
              <a:buClr>
                <a:schemeClr val="dk1"/>
              </a:buClr>
              <a:buSzPct val="100000"/>
              <a:buFont typeface="Arial"/>
              <a:buNone/>
            </a:pPr>
            <a:r>
              <a:rPr lang="en" sz="1100">
                <a:solidFill>
                  <a:srgbClr val="222222"/>
                </a:solidFill>
                <a:highlight>
                  <a:srgbClr val="FFFFFF"/>
                </a:highlight>
              </a:rPr>
              <a:t>Tripsas, M., Berkey, S., &amp; Maggard, A. (2014). Heteronormativity: The impact of heterosexism on transgender students. Workshop presented at Florida State University in Tallahassee, FL.</a:t>
            </a:r>
          </a:p>
          <a:p>
            <a:pPr lvl="0" rtl="0">
              <a:lnSpc>
                <a:spcPct val="100000"/>
              </a:lnSpc>
              <a:spcBef>
                <a:spcPts val="0"/>
              </a:spcBef>
              <a:spcAft>
                <a:spcPts val="0"/>
              </a:spcAft>
              <a:buClr>
                <a:schemeClr val="dk1"/>
              </a:buClr>
              <a:buSzPct val="100000"/>
              <a:buFont typeface="Arial"/>
              <a:buNone/>
            </a:pPr>
            <a:endParaRPr sz="1100">
              <a:solidFill>
                <a:srgbClr val="222222"/>
              </a:solidFill>
              <a:highlight>
                <a:srgbClr val="FFFFFF"/>
              </a:highlight>
            </a:endParaRPr>
          </a:p>
          <a:p>
            <a:pPr lvl="0">
              <a:lnSpc>
                <a:spcPct val="100000"/>
              </a:lnSpc>
              <a:spcBef>
                <a:spcPts val="0"/>
              </a:spcBef>
              <a:spcAft>
                <a:spcPts val="0"/>
              </a:spcAft>
              <a:buClr>
                <a:schemeClr val="dk1"/>
              </a:buClr>
              <a:buSzPct val="100000"/>
              <a:buFont typeface="Arial"/>
              <a:buNone/>
            </a:pPr>
            <a:endParaRPr sz="1100">
              <a:solidFill>
                <a:srgbClr val="222222"/>
              </a:solidFill>
              <a:highlight>
                <a:srgbClr val="FFFFFF"/>
              </a:highlight>
            </a:endParaRPr>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ctrTitle"/>
          </p:nvPr>
        </p:nvSpPr>
        <p:spPr>
          <a:xfrm>
            <a:off x="592050" y="1234875"/>
            <a:ext cx="8046900" cy="1022399"/>
          </a:xfrm>
          <a:prstGeom prst="rect">
            <a:avLst/>
          </a:prstGeom>
        </p:spPr>
        <p:txBody>
          <a:bodyPr lIns="91425" tIns="91425" rIns="91425" bIns="91425" anchor="b" anchorCtr="0">
            <a:noAutofit/>
          </a:bodyPr>
          <a:lstStyle/>
          <a:p>
            <a:pPr lvl="0" rtl="0">
              <a:spcBef>
                <a:spcPts val="0"/>
              </a:spcBef>
              <a:buNone/>
            </a:pPr>
            <a:r>
              <a:rPr lang="en"/>
              <a:t>Transgender Resource Training</a:t>
            </a:r>
          </a:p>
        </p:txBody>
      </p:sp>
      <p:sp>
        <p:nvSpPr>
          <p:cNvPr id="73" name="Shape 73"/>
          <p:cNvSpPr txBox="1">
            <a:spLocks noGrp="1"/>
          </p:cNvSpPr>
          <p:nvPr>
            <p:ph type="subTitle" idx="1"/>
          </p:nvPr>
        </p:nvSpPr>
        <p:spPr>
          <a:xfrm>
            <a:off x="2136750" y="2750714"/>
            <a:ext cx="4870499" cy="792600"/>
          </a:xfrm>
          <a:prstGeom prst="rect">
            <a:avLst/>
          </a:prstGeom>
        </p:spPr>
        <p:txBody>
          <a:bodyPr lIns="91425" tIns="91425" rIns="91425" bIns="91425" anchor="t" anchorCtr="0">
            <a:noAutofit/>
          </a:bodyPr>
          <a:lstStyle/>
          <a:p>
            <a:pPr lvl="0" rtl="0">
              <a:spcBef>
                <a:spcPts val="0"/>
              </a:spcBef>
              <a:buNone/>
            </a:pPr>
            <a:r>
              <a:rPr lang="en"/>
              <a:t>Workshop 1: Introduction to Trans Issues at Centrist College</a:t>
            </a: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210075"/>
            <a:ext cx="8520599" cy="707399"/>
          </a:xfrm>
          <a:prstGeom prst="rect">
            <a:avLst/>
          </a:prstGeom>
        </p:spPr>
        <p:txBody>
          <a:bodyPr lIns="91425" tIns="91425" rIns="91425" bIns="91425" anchor="t" anchorCtr="0">
            <a:noAutofit/>
          </a:bodyPr>
          <a:lstStyle/>
          <a:p>
            <a:pPr lvl="0">
              <a:lnSpc>
                <a:spcPct val="115000"/>
              </a:lnSpc>
              <a:spcBef>
                <a:spcPts val="0"/>
              </a:spcBef>
              <a:spcAft>
                <a:spcPts val="1600"/>
              </a:spcAft>
              <a:buClr>
                <a:schemeClr val="dk1"/>
              </a:buClr>
              <a:buSzPct val="30555"/>
              <a:buFont typeface="Arial"/>
              <a:buNone/>
            </a:pPr>
            <a:r>
              <a:rPr lang="en"/>
              <a:t>Training Overview</a:t>
            </a:r>
          </a:p>
        </p:txBody>
      </p:sp>
      <p:sp>
        <p:nvSpPr>
          <p:cNvPr id="79" name="Shape 79"/>
          <p:cNvSpPr txBox="1">
            <a:spLocks noGrp="1"/>
          </p:cNvSpPr>
          <p:nvPr>
            <p:ph type="body" idx="1"/>
          </p:nvPr>
        </p:nvSpPr>
        <p:spPr>
          <a:xfrm>
            <a:off x="311700" y="1011450"/>
            <a:ext cx="8520599" cy="3651600"/>
          </a:xfrm>
          <a:prstGeom prst="rect">
            <a:avLst/>
          </a:prstGeom>
        </p:spPr>
        <p:txBody>
          <a:bodyPr lIns="91425" tIns="91425" rIns="91425" bIns="91425" anchor="t" anchorCtr="0">
            <a:noAutofit/>
          </a:bodyPr>
          <a:lstStyle/>
          <a:p>
            <a:pPr lvl="0" rtl="0">
              <a:spcBef>
                <a:spcPts val="0"/>
              </a:spcBef>
              <a:buNone/>
            </a:pPr>
            <a:r>
              <a:rPr lang="en"/>
              <a:t>Brave Space Guidelines</a:t>
            </a:r>
          </a:p>
          <a:p>
            <a:pPr lvl="0" rtl="0">
              <a:spcBef>
                <a:spcPts val="0"/>
              </a:spcBef>
              <a:buNone/>
            </a:pPr>
            <a:r>
              <a:rPr lang="en"/>
              <a:t>Significance of Transgender Issues in Higher Education</a:t>
            </a:r>
          </a:p>
          <a:p>
            <a:pPr lvl="0" rtl="0">
              <a:spcBef>
                <a:spcPts val="0"/>
              </a:spcBef>
              <a:buNone/>
            </a:pPr>
            <a:r>
              <a:rPr lang="en"/>
              <a:t>Key Terms and Definitions</a:t>
            </a:r>
          </a:p>
          <a:p>
            <a:pPr lvl="0" rtl="0">
              <a:spcBef>
                <a:spcPts val="0"/>
              </a:spcBef>
              <a:buNone/>
            </a:pPr>
            <a:r>
              <a:rPr lang="en"/>
              <a:t>The Genderbread Person: Understanding Trans Identity</a:t>
            </a:r>
          </a:p>
          <a:p>
            <a:pPr lvl="0" rtl="0">
              <a:spcBef>
                <a:spcPts val="0"/>
              </a:spcBef>
              <a:buNone/>
            </a:pPr>
            <a:r>
              <a:rPr lang="en"/>
              <a:t>Using Proper Pronouns</a:t>
            </a:r>
          </a:p>
          <a:p>
            <a:pPr lvl="0" rtl="0">
              <a:spcBef>
                <a:spcPts val="0"/>
              </a:spcBef>
              <a:buNone/>
            </a:pPr>
            <a:r>
              <a:rPr lang="en"/>
              <a:t>Inclusive Language Activity</a:t>
            </a:r>
          </a:p>
          <a:p>
            <a:pPr lvl="0" rtl="0">
              <a:spcBef>
                <a:spcPts val="0"/>
              </a:spcBef>
              <a:buNone/>
            </a:pPr>
            <a:r>
              <a:rPr lang="en"/>
              <a:t>Group Discussion and Future Action Plan for Promoting Inclusion on Campus</a:t>
            </a:r>
          </a:p>
          <a:p>
            <a:pPr lvl="0" rtl="0">
              <a:spcBef>
                <a:spcPts val="0"/>
              </a:spcBef>
              <a:buClr>
                <a:schemeClr val="dk1"/>
              </a:buClr>
              <a:buSzPct val="61111"/>
              <a:buFont typeface="Arial"/>
              <a:buNone/>
            </a:pPr>
            <a:endParaRPr/>
          </a:p>
          <a:p>
            <a:pPr lvl="0">
              <a:spcBef>
                <a:spcPts val="0"/>
              </a:spcBef>
              <a:buNone/>
            </a:pPr>
            <a:endParaRP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445025"/>
            <a:ext cx="8520599" cy="707399"/>
          </a:xfrm>
          <a:prstGeom prst="rect">
            <a:avLst/>
          </a:prstGeom>
        </p:spPr>
        <p:txBody>
          <a:bodyPr lIns="91425" tIns="91425" rIns="91425" bIns="91425" anchor="t" anchorCtr="0">
            <a:noAutofit/>
          </a:bodyPr>
          <a:lstStyle/>
          <a:p>
            <a:pPr lvl="0">
              <a:spcBef>
                <a:spcPts val="0"/>
              </a:spcBef>
              <a:buNone/>
            </a:pPr>
            <a:r>
              <a:rPr lang="en"/>
              <a:t>Creating a Brave Space for Learning</a:t>
            </a:r>
          </a:p>
        </p:txBody>
      </p:sp>
      <p:sp>
        <p:nvSpPr>
          <p:cNvPr id="85" name="Shape 85"/>
          <p:cNvSpPr txBox="1">
            <a:spLocks noGrp="1"/>
          </p:cNvSpPr>
          <p:nvPr>
            <p:ph type="body" idx="1"/>
          </p:nvPr>
        </p:nvSpPr>
        <p:spPr>
          <a:xfrm>
            <a:off x="311700" y="1266325"/>
            <a:ext cx="8520599" cy="3302700"/>
          </a:xfrm>
          <a:prstGeom prst="rect">
            <a:avLst/>
          </a:prstGeom>
        </p:spPr>
        <p:txBody>
          <a:bodyPr lIns="91425" tIns="91425" rIns="91425" bIns="91425" anchor="t" anchorCtr="0">
            <a:noAutofit/>
          </a:bodyPr>
          <a:lstStyle/>
          <a:p>
            <a:pPr marL="457200" lvl="0" indent="-228600" rtl="0">
              <a:spcBef>
                <a:spcPts val="0"/>
              </a:spcBef>
            </a:pPr>
            <a:r>
              <a:rPr lang="en"/>
              <a:t>Listen with an attempt to understand - not to respond</a:t>
            </a:r>
          </a:p>
          <a:p>
            <a:pPr marL="457200" lvl="0" indent="-228600" rtl="0">
              <a:spcBef>
                <a:spcPts val="0"/>
              </a:spcBef>
            </a:pPr>
            <a:r>
              <a:rPr lang="en"/>
              <a:t>Don’t make assumptions - ask for clarification when necessary </a:t>
            </a:r>
          </a:p>
          <a:p>
            <a:pPr marL="457200" lvl="0" indent="-228600" rtl="0">
              <a:spcBef>
                <a:spcPts val="0"/>
              </a:spcBef>
            </a:pPr>
            <a:r>
              <a:rPr lang="en"/>
              <a:t>Be respectful of one another’s perspectives and identities </a:t>
            </a:r>
          </a:p>
          <a:p>
            <a:pPr marL="457200" lvl="0" indent="-228600" rtl="0">
              <a:spcBef>
                <a:spcPts val="0"/>
              </a:spcBef>
            </a:pPr>
            <a:r>
              <a:rPr lang="en"/>
              <a:t>Use “I” statements when sharing </a:t>
            </a:r>
          </a:p>
          <a:p>
            <a:pPr marL="457200" lvl="0" indent="-228600" rtl="0">
              <a:spcBef>
                <a:spcPts val="0"/>
              </a:spcBef>
            </a:pPr>
            <a:r>
              <a:rPr lang="en"/>
              <a:t>Lean into discomfort</a:t>
            </a:r>
          </a:p>
          <a:p>
            <a:pPr marL="457200" lvl="0" indent="-228600" rtl="0">
              <a:spcBef>
                <a:spcPts val="0"/>
              </a:spcBef>
            </a:pPr>
            <a:r>
              <a:rPr lang="en"/>
              <a:t>Accept constructive feedback when sharing thoughts and ideas</a:t>
            </a:r>
          </a:p>
          <a:p>
            <a:pPr marL="457200" lvl="0" indent="-228600">
              <a:spcBef>
                <a:spcPts val="0"/>
              </a:spcBef>
            </a:pPr>
            <a:r>
              <a:rPr lang="en" b="1"/>
              <a:t>What’s shared here, stays here. What’s learned here, leaves here. </a:t>
            </a:r>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Shape 90"/>
          <p:cNvPicPr preferRelativeResize="0"/>
          <p:nvPr/>
        </p:nvPicPr>
        <p:blipFill rotWithShape="1">
          <a:blip r:embed="rId3">
            <a:alphaModFix/>
          </a:blip>
          <a:srcRect l="1893" t="13096"/>
          <a:stretch/>
        </p:blipFill>
        <p:spPr>
          <a:xfrm>
            <a:off x="1988749" y="95275"/>
            <a:ext cx="6993800" cy="4952949"/>
          </a:xfrm>
          <a:prstGeom prst="rect">
            <a:avLst/>
          </a:prstGeom>
          <a:noFill/>
          <a:ln>
            <a:noFill/>
          </a:ln>
        </p:spPr>
      </p:pic>
      <p:sp>
        <p:nvSpPr>
          <p:cNvPr id="91" name="Shape 91"/>
          <p:cNvSpPr txBox="1"/>
          <p:nvPr/>
        </p:nvSpPr>
        <p:spPr>
          <a:xfrm>
            <a:off x="0" y="4582050"/>
            <a:ext cx="1682099" cy="345000"/>
          </a:xfrm>
          <a:prstGeom prst="rect">
            <a:avLst/>
          </a:prstGeom>
          <a:noFill/>
          <a:ln>
            <a:noFill/>
          </a:ln>
        </p:spPr>
        <p:txBody>
          <a:bodyPr lIns="91425" tIns="91425" rIns="91425" bIns="91425" anchor="t" anchorCtr="0">
            <a:noAutofit/>
          </a:bodyPr>
          <a:lstStyle/>
          <a:p>
            <a:pPr lvl="0">
              <a:spcBef>
                <a:spcPts val="0"/>
              </a:spcBef>
              <a:buNone/>
            </a:pPr>
            <a:r>
              <a:rPr lang="en" sz="1200">
                <a:latin typeface="Open Sans"/>
                <a:ea typeface="Open Sans"/>
                <a:cs typeface="Open Sans"/>
                <a:sym typeface="Open Sans"/>
              </a:rPr>
              <a:t>Tripsas et al. (2014)</a:t>
            </a:r>
          </a:p>
        </p:txBody>
      </p:sp>
      <p:sp>
        <p:nvSpPr>
          <p:cNvPr id="92" name="Shape 92"/>
          <p:cNvSpPr txBox="1"/>
          <p:nvPr/>
        </p:nvSpPr>
        <p:spPr>
          <a:xfrm>
            <a:off x="157200" y="561450"/>
            <a:ext cx="1877699" cy="4020599"/>
          </a:xfrm>
          <a:prstGeom prst="rect">
            <a:avLst/>
          </a:prstGeom>
          <a:noFill/>
          <a:ln>
            <a:noFill/>
          </a:ln>
        </p:spPr>
        <p:txBody>
          <a:bodyPr lIns="91425" tIns="91425" rIns="91425" bIns="91425" anchor="t" anchorCtr="0">
            <a:noAutofit/>
          </a:bodyPr>
          <a:lstStyle/>
          <a:p>
            <a:pPr lvl="0" rtl="0">
              <a:spcBef>
                <a:spcPts val="0"/>
              </a:spcBef>
              <a:buNone/>
            </a:pPr>
            <a:endParaRPr sz="3300"/>
          </a:p>
          <a:p>
            <a:pPr lvl="0" rtl="0">
              <a:spcBef>
                <a:spcPts val="0"/>
              </a:spcBef>
              <a:buNone/>
            </a:pPr>
            <a:endParaRPr sz="3000">
              <a:solidFill>
                <a:srgbClr val="666666"/>
              </a:solidFill>
              <a:latin typeface="Open Sans"/>
              <a:ea typeface="Open Sans"/>
              <a:cs typeface="Open Sans"/>
              <a:sym typeface="Open Sans"/>
            </a:endParaRPr>
          </a:p>
          <a:p>
            <a:pPr lvl="0">
              <a:spcBef>
                <a:spcPts val="0"/>
              </a:spcBef>
              <a:buNone/>
            </a:pPr>
            <a:r>
              <a:rPr lang="en" sz="3000">
                <a:solidFill>
                  <a:srgbClr val="666666"/>
                </a:solidFill>
                <a:latin typeface="Open Sans"/>
                <a:ea typeface="Open Sans"/>
                <a:cs typeface="Open Sans"/>
                <a:sym typeface="Open Sans"/>
              </a:rPr>
              <a:t>Why does this matter?</a:t>
            </a:r>
            <a:r>
              <a:rPr lang="en" sz="3300"/>
              <a:t> </a:t>
            </a: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311700" y="228875"/>
            <a:ext cx="8520599" cy="707399"/>
          </a:xfrm>
          <a:prstGeom prst="rect">
            <a:avLst/>
          </a:prstGeom>
        </p:spPr>
        <p:txBody>
          <a:bodyPr lIns="91425" tIns="91425" rIns="91425" bIns="91425" anchor="t" anchorCtr="0">
            <a:noAutofit/>
          </a:bodyPr>
          <a:lstStyle/>
          <a:p>
            <a:pPr lvl="0">
              <a:spcBef>
                <a:spcPts val="0"/>
              </a:spcBef>
              <a:buNone/>
            </a:pPr>
            <a:r>
              <a:rPr lang="en"/>
              <a:t>Key Terms:</a:t>
            </a:r>
          </a:p>
        </p:txBody>
      </p:sp>
      <p:sp>
        <p:nvSpPr>
          <p:cNvPr id="98" name="Shape 98"/>
          <p:cNvSpPr txBox="1">
            <a:spLocks noGrp="1"/>
          </p:cNvSpPr>
          <p:nvPr>
            <p:ph type="body" idx="1"/>
          </p:nvPr>
        </p:nvSpPr>
        <p:spPr>
          <a:xfrm>
            <a:off x="311700" y="1048800"/>
            <a:ext cx="8520599" cy="3302700"/>
          </a:xfrm>
          <a:prstGeom prst="rect">
            <a:avLst/>
          </a:prstGeom>
        </p:spPr>
        <p:txBody>
          <a:bodyPr lIns="91425" tIns="91425" rIns="91425" bIns="91425" anchor="t" anchorCtr="0">
            <a:noAutofit/>
          </a:bodyPr>
          <a:lstStyle/>
          <a:p>
            <a:pPr lvl="0" rtl="0">
              <a:spcBef>
                <a:spcPts val="0"/>
              </a:spcBef>
              <a:buClr>
                <a:schemeClr val="dk1"/>
              </a:buClr>
              <a:buSzPct val="45833"/>
              <a:buFont typeface="Arial"/>
              <a:buNone/>
            </a:pPr>
            <a:r>
              <a:rPr lang="en" sz="2400"/>
              <a:t>Gender (n): expressed in terms of masculinity or femininity. Largely cultural and/or socially determined, it is how people perceived themselves and expect others to behave. Gender involves assigned genders (genders designated at birth), gender roles (how one is expected to behave based on gender), gender attribution (how others perceive someone’s gender) and gender identity (how an individual defines their gender).</a:t>
            </a:r>
          </a:p>
          <a:p>
            <a:pPr lvl="0">
              <a:spcBef>
                <a:spcPts val="0"/>
              </a:spcBef>
              <a:buNone/>
            </a:pPr>
            <a:endParaRPr/>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11700" y="310325"/>
            <a:ext cx="8520599" cy="707399"/>
          </a:xfrm>
          <a:prstGeom prst="rect">
            <a:avLst/>
          </a:prstGeom>
        </p:spPr>
        <p:txBody>
          <a:bodyPr lIns="91425" tIns="91425" rIns="91425" bIns="91425" anchor="t" anchorCtr="0">
            <a:noAutofit/>
          </a:bodyPr>
          <a:lstStyle/>
          <a:p>
            <a:pPr lvl="0">
              <a:spcBef>
                <a:spcPts val="0"/>
              </a:spcBef>
              <a:buNone/>
            </a:pPr>
            <a:r>
              <a:rPr lang="en"/>
              <a:t>Key Terms Continued:</a:t>
            </a:r>
          </a:p>
        </p:txBody>
      </p:sp>
      <p:sp>
        <p:nvSpPr>
          <p:cNvPr id="104" name="Shape 104"/>
          <p:cNvSpPr txBox="1">
            <a:spLocks noGrp="1"/>
          </p:cNvSpPr>
          <p:nvPr>
            <p:ph type="body" idx="1"/>
          </p:nvPr>
        </p:nvSpPr>
        <p:spPr>
          <a:xfrm>
            <a:off x="309375" y="1024350"/>
            <a:ext cx="8520599" cy="3416400"/>
          </a:xfrm>
          <a:prstGeom prst="rect">
            <a:avLst/>
          </a:prstGeom>
        </p:spPr>
        <p:txBody>
          <a:bodyPr lIns="91425" tIns="91425" rIns="91425" bIns="91425" anchor="t" anchorCtr="0">
            <a:noAutofit/>
          </a:bodyPr>
          <a:lstStyle/>
          <a:p>
            <a:pPr lvl="0" rtl="0">
              <a:spcBef>
                <a:spcPts val="0"/>
              </a:spcBef>
              <a:buClr>
                <a:schemeClr val="dk1"/>
              </a:buClr>
              <a:buSzPct val="52380"/>
              <a:buFont typeface="Arial"/>
              <a:buNone/>
            </a:pPr>
            <a:r>
              <a:rPr lang="en" sz="2100"/>
              <a:t>Cisgender: a person who by nature or by choice conforms to gender and sex based expectations of society (also referred to as gender conforming).</a:t>
            </a:r>
          </a:p>
          <a:p>
            <a:pPr lvl="0" rtl="0">
              <a:spcBef>
                <a:spcPts val="0"/>
              </a:spcBef>
              <a:buNone/>
            </a:pPr>
            <a:r>
              <a:rPr lang="en" sz="2100"/>
              <a:t>Trans: an abbreviation that is sometimes used to refer to a gender variant person. This use allows a person to state a gender variant identity without having to disclose hormonal or surgical status/intentions. This term is sometimes used to refer to the gender variant community as a whole.</a:t>
            </a:r>
          </a:p>
          <a:p>
            <a:pPr lvl="0">
              <a:spcBef>
                <a:spcPts val="0"/>
              </a:spcBef>
              <a:buNone/>
            </a:pPr>
            <a:endParaRPr/>
          </a:p>
        </p:txBody>
      </p:sp>
      <p:sp>
        <p:nvSpPr>
          <p:cNvPr id="105" name="Shape 105"/>
          <p:cNvSpPr txBox="1"/>
          <p:nvPr/>
        </p:nvSpPr>
        <p:spPr>
          <a:xfrm>
            <a:off x="309375" y="4447375"/>
            <a:ext cx="8520599" cy="463799"/>
          </a:xfrm>
          <a:prstGeom prst="rect">
            <a:avLst/>
          </a:prstGeom>
          <a:noFill/>
          <a:ln>
            <a:noFill/>
          </a:ln>
        </p:spPr>
        <p:txBody>
          <a:bodyPr lIns="91425" tIns="91425" rIns="91425" bIns="91425" anchor="t" anchorCtr="0">
            <a:noAutofit/>
          </a:bodyPr>
          <a:lstStyle/>
          <a:p>
            <a:pPr lvl="0" rtl="0">
              <a:spcBef>
                <a:spcPts val="0"/>
              </a:spcBef>
              <a:buNone/>
            </a:pPr>
            <a:r>
              <a:rPr lang="en" sz="1200">
                <a:latin typeface="Open Sans"/>
                <a:ea typeface="Open Sans"/>
                <a:cs typeface="Open Sans"/>
                <a:sym typeface="Open Sans"/>
              </a:rPr>
              <a:t>https://www.campuspride.org/resources/transgender-allyship-and-advocacy/</a:t>
            </a:r>
          </a:p>
          <a:p>
            <a:pPr lvl="0">
              <a:spcBef>
                <a:spcPts val="0"/>
              </a:spcBef>
              <a:buNone/>
            </a:pPr>
            <a:r>
              <a:rPr lang="en" sz="1200">
                <a:latin typeface="Open Sans"/>
                <a:ea typeface="Open Sans"/>
                <a:cs typeface="Open Sans"/>
                <a:sym typeface="Open Sans"/>
              </a:rPr>
              <a:t>http://sga.fsu.edu/safe_zone/PDF/Trans_Allies_Handout.pdf</a:t>
            </a:r>
          </a:p>
        </p:txBody>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311700" y="219475"/>
            <a:ext cx="8520599" cy="707399"/>
          </a:xfrm>
          <a:prstGeom prst="rect">
            <a:avLst/>
          </a:prstGeom>
        </p:spPr>
        <p:txBody>
          <a:bodyPr lIns="91425" tIns="91425" rIns="91425" bIns="91425" anchor="t" anchorCtr="0">
            <a:noAutofit/>
          </a:bodyPr>
          <a:lstStyle/>
          <a:p>
            <a:pPr lvl="0" rtl="0">
              <a:spcBef>
                <a:spcPts val="0"/>
              </a:spcBef>
              <a:buNone/>
            </a:pPr>
            <a:r>
              <a:rPr lang="en"/>
              <a:t>Key Terms Continued:</a:t>
            </a:r>
          </a:p>
        </p:txBody>
      </p:sp>
      <p:sp>
        <p:nvSpPr>
          <p:cNvPr id="111" name="Shape 111"/>
          <p:cNvSpPr txBox="1">
            <a:spLocks noGrp="1"/>
          </p:cNvSpPr>
          <p:nvPr>
            <p:ph type="body" idx="1"/>
          </p:nvPr>
        </p:nvSpPr>
        <p:spPr>
          <a:xfrm>
            <a:off x="309375" y="1024350"/>
            <a:ext cx="8520599" cy="3416400"/>
          </a:xfrm>
          <a:prstGeom prst="rect">
            <a:avLst/>
          </a:prstGeom>
        </p:spPr>
        <p:txBody>
          <a:bodyPr lIns="91425" tIns="91425" rIns="91425" bIns="91425" anchor="t" anchorCtr="0">
            <a:noAutofit/>
          </a:bodyPr>
          <a:lstStyle/>
          <a:p>
            <a:pPr lvl="0" rtl="0">
              <a:lnSpc>
                <a:spcPct val="100000"/>
              </a:lnSpc>
              <a:spcBef>
                <a:spcPts val="0"/>
              </a:spcBef>
              <a:spcAft>
                <a:spcPts val="0"/>
              </a:spcAft>
              <a:buClr>
                <a:schemeClr val="dk1"/>
              </a:buClr>
              <a:buSzPct val="52380"/>
              <a:buFont typeface="Arial"/>
              <a:buNone/>
            </a:pPr>
            <a:r>
              <a:rPr lang="en" sz="2100">
                <a:solidFill>
                  <a:srgbClr val="666666"/>
                </a:solidFill>
              </a:rPr>
              <a:t>Heteronormativity: the belief or assumption that all people are heterosexual, or that heterosexuality is the default or "normal" state of human being.</a:t>
            </a:r>
          </a:p>
          <a:p>
            <a:pPr lvl="0" rtl="0">
              <a:lnSpc>
                <a:spcPct val="100000"/>
              </a:lnSpc>
              <a:spcBef>
                <a:spcPts val="0"/>
              </a:spcBef>
              <a:spcAft>
                <a:spcPts val="0"/>
              </a:spcAft>
              <a:buClr>
                <a:schemeClr val="dk1"/>
              </a:buClr>
              <a:buSzPct val="52380"/>
              <a:buFont typeface="Arial"/>
              <a:buNone/>
            </a:pPr>
            <a:endParaRPr sz="2100">
              <a:solidFill>
                <a:srgbClr val="666666"/>
              </a:solidFill>
            </a:endParaRPr>
          </a:p>
          <a:p>
            <a:pPr lvl="0" rtl="0">
              <a:spcBef>
                <a:spcPts val="0"/>
              </a:spcBef>
              <a:buClr>
                <a:schemeClr val="dk1"/>
              </a:buClr>
              <a:buSzPct val="52380"/>
              <a:buFont typeface="Arial"/>
              <a:buNone/>
            </a:pPr>
            <a:r>
              <a:rPr lang="en" sz="2100">
                <a:solidFill>
                  <a:srgbClr val="666666"/>
                </a:solidFill>
              </a:rPr>
              <a:t>Transphobia: the irrational fear of those who are gender variant and/or the inability to deal with gender ambiguity.</a:t>
            </a:r>
          </a:p>
          <a:p>
            <a:pPr lvl="0" rtl="0">
              <a:spcBef>
                <a:spcPts val="0"/>
              </a:spcBef>
              <a:buNone/>
            </a:pPr>
            <a:endParaRPr/>
          </a:p>
        </p:txBody>
      </p:sp>
      <p:sp>
        <p:nvSpPr>
          <p:cNvPr id="112" name="Shape 112"/>
          <p:cNvSpPr txBox="1"/>
          <p:nvPr/>
        </p:nvSpPr>
        <p:spPr>
          <a:xfrm>
            <a:off x="309375" y="4440750"/>
            <a:ext cx="8520599" cy="463799"/>
          </a:xfrm>
          <a:prstGeom prst="rect">
            <a:avLst/>
          </a:prstGeom>
          <a:noFill/>
          <a:ln>
            <a:noFill/>
          </a:ln>
        </p:spPr>
        <p:txBody>
          <a:bodyPr lIns="91425" tIns="91425" rIns="91425" bIns="91425" anchor="t" anchorCtr="0">
            <a:noAutofit/>
          </a:bodyPr>
          <a:lstStyle/>
          <a:p>
            <a:pPr lvl="0" rtl="0">
              <a:spcBef>
                <a:spcPts val="0"/>
              </a:spcBef>
              <a:buNone/>
            </a:pPr>
            <a:r>
              <a:rPr lang="en" sz="1200">
                <a:latin typeface="Open Sans"/>
                <a:ea typeface="Open Sans"/>
                <a:cs typeface="Open Sans"/>
                <a:sym typeface="Open Sans"/>
              </a:rPr>
              <a:t>http://queerdictionary.blogspot.com/2014/09/definition-of-heteronormativity.html</a:t>
            </a:r>
          </a:p>
          <a:p>
            <a:pPr lvl="0" rtl="0">
              <a:spcBef>
                <a:spcPts val="0"/>
              </a:spcBef>
              <a:buNone/>
            </a:pPr>
            <a:r>
              <a:rPr lang="en" sz="1200">
                <a:latin typeface="Open Sans"/>
                <a:ea typeface="Open Sans"/>
                <a:cs typeface="Open Sans"/>
                <a:sym typeface="Open Sans"/>
              </a:rPr>
              <a:t>http://sga.fsu.edu/safe_zone/PDF/Trans_Allies_Handout.pdf</a:t>
            </a: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pic>
        <p:nvPicPr>
          <p:cNvPr id="117" name="Shape 117"/>
          <p:cNvPicPr preferRelativeResize="0"/>
          <p:nvPr/>
        </p:nvPicPr>
        <p:blipFill>
          <a:blip r:embed="rId3">
            <a:alphaModFix/>
          </a:blip>
          <a:stretch>
            <a:fillRect/>
          </a:stretch>
        </p:blipFill>
        <p:spPr>
          <a:xfrm>
            <a:off x="804512" y="136137"/>
            <a:ext cx="7534975" cy="4871224"/>
          </a:xfrm>
          <a:prstGeom prst="rect">
            <a:avLst/>
          </a:prstGeom>
          <a:noFill/>
          <a:ln>
            <a:noFill/>
          </a:ln>
        </p:spPr>
      </p:pic>
      <p:sp>
        <p:nvSpPr>
          <p:cNvPr id="118" name="Shape 118"/>
          <p:cNvSpPr txBox="1"/>
          <p:nvPr/>
        </p:nvSpPr>
        <p:spPr>
          <a:xfrm>
            <a:off x="6219050" y="4713350"/>
            <a:ext cx="3893999" cy="293999"/>
          </a:xfrm>
          <a:prstGeom prst="rect">
            <a:avLst/>
          </a:prstGeom>
          <a:noFill/>
          <a:ln>
            <a:noFill/>
          </a:ln>
        </p:spPr>
        <p:txBody>
          <a:bodyPr lIns="91425" tIns="91425" rIns="91425" bIns="91425" anchor="t" anchorCtr="0">
            <a:noAutofit/>
          </a:bodyPr>
          <a:lstStyle/>
          <a:p>
            <a:pPr lvl="0">
              <a:spcBef>
                <a:spcPts val="0"/>
              </a:spcBef>
              <a:buNone/>
            </a:pPr>
            <a:r>
              <a:rPr lang="en" sz="1200">
                <a:latin typeface="Open Sans"/>
                <a:ea typeface="Open Sans"/>
                <a:cs typeface="Open Sans"/>
                <a:sym typeface="Open Sans"/>
              </a:rPr>
              <a:t>http://itspronouncedmetrosexual.com/</a:t>
            </a:r>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2420</Words>
  <Application>Microsoft Macintosh PowerPoint</Application>
  <PresentationFormat>On-screen Show (16:9)</PresentationFormat>
  <Paragraphs>154</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PT Sans Narrow</vt:lpstr>
      <vt:lpstr>Open Sans</vt:lpstr>
      <vt:lpstr>tropic</vt:lpstr>
      <vt:lpstr>Florida State University</vt:lpstr>
      <vt:lpstr>Transgender Resource Training</vt:lpstr>
      <vt:lpstr>Training Overview</vt:lpstr>
      <vt:lpstr>Creating a Brave Space for Learning</vt:lpstr>
      <vt:lpstr>PowerPoint Presentation</vt:lpstr>
      <vt:lpstr>Key Terms:</vt:lpstr>
      <vt:lpstr>Key Terms Continued:</vt:lpstr>
      <vt:lpstr>Key Terms Continued:</vt:lpstr>
      <vt:lpstr>PowerPoint Presentation</vt:lpstr>
      <vt:lpstr>Microaggression</vt:lpstr>
      <vt:lpstr>Pronoun Activity</vt:lpstr>
      <vt:lpstr>Pronouns </vt:lpstr>
      <vt:lpstr>Pronoun Chart </vt:lpstr>
      <vt:lpstr>ACTIVITY: Inclusive Language and Microagressions  Match each statement on the left to one or more potential interpretations of the statement on the right.</vt:lpstr>
      <vt:lpstr>Moving Forward as a Senior Staff Member...</vt:lpstr>
      <vt:lpstr>An Action Plan for Centrist College - Short Term</vt:lpstr>
      <vt:lpstr>An Action Plan for Centrist College - Long Term</vt:lpstr>
      <vt:lpstr>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Florida State University</dc:title>
  <cp:lastModifiedBy>Emily Oswalt</cp:lastModifiedBy>
  <cp:revision>1</cp:revision>
  <cp:lastPrinted>2016-02-25T04:36:23Z</cp:lastPrinted>
  <dcterms:modified xsi:type="dcterms:W3CDTF">2016-02-25T04:39:11Z</dcterms:modified>
</cp:coreProperties>
</file>