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82" r:id="rId3"/>
    <p:sldId id="257" r:id="rId4"/>
    <p:sldId id="283" r:id="rId5"/>
    <p:sldId id="258" r:id="rId6"/>
    <p:sldId id="284" r:id="rId7"/>
    <p:sldId id="286" r:id="rId8"/>
    <p:sldId id="287" r:id="rId9"/>
    <p:sldId id="285" r:id="rId10"/>
    <p:sldId id="263" r:id="rId11"/>
    <p:sldId id="264" r:id="rId12"/>
    <p:sldId id="265" r:id="rId13"/>
    <p:sldId id="266" r:id="rId14"/>
    <p:sldId id="267" r:id="rId15"/>
    <p:sldId id="268" r:id="rId16"/>
    <p:sldId id="269" r:id="rId17"/>
    <p:sldId id="281" r:id="rId18"/>
    <p:sldId id="270" r:id="rId19"/>
    <p:sldId id="271" r:id="rId20"/>
    <p:sldId id="272" r:id="rId21"/>
    <p:sldId id="273" r:id="rId22"/>
    <p:sldId id="278" r:id="rId23"/>
    <p:sldId id="279"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5A06"/>
    <a:srgbClr val="2A8065"/>
    <a:srgbClr val="D94D49"/>
    <a:srgbClr val="B2540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368" autoAdjust="0"/>
  </p:normalViewPr>
  <p:slideViewPr>
    <p:cSldViewPr snapToGrid="0" snapToObjects="1">
      <p:cViewPr>
        <p:scale>
          <a:sx n="76" d="100"/>
          <a:sy n="76" d="100"/>
        </p:scale>
        <p:origin x="-1288"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432B29-F820-BA4A-9DC6-9BCCC9423C52}" type="datetimeFigureOut">
              <a:rPr lang="en-US" smtClean="0"/>
              <a:t>2/26/16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116BF4-C394-EA43-BEF7-DC5DF765C6EF}" type="slidenum">
              <a:rPr lang="en-US" smtClean="0"/>
              <a:t>‹#›</a:t>
            </a:fld>
            <a:endParaRPr lang="en-US"/>
          </a:p>
        </p:txBody>
      </p:sp>
    </p:spTree>
    <p:extLst>
      <p:ext uri="{BB962C8B-B14F-4D97-AF65-F5344CB8AC3E}">
        <p14:creationId xmlns:p14="http://schemas.microsoft.com/office/powerpoint/2010/main" val="115760396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16BF4-C394-EA43-BEF7-DC5DF765C6EF}" type="slidenum">
              <a:rPr lang="en-US" smtClean="0"/>
              <a:t>1</a:t>
            </a:fld>
            <a:endParaRPr lang="en-US"/>
          </a:p>
        </p:txBody>
      </p:sp>
    </p:spTree>
    <p:extLst>
      <p:ext uri="{BB962C8B-B14F-4D97-AF65-F5344CB8AC3E}">
        <p14:creationId xmlns:p14="http://schemas.microsoft.com/office/powerpoint/2010/main" val="2169116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1. </a:t>
            </a:r>
            <a:r>
              <a:rPr lang="en-US" dirty="0" err="1" smtClean="0"/>
              <a:t>Rullman</a:t>
            </a:r>
            <a:r>
              <a:rPr lang="en-US" dirty="0" smtClean="0"/>
              <a:t>, L., &amp; Harrington, K. (2014). College unions, learning, and community building. In New Directions for Student Services (145, pp. 39-47). Wiley Periodicals.</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2. </a:t>
            </a:r>
            <a:r>
              <a:rPr lang="en-US" dirty="0" err="1" smtClean="0"/>
              <a:t>Beemyn</a:t>
            </a:r>
            <a:r>
              <a:rPr lang="en-US" dirty="0" smtClean="0"/>
              <a:t>, B. G. (2006). Ten Strategies to Improve Trans Inclusiveness on Campus. Best of the Best: An Official Queer Guide to Higher Education, 1-5.</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3. </a:t>
            </a:r>
            <a:r>
              <a:rPr lang="en-US" dirty="0" err="1" smtClean="0"/>
              <a:t>Lindenberg</a:t>
            </a:r>
            <a:r>
              <a:rPr lang="en-US" dirty="0" smtClean="0"/>
              <a:t>, M. (2012). Transgender Students: Seven Recommendations for Academic Advisors. Retrieved from the NACADA Clearinghouse of Academic Advising Resources Website: http://</a:t>
            </a:r>
            <a:r>
              <a:rPr lang="en-US" dirty="0" err="1" smtClean="0"/>
              <a:t>www.nacada.ksu.edu</a:t>
            </a:r>
            <a:r>
              <a:rPr lang="en-US" dirty="0" smtClean="0"/>
              <a:t>/Resources/Clearinghouse/View-Articles/Advising-issues-for-transgender-</a:t>
            </a:r>
            <a:r>
              <a:rPr lang="en-US" dirty="0" err="1" smtClean="0"/>
              <a:t>students.aspx</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Image retrieved</a:t>
            </a:r>
            <a:r>
              <a:rPr lang="en-US" baseline="0" dirty="0" smtClean="0"/>
              <a:t> from: http://</a:t>
            </a:r>
            <a:r>
              <a:rPr lang="en-US" baseline="0" dirty="0" err="1" smtClean="0"/>
              <a:t>www.hrc.org</a:t>
            </a:r>
            <a:r>
              <a:rPr lang="en-US" baseline="0" dirty="0" smtClean="0"/>
              <a:t>/resources/establishing-an-allies-safe-zone-program</a:t>
            </a:r>
            <a:endParaRPr lang="en-US" dirty="0" smtClean="0"/>
          </a:p>
          <a:p>
            <a:endParaRPr lang="en-US" dirty="0"/>
          </a:p>
        </p:txBody>
      </p:sp>
      <p:sp>
        <p:nvSpPr>
          <p:cNvPr id="4" name="Slide Number Placeholder 3"/>
          <p:cNvSpPr>
            <a:spLocks noGrp="1"/>
          </p:cNvSpPr>
          <p:nvPr>
            <p:ph type="sldNum" sz="quarter" idx="10"/>
          </p:nvPr>
        </p:nvSpPr>
        <p:spPr/>
        <p:txBody>
          <a:bodyPr/>
          <a:lstStyle/>
          <a:p>
            <a:fld id="{AB116BF4-C394-EA43-BEF7-DC5DF765C6EF}" type="slidenum">
              <a:rPr lang="en-US" smtClean="0"/>
              <a:t>13</a:t>
            </a:fld>
            <a:endParaRPr lang="en-US"/>
          </a:p>
        </p:txBody>
      </p:sp>
    </p:spTree>
    <p:extLst>
      <p:ext uri="{BB962C8B-B14F-4D97-AF65-F5344CB8AC3E}">
        <p14:creationId xmlns:p14="http://schemas.microsoft.com/office/powerpoint/2010/main" val="3744031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16BF4-C394-EA43-BEF7-DC5DF765C6EF}" type="slidenum">
              <a:rPr lang="en-US" smtClean="0"/>
              <a:t>14</a:t>
            </a:fld>
            <a:endParaRPr lang="en-US"/>
          </a:p>
        </p:txBody>
      </p:sp>
    </p:spTree>
    <p:extLst>
      <p:ext uri="{BB962C8B-B14F-4D97-AF65-F5344CB8AC3E}">
        <p14:creationId xmlns:p14="http://schemas.microsoft.com/office/powerpoint/2010/main" val="30131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smtClean="0">
                <a:solidFill>
                  <a:schemeClr val="tx1"/>
                </a:solidFill>
                <a:effectLst/>
                <a:latin typeface="+mn-lt"/>
                <a:ea typeface="+mn-ea"/>
                <a:cs typeface="+mn-cs"/>
              </a:rPr>
              <a:t>Gurin</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1999; 2002; </a:t>
            </a:r>
            <a:r>
              <a:rPr lang="en-US" sz="1200" kern="1200" baseline="0" dirty="0" err="1" smtClean="0">
                <a:solidFill>
                  <a:schemeClr val="tx1"/>
                </a:solidFill>
                <a:effectLst/>
                <a:latin typeface="+mn-lt"/>
                <a:ea typeface="+mn-ea"/>
                <a:cs typeface="+mn-cs"/>
              </a:rPr>
              <a:t>Pascarella</a:t>
            </a:r>
            <a:r>
              <a:rPr lang="en-US" sz="1200" kern="1200" baseline="0" dirty="0" smtClean="0">
                <a:solidFill>
                  <a:schemeClr val="tx1"/>
                </a:solidFill>
                <a:effectLst/>
                <a:latin typeface="+mn-lt"/>
                <a:ea typeface="+mn-ea"/>
                <a:cs typeface="+mn-cs"/>
              </a:rPr>
              <a:t> et al., </a:t>
            </a:r>
            <a:r>
              <a:rPr lang="en-US" sz="1200" kern="1200" baseline="0" dirty="0" smtClean="0">
                <a:solidFill>
                  <a:schemeClr val="tx1"/>
                </a:solidFill>
                <a:effectLst/>
                <a:latin typeface="+mn-lt"/>
                <a:ea typeface="+mn-ea"/>
                <a:cs typeface="+mn-cs"/>
              </a:rPr>
              <a:t>1996 (http://</a:t>
            </a:r>
            <a:r>
              <a:rPr lang="en-US" sz="1200" kern="1200" baseline="0" dirty="0" err="1" smtClean="0">
                <a:solidFill>
                  <a:schemeClr val="tx1"/>
                </a:solidFill>
                <a:effectLst/>
                <a:latin typeface="+mn-lt"/>
                <a:ea typeface="+mn-ea"/>
                <a:cs typeface="+mn-cs"/>
              </a:rPr>
              <a:t>diversity.arizona.edu</a:t>
            </a:r>
            <a:r>
              <a:rPr lang="en-US" sz="1200" kern="1200" baseline="0" dirty="0" smtClean="0">
                <a:solidFill>
                  <a:schemeClr val="tx1"/>
                </a:solidFill>
                <a:effectLst/>
                <a:latin typeface="+mn-lt"/>
                <a:ea typeface="+mn-ea"/>
                <a:cs typeface="+mn-cs"/>
              </a:rPr>
              <a:t>/benefits-diversity-and-inclusion-students)</a:t>
            </a:r>
            <a:endParaRPr lang="en-US" sz="1200" kern="1200" baseline="0" dirty="0" smtClean="0">
              <a:solidFill>
                <a:schemeClr val="tx1"/>
              </a:solidFill>
              <a:effectLst/>
              <a:latin typeface="+mn-lt"/>
              <a:ea typeface="+mn-ea"/>
              <a:cs typeface="+mn-cs"/>
            </a:endParaRPr>
          </a:p>
          <a:p>
            <a:r>
              <a:rPr lang="en-US" sz="1200" kern="1200" baseline="0" dirty="0" err="1" smtClean="0">
                <a:solidFill>
                  <a:schemeClr val="tx1"/>
                </a:solidFill>
                <a:effectLst/>
                <a:latin typeface="+mn-lt"/>
                <a:ea typeface="+mn-ea"/>
                <a:cs typeface="+mn-cs"/>
              </a:rPr>
              <a:t>Pascarella</a:t>
            </a:r>
            <a:r>
              <a:rPr lang="en-US" sz="1200" kern="1200" baseline="0" dirty="0" smtClean="0">
                <a:solidFill>
                  <a:schemeClr val="tx1"/>
                </a:solidFill>
                <a:effectLst/>
                <a:latin typeface="+mn-lt"/>
                <a:ea typeface="+mn-ea"/>
                <a:cs typeface="+mn-cs"/>
              </a:rPr>
              <a:t> et al., 1996</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B116BF4-C394-EA43-BEF7-DC5DF765C6EF}" type="slidenum">
              <a:rPr lang="en-US" smtClean="0"/>
              <a:t>15</a:t>
            </a:fld>
            <a:endParaRPr lang="en-US"/>
          </a:p>
        </p:txBody>
      </p:sp>
    </p:spTree>
    <p:extLst>
      <p:ext uri="{BB962C8B-B14F-4D97-AF65-F5344CB8AC3E}">
        <p14:creationId xmlns:p14="http://schemas.microsoft.com/office/powerpoint/2010/main" val="1329033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Glass Mosaic Art Party! (</a:t>
            </a:r>
            <a:r>
              <a:rPr lang="en-US" dirty="0" err="1" smtClean="0"/>
              <a:t>n.d.</a:t>
            </a:r>
            <a:r>
              <a:rPr lang="en-US" dirty="0" smtClean="0"/>
              <a:t>). </a:t>
            </a:r>
            <a:r>
              <a:rPr lang="en-US" dirty="0" smtClean="0"/>
              <a:t>Image retrieved </a:t>
            </a:r>
            <a:r>
              <a:rPr lang="en-US" dirty="0" smtClean="0"/>
              <a:t>from http://</a:t>
            </a:r>
            <a:r>
              <a:rPr lang="en-US" dirty="0" err="1" smtClean="0"/>
              <a:t>www.eventbrite.com</a:t>
            </a:r>
            <a:r>
              <a:rPr lang="en-US" dirty="0" smtClean="0"/>
              <a:t>/e/glass-mosaic-art-party-tickets-11489197499</a:t>
            </a:r>
            <a:endParaRPr lang="en-US" dirty="0"/>
          </a:p>
        </p:txBody>
      </p:sp>
      <p:sp>
        <p:nvSpPr>
          <p:cNvPr id="4" name="Slide Number Placeholder 3"/>
          <p:cNvSpPr>
            <a:spLocks noGrp="1"/>
          </p:cNvSpPr>
          <p:nvPr>
            <p:ph type="sldNum" sz="quarter" idx="10"/>
          </p:nvPr>
        </p:nvSpPr>
        <p:spPr/>
        <p:txBody>
          <a:bodyPr/>
          <a:lstStyle/>
          <a:p>
            <a:fld id="{AB116BF4-C394-EA43-BEF7-DC5DF765C6EF}" type="slidenum">
              <a:rPr lang="en-US" smtClean="0"/>
              <a:t>17</a:t>
            </a:fld>
            <a:endParaRPr lang="en-US"/>
          </a:p>
        </p:txBody>
      </p:sp>
    </p:spTree>
    <p:extLst>
      <p:ext uri="{BB962C8B-B14F-4D97-AF65-F5344CB8AC3E}">
        <p14:creationId xmlns:p14="http://schemas.microsoft.com/office/powerpoint/2010/main" val="3874414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1. Case, K. A., Stewart, B., &amp; </a:t>
            </a:r>
            <a:r>
              <a:rPr lang="en-US" dirty="0" err="1" smtClean="0"/>
              <a:t>Tittsworth</a:t>
            </a:r>
            <a:r>
              <a:rPr lang="en-US" dirty="0" smtClean="0"/>
              <a:t>, J. (2009). Transgender Across the Curriculum: A Psychology for Inclusion. Teaching of Psychology, 36(2), 117-121.</a:t>
            </a:r>
          </a:p>
          <a:p>
            <a:endParaRPr lang="en-US" dirty="0"/>
          </a:p>
        </p:txBody>
      </p:sp>
      <p:sp>
        <p:nvSpPr>
          <p:cNvPr id="4" name="Slide Number Placeholder 3"/>
          <p:cNvSpPr>
            <a:spLocks noGrp="1"/>
          </p:cNvSpPr>
          <p:nvPr>
            <p:ph type="sldNum" sz="quarter" idx="10"/>
          </p:nvPr>
        </p:nvSpPr>
        <p:spPr/>
        <p:txBody>
          <a:bodyPr/>
          <a:lstStyle/>
          <a:p>
            <a:fld id="{AB116BF4-C394-EA43-BEF7-DC5DF765C6EF}" type="slidenum">
              <a:rPr lang="en-US" smtClean="0"/>
              <a:t>18</a:t>
            </a:fld>
            <a:endParaRPr lang="en-US"/>
          </a:p>
        </p:txBody>
      </p:sp>
    </p:spTree>
    <p:extLst>
      <p:ext uri="{BB962C8B-B14F-4D97-AF65-F5344CB8AC3E}">
        <p14:creationId xmlns:p14="http://schemas.microsoft.com/office/powerpoint/2010/main" val="41703023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a:t>
            </a:r>
            <a:endParaRPr lang="en-US" dirty="0"/>
          </a:p>
        </p:txBody>
      </p:sp>
      <p:sp>
        <p:nvSpPr>
          <p:cNvPr id="4" name="Slide Number Placeholder 3"/>
          <p:cNvSpPr>
            <a:spLocks noGrp="1"/>
          </p:cNvSpPr>
          <p:nvPr>
            <p:ph type="sldNum" sz="quarter" idx="10"/>
          </p:nvPr>
        </p:nvSpPr>
        <p:spPr/>
        <p:txBody>
          <a:bodyPr/>
          <a:lstStyle/>
          <a:p>
            <a:fld id="{AB116BF4-C394-EA43-BEF7-DC5DF765C6EF}" type="slidenum">
              <a:rPr lang="en-US" smtClean="0"/>
              <a:t>23</a:t>
            </a:fld>
            <a:endParaRPr lang="en-US"/>
          </a:p>
        </p:txBody>
      </p:sp>
    </p:spTree>
    <p:extLst>
      <p:ext uri="{BB962C8B-B14F-4D97-AF65-F5344CB8AC3E}">
        <p14:creationId xmlns:p14="http://schemas.microsoft.com/office/powerpoint/2010/main" val="3934257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1. History of NASPA | Student Affairs Professionals. (</a:t>
            </a:r>
            <a:r>
              <a:rPr lang="en-US" dirty="0" err="1" smtClean="0"/>
              <a:t>n.d.</a:t>
            </a:r>
            <a:r>
              <a:rPr lang="en-US" dirty="0" smtClean="0"/>
              <a:t>). Retrieved from https://</a:t>
            </a:r>
            <a:r>
              <a:rPr lang="en-US" dirty="0" err="1" smtClean="0"/>
              <a:t>www.naspa.org</a:t>
            </a:r>
            <a:r>
              <a:rPr lang="en-US" dirty="0" smtClean="0"/>
              <a:t>/constituent-groups/</a:t>
            </a:r>
            <a:r>
              <a:rPr lang="en-US" dirty="0" err="1" smtClean="0"/>
              <a:t>kcs</a:t>
            </a:r>
            <a:r>
              <a:rPr lang="en-US" dirty="0" smtClean="0"/>
              <a:t>/gay-lesbian-bisexual-and-transgender/history</a:t>
            </a:r>
          </a:p>
          <a:p>
            <a:endParaRPr lang="en-US" dirty="0"/>
          </a:p>
        </p:txBody>
      </p:sp>
      <p:sp>
        <p:nvSpPr>
          <p:cNvPr id="4" name="Slide Number Placeholder 3"/>
          <p:cNvSpPr>
            <a:spLocks noGrp="1"/>
          </p:cNvSpPr>
          <p:nvPr>
            <p:ph type="sldNum" sz="quarter" idx="10"/>
          </p:nvPr>
        </p:nvSpPr>
        <p:spPr/>
        <p:txBody>
          <a:bodyPr/>
          <a:lstStyle/>
          <a:p>
            <a:fld id="{AB116BF4-C394-EA43-BEF7-DC5DF765C6EF}" type="slidenum">
              <a:rPr lang="en-US" smtClean="0"/>
              <a:t>2</a:t>
            </a:fld>
            <a:endParaRPr lang="en-US"/>
          </a:p>
        </p:txBody>
      </p:sp>
    </p:spTree>
    <p:extLst>
      <p:ext uri="{BB962C8B-B14F-4D97-AF65-F5344CB8AC3E}">
        <p14:creationId xmlns:p14="http://schemas.microsoft.com/office/powerpoint/2010/main" val="3530489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a:t>
            </a:r>
            <a:r>
              <a:rPr lang="en-US" dirty="0" err="1" smtClean="0"/>
              <a:t>www.naspa.org</a:t>
            </a:r>
            <a:r>
              <a:rPr lang="en-US" dirty="0" smtClean="0"/>
              <a:t>/images/uploads/main/Lesbian,_Gay,_Bisexual,_Transgender_Programs_and_Services_SAG.pdf</a:t>
            </a:r>
          </a:p>
          <a:p>
            <a:endParaRPr lang="en-US" dirty="0"/>
          </a:p>
        </p:txBody>
      </p:sp>
      <p:sp>
        <p:nvSpPr>
          <p:cNvPr id="4" name="Slide Number Placeholder 3"/>
          <p:cNvSpPr>
            <a:spLocks noGrp="1"/>
          </p:cNvSpPr>
          <p:nvPr>
            <p:ph type="sldNum" sz="quarter" idx="10"/>
          </p:nvPr>
        </p:nvSpPr>
        <p:spPr/>
        <p:txBody>
          <a:bodyPr/>
          <a:lstStyle/>
          <a:p>
            <a:fld id="{AB116BF4-C394-EA43-BEF7-DC5DF765C6EF}" type="slidenum">
              <a:rPr lang="en-US" smtClean="0"/>
              <a:t>3</a:t>
            </a:fld>
            <a:endParaRPr lang="en-US"/>
          </a:p>
        </p:txBody>
      </p:sp>
    </p:spTree>
    <p:extLst>
      <p:ext uri="{BB962C8B-B14F-4D97-AF65-F5344CB8AC3E}">
        <p14:creationId xmlns:p14="http://schemas.microsoft.com/office/powerpoint/2010/main" val="2601081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a:t>
            </a:r>
            <a:r>
              <a:rPr lang="en-US" dirty="0" err="1" smtClean="0"/>
              <a:t>www.cnn.com</a:t>
            </a:r>
            <a:r>
              <a:rPr lang="en-US" dirty="0" smtClean="0"/>
              <a:t>/2015/11/09/us/</a:t>
            </a:r>
            <a:r>
              <a:rPr lang="en-US" dirty="0" err="1" smtClean="0"/>
              <a:t>missouri</a:t>
            </a:r>
            <a:r>
              <a:rPr lang="en-US" dirty="0" smtClean="0"/>
              <a:t>-protest-timeline/</a:t>
            </a:r>
            <a:endParaRPr lang="en-US" dirty="0"/>
          </a:p>
        </p:txBody>
      </p:sp>
      <p:sp>
        <p:nvSpPr>
          <p:cNvPr id="4" name="Slide Number Placeholder 3"/>
          <p:cNvSpPr>
            <a:spLocks noGrp="1"/>
          </p:cNvSpPr>
          <p:nvPr>
            <p:ph type="sldNum" sz="quarter" idx="10"/>
          </p:nvPr>
        </p:nvSpPr>
        <p:spPr/>
        <p:txBody>
          <a:bodyPr/>
          <a:lstStyle/>
          <a:p>
            <a:fld id="{AB116BF4-C394-EA43-BEF7-DC5DF765C6EF}" type="slidenum">
              <a:rPr lang="en-US" smtClean="0"/>
              <a:t>4</a:t>
            </a:fld>
            <a:endParaRPr lang="en-US"/>
          </a:p>
        </p:txBody>
      </p:sp>
    </p:spTree>
    <p:extLst>
      <p:ext uri="{BB962C8B-B14F-4D97-AF65-F5344CB8AC3E}">
        <p14:creationId xmlns:p14="http://schemas.microsoft.com/office/powerpoint/2010/main" val="26856588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dirty="0" err="1" smtClean="0"/>
              <a:t>Lindenberg</a:t>
            </a:r>
            <a:r>
              <a:rPr lang="en-US" dirty="0" smtClean="0"/>
              <a:t>, M. (2012).Transgender Students: Seven Recommendations for Academic Advisors. Retrieved from the NACADA Clearinghouse of Academic Advising Resources Web site: http://</a:t>
            </a:r>
            <a:r>
              <a:rPr lang="en-US" dirty="0" err="1" smtClean="0"/>
              <a:t>www.nacada.ksu.edu</a:t>
            </a:r>
            <a:r>
              <a:rPr lang="en-US" dirty="0" smtClean="0"/>
              <a:t>/Resources/Clearinghouse/View-Articles/Advising-issues-for-transgender-</a:t>
            </a:r>
            <a:r>
              <a:rPr lang="en-US" dirty="0" err="1" smtClean="0"/>
              <a:t>students.aspx</a:t>
            </a:r>
            <a:endParaRPr lang="en-US" dirty="0" smtClean="0"/>
          </a:p>
          <a:p>
            <a:pPr marL="228600" marR="0"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dirty="0" err="1" smtClean="0"/>
              <a:t>Lindenberg</a:t>
            </a:r>
            <a:r>
              <a:rPr lang="en-US" dirty="0" smtClean="0"/>
              <a:t>, M.</a:t>
            </a:r>
            <a:r>
              <a:rPr lang="en-US" baseline="0" dirty="0" smtClean="0"/>
              <a:t> (2012)</a:t>
            </a:r>
            <a:r>
              <a:rPr lang="en-US" dirty="0" smtClean="0"/>
              <a:t> </a:t>
            </a:r>
          </a:p>
          <a:p>
            <a:pPr marL="228600" marR="0"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dirty="0" err="1" smtClean="0"/>
              <a:t>Erbentraut</a:t>
            </a:r>
            <a:r>
              <a:rPr lang="en-US" dirty="0" smtClean="0"/>
              <a:t>, J. (2015, May 18). College Campuses Are More Trans-Inclusive Than Ever, But Still Have A Long Way To Go. Retrieved from http://</a:t>
            </a:r>
            <a:r>
              <a:rPr lang="en-US" dirty="0" err="1" smtClean="0"/>
              <a:t>www.huffingtonpost.com</a:t>
            </a:r>
            <a:r>
              <a:rPr lang="en-US" dirty="0" smtClean="0"/>
              <a:t>/2015/05/18/trans-friendly-colleges_n_7287702.html</a:t>
            </a:r>
          </a:p>
          <a:p>
            <a:pPr marL="228600" marR="0" indent="-228600" algn="l" defTabSz="457200" rtl="0" eaLnBrk="1" fontAlgn="auto" latinLnBrk="0" hangingPunct="1">
              <a:lnSpc>
                <a:spcPct val="100000"/>
              </a:lnSpc>
              <a:spcBef>
                <a:spcPts val="0"/>
              </a:spcBef>
              <a:spcAft>
                <a:spcPts val="0"/>
              </a:spcAft>
              <a:buClrTx/>
              <a:buSzTx/>
              <a:buFont typeface="+mj-lt"/>
              <a:buAutoNum type="arabicPeriod"/>
              <a:tabLst/>
              <a:defRPr/>
            </a:pPr>
            <a:r>
              <a:rPr lang="en-US" dirty="0" err="1" smtClean="0"/>
              <a:t>Erbentraut</a:t>
            </a:r>
            <a:r>
              <a:rPr lang="en-US" dirty="0" smtClean="0"/>
              <a:t>, J. (2015, May 18)</a:t>
            </a:r>
            <a:endParaRPr lang="en-US" dirty="0"/>
          </a:p>
        </p:txBody>
      </p:sp>
      <p:sp>
        <p:nvSpPr>
          <p:cNvPr id="4" name="Slide Number Placeholder 3"/>
          <p:cNvSpPr>
            <a:spLocks noGrp="1"/>
          </p:cNvSpPr>
          <p:nvPr>
            <p:ph type="sldNum" sz="quarter" idx="10"/>
          </p:nvPr>
        </p:nvSpPr>
        <p:spPr/>
        <p:txBody>
          <a:bodyPr/>
          <a:lstStyle/>
          <a:p>
            <a:fld id="{AB116BF4-C394-EA43-BEF7-DC5DF765C6EF}" type="slidenum">
              <a:rPr lang="en-US" smtClean="0"/>
              <a:t>5</a:t>
            </a:fld>
            <a:endParaRPr lang="en-US"/>
          </a:p>
        </p:txBody>
      </p:sp>
    </p:spTree>
    <p:extLst>
      <p:ext uri="{BB962C8B-B14F-4D97-AF65-F5344CB8AC3E}">
        <p14:creationId xmlns:p14="http://schemas.microsoft.com/office/powerpoint/2010/main" val="4875296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Social Media Icons</a:t>
            </a:r>
            <a:r>
              <a:rPr lang="en-US" baseline="0" dirty="0" smtClean="0"/>
              <a:t> Imaged Retrieved from: http://</a:t>
            </a:r>
            <a:r>
              <a:rPr lang="en-US" baseline="0" dirty="0" err="1" smtClean="0"/>
              <a:t>www.graphicsfuel.com</a:t>
            </a:r>
            <a:r>
              <a:rPr lang="en-US" baseline="0" dirty="0" smtClean="0"/>
              <a:t>/2013/03/popular-social-media-icons-</a:t>
            </a:r>
            <a:r>
              <a:rPr lang="en-US" baseline="0" dirty="0" err="1" smtClean="0"/>
              <a:t>psd</a:t>
            </a:r>
            <a:r>
              <a:rPr lang="en-US" baseline="0" dirty="0" smtClean="0"/>
              <a:t>-</a:t>
            </a:r>
            <a:r>
              <a:rPr lang="en-US" baseline="0" dirty="0" err="1" smtClean="0"/>
              <a:t>png</a:t>
            </a:r>
            <a:r>
              <a:rPr lang="en-US" baseline="0" dirty="0" smtClean="0"/>
              <a:t>/</a:t>
            </a:r>
          </a:p>
          <a:p>
            <a:endParaRPr lang="en-US" dirty="0"/>
          </a:p>
        </p:txBody>
      </p:sp>
      <p:sp>
        <p:nvSpPr>
          <p:cNvPr id="4" name="Slide Number Placeholder 3"/>
          <p:cNvSpPr>
            <a:spLocks noGrp="1"/>
          </p:cNvSpPr>
          <p:nvPr>
            <p:ph type="sldNum" sz="quarter" idx="10"/>
          </p:nvPr>
        </p:nvSpPr>
        <p:spPr/>
        <p:txBody>
          <a:bodyPr/>
          <a:lstStyle/>
          <a:p>
            <a:fld id="{AB116BF4-C394-EA43-BEF7-DC5DF765C6EF}" type="slidenum">
              <a:rPr lang="en-US" smtClean="0"/>
              <a:t>7</a:t>
            </a:fld>
            <a:endParaRPr lang="en-US"/>
          </a:p>
        </p:txBody>
      </p:sp>
    </p:spTree>
    <p:extLst>
      <p:ext uri="{BB962C8B-B14F-4D97-AF65-F5344CB8AC3E}">
        <p14:creationId xmlns:p14="http://schemas.microsoft.com/office/powerpoint/2010/main" val="1117294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Social Media Icons</a:t>
            </a:r>
            <a:r>
              <a:rPr lang="en-US" baseline="0" dirty="0" smtClean="0"/>
              <a:t> Imaged Retrieved from: http://</a:t>
            </a:r>
            <a:r>
              <a:rPr lang="en-US" baseline="0" dirty="0" err="1" smtClean="0"/>
              <a:t>www.graphicsfuel.com</a:t>
            </a:r>
            <a:r>
              <a:rPr lang="en-US" baseline="0" dirty="0" smtClean="0"/>
              <a:t>/2013/03/popular-social-media-icons-</a:t>
            </a:r>
            <a:r>
              <a:rPr lang="en-US" baseline="0" dirty="0" err="1" smtClean="0"/>
              <a:t>psd</a:t>
            </a:r>
            <a:r>
              <a:rPr lang="en-US" baseline="0" dirty="0" smtClean="0"/>
              <a:t>-</a:t>
            </a:r>
            <a:r>
              <a:rPr lang="en-US" baseline="0" dirty="0" err="1" smtClean="0"/>
              <a:t>png</a:t>
            </a:r>
            <a:r>
              <a:rPr lang="en-US" baseline="0" dirty="0" smtClean="0"/>
              <a:t>/</a:t>
            </a:r>
          </a:p>
          <a:p>
            <a:endParaRPr lang="en-US" dirty="0"/>
          </a:p>
        </p:txBody>
      </p:sp>
      <p:sp>
        <p:nvSpPr>
          <p:cNvPr id="4" name="Slide Number Placeholder 3"/>
          <p:cNvSpPr>
            <a:spLocks noGrp="1"/>
          </p:cNvSpPr>
          <p:nvPr>
            <p:ph type="sldNum" sz="quarter" idx="10"/>
          </p:nvPr>
        </p:nvSpPr>
        <p:spPr/>
        <p:txBody>
          <a:bodyPr/>
          <a:lstStyle/>
          <a:p>
            <a:fld id="{AB116BF4-C394-EA43-BEF7-DC5DF765C6EF}" type="slidenum">
              <a:rPr lang="en-US" smtClean="0"/>
              <a:t>8</a:t>
            </a:fld>
            <a:endParaRPr lang="en-US"/>
          </a:p>
        </p:txBody>
      </p:sp>
    </p:spTree>
    <p:extLst>
      <p:ext uri="{BB962C8B-B14F-4D97-AF65-F5344CB8AC3E}">
        <p14:creationId xmlns:p14="http://schemas.microsoft.com/office/powerpoint/2010/main" val="11172948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McKinney, J. S. (2005). On the margins: A study of the experiences of transgender college </a:t>
            </a:r>
            <a:r>
              <a:rPr lang="en-US" dirty="0" err="1" smtClean="0"/>
              <a:t>students.Journal</a:t>
            </a:r>
            <a:r>
              <a:rPr lang="en-US" dirty="0" smtClean="0"/>
              <a:t> of Gay and Lesbian Issues in Education, 3, 63-75.  Retrieved from</a:t>
            </a:r>
          </a:p>
          <a:p>
            <a:r>
              <a:rPr lang="en-US" dirty="0" smtClean="0"/>
              <a:t>http://</a:t>
            </a:r>
            <a:r>
              <a:rPr lang="en-US" dirty="0" err="1" smtClean="0"/>
              <a:t>www.informaworld.com</a:t>
            </a:r>
            <a:r>
              <a:rPr lang="en-US" dirty="0" smtClean="0"/>
              <a:t>/</a:t>
            </a:r>
            <a:r>
              <a:rPr lang="en-US" dirty="0" err="1" smtClean="0"/>
              <a:t>smpp</a:t>
            </a:r>
            <a:r>
              <a:rPr lang="en-US" dirty="0" smtClean="0"/>
              <a:t>/</a:t>
            </a:r>
            <a:r>
              <a:rPr lang="en-US" dirty="0" err="1" smtClean="0"/>
              <a:t>content~db</a:t>
            </a:r>
            <a:r>
              <a:rPr lang="en-US" dirty="0" smtClean="0"/>
              <a:t>=</a:t>
            </a:r>
            <a:r>
              <a:rPr lang="en-US" dirty="0" err="1" smtClean="0"/>
              <a:t>all~content</a:t>
            </a:r>
            <a:r>
              <a:rPr lang="en-US" dirty="0" smtClean="0"/>
              <a:t>=a904561863~tab=content</a:t>
            </a:r>
          </a:p>
          <a:p>
            <a:r>
              <a:rPr lang="en-US" dirty="0" smtClean="0"/>
              <a:t>2. Schlossberg, N. K. (1989). Marginality and mattering: Key issues in building community. New Directions for Student Services, 1989(48), 5-15.</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3. </a:t>
            </a:r>
            <a:r>
              <a:rPr lang="en-US" dirty="0" err="1" smtClean="0"/>
              <a:t>Beemyn</a:t>
            </a:r>
            <a:r>
              <a:rPr lang="en-US" dirty="0" smtClean="0"/>
              <a:t>, B., Curtis, B., Davis, M., &amp; Tubbs, N. J. (2005). Transgender issues on college campuses. Retrieved from http://</a:t>
            </a:r>
            <a:r>
              <a:rPr lang="en-US" dirty="0" err="1" smtClean="0"/>
              <a:t>secure.gvsu.edu</a:t>
            </a:r>
            <a:r>
              <a:rPr lang="en-US" dirty="0" smtClean="0"/>
              <a:t>/cms3/assets/3B8FF455-E590-0E6C3ED0F895A6FBB287/Transgender%20issues%20on%20college%20campuses-Beemyn-New%20Directions%20ch%205.pdf</a:t>
            </a:r>
          </a:p>
          <a:p>
            <a:endParaRPr lang="en-US" dirty="0"/>
          </a:p>
        </p:txBody>
      </p:sp>
      <p:sp>
        <p:nvSpPr>
          <p:cNvPr id="4" name="Slide Number Placeholder 3"/>
          <p:cNvSpPr>
            <a:spLocks noGrp="1"/>
          </p:cNvSpPr>
          <p:nvPr>
            <p:ph type="sldNum" sz="quarter" idx="10"/>
          </p:nvPr>
        </p:nvSpPr>
        <p:spPr/>
        <p:txBody>
          <a:bodyPr/>
          <a:lstStyle/>
          <a:p>
            <a:fld id="{AB116BF4-C394-EA43-BEF7-DC5DF765C6EF}" type="slidenum">
              <a:rPr lang="en-US" smtClean="0"/>
              <a:t>11</a:t>
            </a:fld>
            <a:endParaRPr lang="en-US"/>
          </a:p>
        </p:txBody>
      </p:sp>
    </p:spTree>
    <p:extLst>
      <p:ext uri="{BB962C8B-B14F-4D97-AF65-F5344CB8AC3E}">
        <p14:creationId xmlns:p14="http://schemas.microsoft.com/office/powerpoint/2010/main" val="545093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1. Human Rights Campaign. (</a:t>
            </a:r>
            <a:r>
              <a:rPr lang="en-US" dirty="0" err="1" smtClean="0"/>
              <a:t>n.d.</a:t>
            </a:r>
            <a:r>
              <a:rPr lang="en-US" dirty="0" smtClean="0"/>
              <a:t>). Diversity Training on Gender Identity and Gender Expression. Retrieved from http://</a:t>
            </a:r>
            <a:r>
              <a:rPr lang="en-US" dirty="0" err="1" smtClean="0"/>
              <a:t>www.hrc.org</a:t>
            </a:r>
            <a:r>
              <a:rPr lang="en-US" dirty="0" smtClean="0"/>
              <a:t>/resources/diversity-training-on-gender-identity-and-gender-expression</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2. Office of Web Communications. (</a:t>
            </a:r>
            <a:r>
              <a:rPr lang="en-US" dirty="0" err="1" smtClean="0"/>
              <a:t>n.d.</a:t>
            </a:r>
            <a:r>
              <a:rPr lang="en-US" dirty="0" smtClean="0"/>
              <a:t>). Top 11 Things Faculty and Staff Should Know About LGBTQ Life at NYU. Retrieved February 26, 2016, from http://</a:t>
            </a:r>
            <a:r>
              <a:rPr lang="en-US" dirty="0" err="1" smtClean="0"/>
              <a:t>www.nyu.edu</a:t>
            </a:r>
            <a:r>
              <a:rPr lang="en-US" dirty="0" smtClean="0"/>
              <a:t>/life/student-life/student-diversity/lesbian-gay-bisexual-transgender-and-queer-student-center/faculty-and-</a:t>
            </a:r>
            <a:r>
              <a:rPr lang="en-US" dirty="0" err="1" smtClean="0"/>
              <a:t>staff.html</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3. Outspoken Peer Education Program. (</a:t>
            </a:r>
            <a:r>
              <a:rPr lang="en-US" dirty="0" err="1" smtClean="0"/>
              <a:t>n.d.</a:t>
            </a:r>
            <a:r>
              <a:rPr lang="en-US" dirty="0" smtClean="0"/>
              <a:t>). Retrieved from https://</a:t>
            </a:r>
            <a:r>
              <a:rPr lang="en-US" dirty="0" err="1" smtClean="0"/>
              <a:t>www.nyu.edu</a:t>
            </a:r>
            <a:r>
              <a:rPr lang="en-US" dirty="0" smtClean="0"/>
              <a:t>/life/student-life/student-diversity/lesbian-gay-bisexual-transgender-and-queer-student-center/outspoken-peer-education-</a:t>
            </a:r>
            <a:r>
              <a:rPr lang="en-US" dirty="0" err="1" smtClean="0"/>
              <a:t>program.html</a:t>
            </a:r>
            <a:endParaRPr lang="en-US" dirty="0" smtClean="0"/>
          </a:p>
          <a:p>
            <a:endParaRPr lang="en-US" dirty="0"/>
          </a:p>
        </p:txBody>
      </p:sp>
      <p:sp>
        <p:nvSpPr>
          <p:cNvPr id="4" name="Slide Number Placeholder 3"/>
          <p:cNvSpPr>
            <a:spLocks noGrp="1"/>
          </p:cNvSpPr>
          <p:nvPr>
            <p:ph type="sldNum" sz="quarter" idx="10"/>
          </p:nvPr>
        </p:nvSpPr>
        <p:spPr/>
        <p:txBody>
          <a:bodyPr/>
          <a:lstStyle/>
          <a:p>
            <a:fld id="{AB116BF4-C394-EA43-BEF7-DC5DF765C6EF}" type="slidenum">
              <a:rPr lang="en-US" smtClean="0"/>
              <a:t>12</a:t>
            </a:fld>
            <a:endParaRPr lang="en-US"/>
          </a:p>
        </p:txBody>
      </p:sp>
    </p:spTree>
    <p:extLst>
      <p:ext uri="{BB962C8B-B14F-4D97-AF65-F5344CB8AC3E}">
        <p14:creationId xmlns:p14="http://schemas.microsoft.com/office/powerpoint/2010/main" val="2752518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9F3ED2-45B6-4F43-A7C7-0818341E281B}" type="datetimeFigureOut">
              <a:rPr lang="en-US" smtClean="0"/>
              <a:t>2/26/16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2DD9D-5D3A-324F-AD56-E8CE47A81709}" type="slidenum">
              <a:rPr lang="en-US" smtClean="0"/>
              <a:t>‹#›</a:t>
            </a:fld>
            <a:endParaRPr lang="en-US"/>
          </a:p>
        </p:txBody>
      </p:sp>
    </p:spTree>
    <p:extLst>
      <p:ext uri="{BB962C8B-B14F-4D97-AF65-F5344CB8AC3E}">
        <p14:creationId xmlns:p14="http://schemas.microsoft.com/office/powerpoint/2010/main" val="328375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9F3ED2-45B6-4F43-A7C7-0818341E281B}" type="datetimeFigureOut">
              <a:rPr lang="en-US" smtClean="0"/>
              <a:t>2/26/16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2DD9D-5D3A-324F-AD56-E8CE47A81709}" type="slidenum">
              <a:rPr lang="en-US" smtClean="0"/>
              <a:t>‹#›</a:t>
            </a:fld>
            <a:endParaRPr lang="en-US"/>
          </a:p>
        </p:txBody>
      </p:sp>
    </p:spTree>
    <p:extLst>
      <p:ext uri="{BB962C8B-B14F-4D97-AF65-F5344CB8AC3E}">
        <p14:creationId xmlns:p14="http://schemas.microsoft.com/office/powerpoint/2010/main" val="223842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9F3ED2-45B6-4F43-A7C7-0818341E281B}" type="datetimeFigureOut">
              <a:rPr lang="en-US" smtClean="0"/>
              <a:t>2/26/16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2DD9D-5D3A-324F-AD56-E8CE47A81709}" type="slidenum">
              <a:rPr lang="en-US" smtClean="0"/>
              <a:t>‹#›</a:t>
            </a:fld>
            <a:endParaRPr lang="en-US"/>
          </a:p>
        </p:txBody>
      </p:sp>
    </p:spTree>
    <p:extLst>
      <p:ext uri="{BB962C8B-B14F-4D97-AF65-F5344CB8AC3E}">
        <p14:creationId xmlns:p14="http://schemas.microsoft.com/office/powerpoint/2010/main" val="2438300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9F3ED2-45B6-4F43-A7C7-0818341E281B}" type="datetimeFigureOut">
              <a:rPr lang="en-US" smtClean="0"/>
              <a:t>2/26/16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2DD9D-5D3A-324F-AD56-E8CE47A81709}" type="slidenum">
              <a:rPr lang="en-US" smtClean="0"/>
              <a:t>‹#›</a:t>
            </a:fld>
            <a:endParaRPr lang="en-US"/>
          </a:p>
        </p:txBody>
      </p:sp>
    </p:spTree>
    <p:extLst>
      <p:ext uri="{BB962C8B-B14F-4D97-AF65-F5344CB8AC3E}">
        <p14:creationId xmlns:p14="http://schemas.microsoft.com/office/powerpoint/2010/main" val="579522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9F3ED2-45B6-4F43-A7C7-0818341E281B}" type="datetimeFigureOut">
              <a:rPr lang="en-US" smtClean="0"/>
              <a:t>2/26/16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2DD9D-5D3A-324F-AD56-E8CE47A81709}" type="slidenum">
              <a:rPr lang="en-US" smtClean="0"/>
              <a:t>‹#›</a:t>
            </a:fld>
            <a:endParaRPr lang="en-US"/>
          </a:p>
        </p:txBody>
      </p:sp>
    </p:spTree>
    <p:extLst>
      <p:ext uri="{BB962C8B-B14F-4D97-AF65-F5344CB8AC3E}">
        <p14:creationId xmlns:p14="http://schemas.microsoft.com/office/powerpoint/2010/main" val="836621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9F3ED2-45B6-4F43-A7C7-0818341E281B}" type="datetimeFigureOut">
              <a:rPr lang="en-US" smtClean="0"/>
              <a:t>2/26/16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A2DD9D-5D3A-324F-AD56-E8CE47A81709}" type="slidenum">
              <a:rPr lang="en-US" smtClean="0"/>
              <a:t>‹#›</a:t>
            </a:fld>
            <a:endParaRPr lang="en-US"/>
          </a:p>
        </p:txBody>
      </p:sp>
    </p:spTree>
    <p:extLst>
      <p:ext uri="{BB962C8B-B14F-4D97-AF65-F5344CB8AC3E}">
        <p14:creationId xmlns:p14="http://schemas.microsoft.com/office/powerpoint/2010/main" val="3577890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9F3ED2-45B6-4F43-A7C7-0818341E281B}" type="datetimeFigureOut">
              <a:rPr lang="en-US" smtClean="0"/>
              <a:t>2/26/16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A2DD9D-5D3A-324F-AD56-E8CE47A81709}" type="slidenum">
              <a:rPr lang="en-US" smtClean="0"/>
              <a:t>‹#›</a:t>
            </a:fld>
            <a:endParaRPr lang="en-US"/>
          </a:p>
        </p:txBody>
      </p:sp>
    </p:spTree>
    <p:extLst>
      <p:ext uri="{BB962C8B-B14F-4D97-AF65-F5344CB8AC3E}">
        <p14:creationId xmlns:p14="http://schemas.microsoft.com/office/powerpoint/2010/main" val="4163781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9F3ED2-45B6-4F43-A7C7-0818341E281B}" type="datetimeFigureOut">
              <a:rPr lang="en-US" smtClean="0"/>
              <a:t>2/26/16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A2DD9D-5D3A-324F-AD56-E8CE47A81709}" type="slidenum">
              <a:rPr lang="en-US" smtClean="0"/>
              <a:t>‹#›</a:t>
            </a:fld>
            <a:endParaRPr lang="en-US"/>
          </a:p>
        </p:txBody>
      </p:sp>
    </p:spTree>
    <p:extLst>
      <p:ext uri="{BB962C8B-B14F-4D97-AF65-F5344CB8AC3E}">
        <p14:creationId xmlns:p14="http://schemas.microsoft.com/office/powerpoint/2010/main" val="3700601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9F3ED2-45B6-4F43-A7C7-0818341E281B}" type="datetimeFigureOut">
              <a:rPr lang="en-US" smtClean="0"/>
              <a:t>2/26/16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A2DD9D-5D3A-324F-AD56-E8CE47A81709}" type="slidenum">
              <a:rPr lang="en-US" smtClean="0"/>
              <a:t>‹#›</a:t>
            </a:fld>
            <a:endParaRPr lang="en-US"/>
          </a:p>
        </p:txBody>
      </p:sp>
    </p:spTree>
    <p:extLst>
      <p:ext uri="{BB962C8B-B14F-4D97-AF65-F5344CB8AC3E}">
        <p14:creationId xmlns:p14="http://schemas.microsoft.com/office/powerpoint/2010/main" val="1083084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9F3ED2-45B6-4F43-A7C7-0818341E281B}" type="datetimeFigureOut">
              <a:rPr lang="en-US" smtClean="0"/>
              <a:t>2/26/16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A2DD9D-5D3A-324F-AD56-E8CE47A81709}" type="slidenum">
              <a:rPr lang="en-US" smtClean="0"/>
              <a:t>‹#›</a:t>
            </a:fld>
            <a:endParaRPr lang="en-US"/>
          </a:p>
        </p:txBody>
      </p:sp>
    </p:spTree>
    <p:extLst>
      <p:ext uri="{BB962C8B-B14F-4D97-AF65-F5344CB8AC3E}">
        <p14:creationId xmlns:p14="http://schemas.microsoft.com/office/powerpoint/2010/main" val="473290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9F3ED2-45B6-4F43-A7C7-0818341E281B}" type="datetimeFigureOut">
              <a:rPr lang="en-US" smtClean="0"/>
              <a:t>2/26/16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A2DD9D-5D3A-324F-AD56-E8CE47A81709}" type="slidenum">
              <a:rPr lang="en-US" smtClean="0"/>
              <a:t>‹#›</a:t>
            </a:fld>
            <a:endParaRPr lang="en-US"/>
          </a:p>
        </p:txBody>
      </p:sp>
    </p:spTree>
    <p:extLst>
      <p:ext uri="{BB962C8B-B14F-4D97-AF65-F5344CB8AC3E}">
        <p14:creationId xmlns:p14="http://schemas.microsoft.com/office/powerpoint/2010/main" val="42310698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9F3ED2-45B6-4F43-A7C7-0818341E281B}" type="datetimeFigureOut">
              <a:rPr lang="en-US" smtClean="0"/>
              <a:t>2/26/16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A2DD9D-5D3A-324F-AD56-E8CE47A81709}" type="slidenum">
              <a:rPr lang="en-US" smtClean="0"/>
              <a:t>‹#›</a:t>
            </a:fld>
            <a:endParaRPr lang="en-US"/>
          </a:p>
        </p:txBody>
      </p:sp>
    </p:spTree>
    <p:extLst>
      <p:ext uri="{BB962C8B-B14F-4D97-AF65-F5344CB8AC3E}">
        <p14:creationId xmlns:p14="http://schemas.microsoft.com/office/powerpoint/2010/main" val="580587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3.emf"/><Relationship Id="rId5" Type="http://schemas.openxmlformats.org/officeDocument/2006/relationships/image" Target="../media/image10.emf"/><Relationship Id="rId6" Type="http://schemas.openxmlformats.org/officeDocument/2006/relationships/image" Target="../media/image11.emf"/><Relationship Id="rId7" Type="http://schemas.openxmlformats.org/officeDocument/2006/relationships/image" Target="../media/image7.emf"/><Relationship Id="rId8" Type="http://schemas.openxmlformats.org/officeDocument/2006/relationships/image" Target="../media/image12.emf"/><Relationship Id="rId9"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5.emf"/><Relationship Id="rId5" Type="http://schemas.openxmlformats.org/officeDocument/2006/relationships/image" Target="../media/image10.emf"/><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13.emf"/><Relationship Id="rId5" Type="http://schemas.openxmlformats.org/officeDocument/2006/relationships/image" Target="../media/image5.emf"/><Relationship Id="rId6" Type="http://schemas.openxmlformats.org/officeDocument/2006/relationships/image" Target="../media/image10.emf"/><Relationship Id="rId7"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5.emf"/><Relationship Id="rId5" Type="http://schemas.openxmlformats.org/officeDocument/2006/relationships/image" Target="../media/image11.emf"/><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5.emf"/><Relationship Id="rId5" Type="http://schemas.openxmlformats.org/officeDocument/2006/relationships/image" Target="../media/image11.emf"/><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5.emf"/><Relationship Id="rId6" Type="http://schemas.openxmlformats.org/officeDocument/2006/relationships/image" Target="../media/image7.emf"/><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7.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5.emf"/><Relationship Id="rId5" Type="http://schemas.openxmlformats.org/officeDocument/2006/relationships/image" Target="../media/image7.emf"/><Relationship Id="rId6" Type="http://schemas.openxmlformats.org/officeDocument/2006/relationships/image" Target="../media/image15.jp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5.emf"/><Relationship Id="rId5" Type="http://schemas.openxmlformats.org/officeDocument/2006/relationships/image" Target="../media/image12.emf"/><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12.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21.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4" Type="http://schemas.openxmlformats.org/officeDocument/2006/relationships/image" Target="../media/image5.emf"/><Relationship Id="rId5" Type="http://schemas.openxmlformats.org/officeDocument/2006/relationships/image" Target="../media/image3.emf"/><Relationship Id="rId6"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2.emf"/><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2.emf"/><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4" Type="http://schemas.openxmlformats.org/officeDocument/2006/relationships/image" Target="../media/image7.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8.jp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9.jpg"/><Relationship Id="rId5" Type="http://schemas.openxmlformats.org/officeDocument/2006/relationships/image" Target="../media/image8.jp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4"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0294" y="-37466"/>
            <a:ext cx="8753524" cy="1470025"/>
          </a:xfrm>
        </p:spPr>
        <p:txBody>
          <a:bodyPr>
            <a:normAutofit/>
          </a:bodyPr>
          <a:lstStyle/>
          <a:p>
            <a:r>
              <a:rPr lang="en-US" sz="2800" spc="300" dirty="0" smtClean="0">
                <a:latin typeface="Arial"/>
                <a:cs typeface="Arial"/>
              </a:rPr>
              <a:t>A WELCOMING ENVIRONMENT FOR ALL</a:t>
            </a:r>
            <a:endParaRPr lang="en-US" sz="2800" spc="300" dirty="0">
              <a:latin typeface="Arial"/>
              <a:cs typeface="Arial"/>
            </a:endParaRPr>
          </a:p>
        </p:txBody>
      </p:sp>
      <p:sp>
        <p:nvSpPr>
          <p:cNvPr id="3" name="Subtitle 2"/>
          <p:cNvSpPr>
            <a:spLocks noGrp="1"/>
          </p:cNvSpPr>
          <p:nvPr>
            <p:ph type="subTitle" idx="1"/>
          </p:nvPr>
        </p:nvSpPr>
        <p:spPr>
          <a:xfrm>
            <a:off x="445506" y="5765483"/>
            <a:ext cx="8308018" cy="1119138"/>
          </a:xfrm>
        </p:spPr>
        <p:txBody>
          <a:bodyPr>
            <a:normAutofit/>
          </a:bodyPr>
          <a:lstStyle/>
          <a:p>
            <a:r>
              <a:rPr lang="en-US" sz="1500" dirty="0" smtClean="0"/>
              <a:t>A case study competition submission by Concordia </a:t>
            </a:r>
            <a:r>
              <a:rPr lang="en-US" sz="1500" dirty="0" smtClean="0"/>
              <a:t>University Ann Arbor</a:t>
            </a:r>
            <a:endParaRPr lang="en-US" sz="1500" dirty="0" smtClean="0"/>
          </a:p>
          <a:p>
            <a:r>
              <a:rPr lang="en-US" sz="1500" dirty="0" smtClean="0"/>
              <a:t>Team: Julie Edler (c), Beth </a:t>
            </a:r>
            <a:r>
              <a:rPr lang="en-US" sz="1500" dirty="0" err="1" smtClean="0"/>
              <a:t>Bodiya</a:t>
            </a:r>
            <a:r>
              <a:rPr lang="en-US" sz="1500" dirty="0" smtClean="0"/>
              <a:t>, Kristen </a:t>
            </a:r>
            <a:r>
              <a:rPr lang="en-US" sz="1500" dirty="0" smtClean="0"/>
              <a:t>Thornton</a:t>
            </a:r>
            <a:endParaRPr lang="en-US" sz="1500" dirty="0" smtClean="0"/>
          </a:p>
        </p:txBody>
      </p:sp>
      <p:pic>
        <p:nvPicPr>
          <p:cNvPr id="4" name="Picture 3" descr="CC-LOGO.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0976" y="463307"/>
            <a:ext cx="4455643" cy="5766126"/>
          </a:xfrm>
          <a:prstGeom prst="rect">
            <a:avLst/>
          </a:prstGeom>
        </p:spPr>
      </p:pic>
      <p:sp>
        <p:nvSpPr>
          <p:cNvPr id="5" name="Rectangle 4"/>
          <p:cNvSpPr/>
          <p:nvPr/>
        </p:nvSpPr>
        <p:spPr>
          <a:xfrm>
            <a:off x="-105830" y="-7003"/>
            <a:ext cx="9314491" cy="286478"/>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sp>
        <p:nvSpPr>
          <p:cNvPr id="6" name="Rectangle 5"/>
          <p:cNvSpPr/>
          <p:nvPr/>
        </p:nvSpPr>
        <p:spPr>
          <a:xfrm>
            <a:off x="-83944" y="6715128"/>
            <a:ext cx="9314491" cy="286478"/>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spTree>
    <p:extLst>
      <p:ext uri="{BB962C8B-B14F-4D97-AF65-F5344CB8AC3E}">
        <p14:creationId xmlns:p14="http://schemas.microsoft.com/office/powerpoint/2010/main" val="137577133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26196" y="2968945"/>
            <a:ext cx="4609481" cy="2337429"/>
          </a:xfrm>
        </p:spPr>
        <p:txBody>
          <a:bodyPr>
            <a:normAutofit/>
          </a:bodyPr>
          <a:lstStyle/>
          <a:p>
            <a:pPr marL="0" indent="0">
              <a:buNone/>
            </a:pPr>
            <a:r>
              <a:rPr lang="en-US" dirty="0" smtClean="0">
                <a:solidFill>
                  <a:schemeClr val="tx2">
                    <a:lumMod val="75000"/>
                  </a:schemeClr>
                </a:solidFill>
              </a:rPr>
              <a:t>Transgender Curriculum  </a:t>
            </a:r>
            <a:r>
              <a:rPr lang="en-US" sz="2500" dirty="0" smtClean="0">
                <a:solidFill>
                  <a:schemeClr val="tx2">
                    <a:lumMod val="75000"/>
                  </a:schemeClr>
                </a:solidFill>
              </a:rPr>
              <a:t>Incorporated Naturally</a:t>
            </a:r>
          </a:p>
        </p:txBody>
      </p:sp>
      <p:sp>
        <p:nvSpPr>
          <p:cNvPr id="4" name="Rectangle 3"/>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pic>
        <p:nvPicPr>
          <p:cNvPr id="6" name="Picture 5" descr="5 color corns.eps"/>
          <p:cNvPicPr>
            <a:picLocks noChangeAspect="1"/>
          </p:cNvPicPr>
          <p:nvPr/>
        </p:nvPicPr>
        <p:blipFill rotWithShape="1">
          <a:blip r:embed="rId3">
            <a:extLst>
              <a:ext uri="{28A0092B-C50C-407E-A947-70E740481C1C}">
                <a14:useLocalDpi xmlns:a14="http://schemas.microsoft.com/office/drawing/2010/main" val="0"/>
              </a:ext>
            </a:extLst>
          </a:blip>
          <a:srcRect b="38857"/>
          <a:stretch/>
        </p:blipFill>
        <p:spPr>
          <a:xfrm rot="3515640">
            <a:off x="2470672" y="-201540"/>
            <a:ext cx="5299364" cy="4193220"/>
          </a:xfrm>
          <a:prstGeom prst="rect">
            <a:avLst/>
          </a:prstGeom>
        </p:spPr>
      </p:pic>
      <p:sp>
        <p:nvSpPr>
          <p:cNvPr id="2" name="Title 1"/>
          <p:cNvSpPr>
            <a:spLocks noGrp="1"/>
          </p:cNvSpPr>
          <p:nvPr>
            <p:ph type="title"/>
          </p:nvPr>
        </p:nvSpPr>
        <p:spPr>
          <a:xfrm>
            <a:off x="457200" y="846138"/>
            <a:ext cx="8229600" cy="1143000"/>
          </a:xfrm>
        </p:spPr>
        <p:txBody>
          <a:bodyPr/>
          <a:lstStyle/>
          <a:p>
            <a:r>
              <a:rPr lang="en-US" dirty="0" smtClean="0"/>
              <a:t>Action Plan</a:t>
            </a:r>
            <a:endParaRPr lang="en-US" dirty="0"/>
          </a:p>
        </p:txBody>
      </p:sp>
      <p:sp>
        <p:nvSpPr>
          <p:cNvPr id="10" name="Content Placeholder 2"/>
          <p:cNvSpPr txBox="1">
            <a:spLocks/>
          </p:cNvSpPr>
          <p:nvPr/>
        </p:nvSpPr>
        <p:spPr>
          <a:xfrm>
            <a:off x="224182" y="1979923"/>
            <a:ext cx="3082689" cy="180193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smtClean="0">
                <a:solidFill>
                  <a:schemeClr val="accent1">
                    <a:lumMod val="60000"/>
                    <a:lumOff val="40000"/>
                  </a:schemeClr>
                </a:solidFill>
              </a:rPr>
              <a:t>Internal Training and Awareness</a:t>
            </a:r>
          </a:p>
        </p:txBody>
      </p:sp>
      <p:sp>
        <p:nvSpPr>
          <p:cNvPr id="11" name="Content Placeholder 2"/>
          <p:cNvSpPr txBox="1">
            <a:spLocks/>
          </p:cNvSpPr>
          <p:nvPr/>
        </p:nvSpPr>
        <p:spPr>
          <a:xfrm>
            <a:off x="258096" y="3535240"/>
            <a:ext cx="4782177" cy="67800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smtClean="0">
                <a:solidFill>
                  <a:srgbClr val="C35A06"/>
                </a:solidFill>
              </a:rPr>
              <a:t>Policies and Physical Space</a:t>
            </a:r>
            <a:endParaRPr lang="en-US" dirty="0">
              <a:solidFill>
                <a:srgbClr val="C35A06"/>
              </a:solidFill>
            </a:endParaRPr>
          </a:p>
        </p:txBody>
      </p:sp>
      <p:sp>
        <p:nvSpPr>
          <p:cNvPr id="12" name="Content Placeholder 2"/>
          <p:cNvSpPr txBox="1">
            <a:spLocks/>
          </p:cNvSpPr>
          <p:nvPr/>
        </p:nvSpPr>
        <p:spPr>
          <a:xfrm>
            <a:off x="342318" y="4662440"/>
            <a:ext cx="3402701" cy="101367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smtClean="0">
                <a:solidFill>
                  <a:srgbClr val="D94D49"/>
                </a:solidFill>
              </a:rPr>
              <a:t>Campus Climate </a:t>
            </a:r>
            <a:r>
              <a:rPr lang="en-US" sz="2500" dirty="0" smtClean="0">
                <a:solidFill>
                  <a:srgbClr val="D94D49"/>
                </a:solidFill>
              </a:rPr>
              <a:t>Attitudes and Beliefs</a:t>
            </a:r>
            <a:endParaRPr lang="en-US" sz="2500" dirty="0">
              <a:solidFill>
                <a:srgbClr val="D94D49"/>
              </a:solidFill>
            </a:endParaRPr>
          </a:p>
        </p:txBody>
      </p:sp>
      <p:sp>
        <p:nvSpPr>
          <p:cNvPr id="13" name="Content Placeholder 2"/>
          <p:cNvSpPr txBox="1">
            <a:spLocks/>
          </p:cNvSpPr>
          <p:nvPr/>
        </p:nvSpPr>
        <p:spPr>
          <a:xfrm>
            <a:off x="5320219" y="4674626"/>
            <a:ext cx="4609481" cy="233742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solidFill>
                  <a:srgbClr val="2A8065"/>
                </a:solidFill>
              </a:rPr>
              <a:t>Community Outreach</a:t>
            </a:r>
            <a:endParaRPr lang="en-US" sz="2500" dirty="0">
              <a:solidFill>
                <a:srgbClr val="2A8065"/>
              </a:solidFill>
            </a:endParaRPr>
          </a:p>
        </p:txBody>
      </p:sp>
      <p:pic>
        <p:nvPicPr>
          <p:cNvPr id="14" name="Picture 13" descr="all colors together.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683144">
            <a:off x="1442884" y="4344429"/>
            <a:ext cx="5299364" cy="6858000"/>
          </a:xfrm>
          <a:prstGeom prst="rect">
            <a:avLst/>
          </a:prstGeom>
        </p:spPr>
      </p:pic>
      <p:pic>
        <p:nvPicPr>
          <p:cNvPr id="15" name="Picture 14" descr="all colors together.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683144">
            <a:off x="1252607" y="4344429"/>
            <a:ext cx="5299364" cy="6858000"/>
          </a:xfrm>
          <a:prstGeom prst="rect">
            <a:avLst/>
          </a:prstGeom>
        </p:spPr>
      </p:pic>
      <p:pic>
        <p:nvPicPr>
          <p:cNvPr id="17" name="Picture 16" descr="ColoredCone-blwithyellowedge.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1770957">
            <a:off x="2302934" y="-232155"/>
            <a:ext cx="2372930" cy="2372930"/>
          </a:xfrm>
          <a:prstGeom prst="rect">
            <a:avLst/>
          </a:prstGeom>
        </p:spPr>
      </p:pic>
      <p:pic>
        <p:nvPicPr>
          <p:cNvPr id="18" name="Picture 17" descr="ColoredCone-orangewithyellowedge.eps"/>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9845124">
            <a:off x="2946682" y="258225"/>
            <a:ext cx="2177087" cy="2177087"/>
          </a:xfrm>
          <a:prstGeom prst="rect">
            <a:avLst/>
          </a:prstGeom>
        </p:spPr>
      </p:pic>
      <p:pic>
        <p:nvPicPr>
          <p:cNvPr id="7" name="Picture 6" descr="ColoredCone-pinkwithyellowedge.eps"/>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8220620">
            <a:off x="3414615" y="355843"/>
            <a:ext cx="2270972" cy="2270972"/>
          </a:xfrm>
          <a:prstGeom prst="rect">
            <a:avLst/>
          </a:prstGeom>
        </p:spPr>
      </p:pic>
      <p:pic>
        <p:nvPicPr>
          <p:cNvPr id="8" name="Picture 7" descr="ColoredCone-bluewithyellowedge.eps"/>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6347629">
            <a:off x="4012411" y="191587"/>
            <a:ext cx="2281267" cy="2281267"/>
          </a:xfrm>
          <a:prstGeom prst="rect">
            <a:avLst/>
          </a:prstGeom>
        </p:spPr>
      </p:pic>
      <p:pic>
        <p:nvPicPr>
          <p:cNvPr id="9" name="Picture 8" descr="ColoredCone-tealwithyellowedge.eps"/>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4428646">
            <a:off x="4454018" y="-297426"/>
            <a:ext cx="2287127" cy="2287127"/>
          </a:xfrm>
          <a:prstGeom prst="rect">
            <a:avLst/>
          </a:prstGeom>
        </p:spPr>
      </p:pic>
      <p:sp>
        <p:nvSpPr>
          <p:cNvPr id="20" name="Content Placeholder 2"/>
          <p:cNvSpPr txBox="1">
            <a:spLocks/>
          </p:cNvSpPr>
          <p:nvPr/>
        </p:nvSpPr>
        <p:spPr>
          <a:xfrm>
            <a:off x="3198815" y="1029615"/>
            <a:ext cx="4782177" cy="67800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4400" dirty="0" smtClean="0"/>
              <a:t>Action Plan</a:t>
            </a:r>
            <a:endParaRPr lang="en-US" sz="4400" dirty="0"/>
          </a:p>
        </p:txBody>
      </p:sp>
    </p:spTree>
    <p:extLst>
      <p:ext uri="{BB962C8B-B14F-4D97-AF65-F5344CB8AC3E}">
        <p14:creationId xmlns:p14="http://schemas.microsoft.com/office/powerpoint/2010/main" val="24605783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ssolve">
                                      <p:cBhvr>
                                        <p:cTn id="7" dur="500"/>
                                        <p:tgtEl>
                                          <p:spTgt spid="1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dissolv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dissolve">
                                      <p:cBhvr>
                                        <p:cTn id="15" dur="500"/>
                                        <p:tgtEl>
                                          <p:spTgt spid="18"/>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dissolve">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dissolve">
                                      <p:cBhvr>
                                        <p:cTn id="23" dur="500"/>
                                        <p:tgtEl>
                                          <p:spTgt spid="7"/>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dissolve">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dissolve">
                                      <p:cBhvr>
                                        <p:cTn id="31" dur="500"/>
                                        <p:tgtEl>
                                          <p:spTgt spid="8"/>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
                                            <p:txEl>
                                              <p:pRg st="0" end="0"/>
                                            </p:txEl>
                                          </p:spTgt>
                                        </p:tgtEl>
                                        <p:attrNameLst>
                                          <p:attrName>style.visibility</p:attrName>
                                        </p:attrNameLst>
                                      </p:cBhvr>
                                      <p:to>
                                        <p:strVal val="visible"/>
                                      </p:to>
                                    </p:set>
                                    <p:animEffect transition="in" filter="dissolve">
                                      <p:cBhvr>
                                        <p:cTn id="34" dur="500"/>
                                        <p:tgtEl>
                                          <p:spTgt spid="3">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dissolve">
                                      <p:cBhvr>
                                        <p:cTn id="39" dur="500"/>
                                        <p:tgtEl>
                                          <p:spTgt spid="9"/>
                                        </p:tgtEl>
                                      </p:cBhvr>
                                    </p:animEffect>
                                  </p:childTnLst>
                                </p:cTn>
                              </p:par>
                            </p:childTnLst>
                          </p:cTn>
                        </p:par>
                        <p:par>
                          <p:cTn id="40" fill="hold">
                            <p:stCondLst>
                              <p:cond delay="500"/>
                            </p:stCondLst>
                            <p:childTnLst>
                              <p:par>
                                <p:cTn id="41" presetID="9" presetClass="entr" presetSubtype="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dissolve">
                                      <p:cBhvr>
                                        <p:cTn id="43" dur="500"/>
                                        <p:tgtEl>
                                          <p:spTgt spid="13"/>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dissolve">
                                      <p:cBhvr>
                                        <p:cTn id="4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p:bldP spid="11" grpId="0"/>
      <p:bldP spid="12" grpId="0"/>
      <p:bldP spid="13" grpId="0"/>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sp>
        <p:nvSpPr>
          <p:cNvPr id="6" name="Content Placeholder 2"/>
          <p:cNvSpPr txBox="1">
            <a:spLocks noGrp="1"/>
          </p:cNvSpPr>
          <p:nvPr>
            <p:ph type="title"/>
          </p:nvPr>
        </p:nvSpPr>
        <p:spPr>
          <a:xfrm>
            <a:off x="457200" y="970833"/>
            <a:ext cx="8229600" cy="114300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smtClean="0">
                <a:solidFill>
                  <a:schemeClr val="accent1">
                    <a:lumMod val="60000"/>
                    <a:lumOff val="40000"/>
                  </a:schemeClr>
                </a:solidFill>
              </a:rPr>
              <a:t>Internal Training and Awareness</a:t>
            </a:r>
          </a:p>
        </p:txBody>
      </p:sp>
      <p:pic>
        <p:nvPicPr>
          <p:cNvPr id="7" name="Picture 6" descr="5 color corns.eps"/>
          <p:cNvPicPr>
            <a:picLocks noChangeAspect="1"/>
          </p:cNvPicPr>
          <p:nvPr/>
        </p:nvPicPr>
        <p:blipFill rotWithShape="1">
          <a:blip r:embed="rId4">
            <a:extLst>
              <a:ext uri="{28A0092B-C50C-407E-A947-70E740481C1C}">
                <a14:useLocalDpi xmlns:a14="http://schemas.microsoft.com/office/drawing/2010/main" val="0"/>
              </a:ext>
            </a:extLst>
          </a:blip>
          <a:srcRect b="38857"/>
          <a:stretch/>
        </p:blipFill>
        <p:spPr>
          <a:xfrm rot="3411660">
            <a:off x="390830" y="-136030"/>
            <a:ext cx="2183083" cy="1727405"/>
          </a:xfrm>
          <a:prstGeom prst="rect">
            <a:avLst/>
          </a:prstGeom>
        </p:spPr>
      </p:pic>
      <p:pic>
        <p:nvPicPr>
          <p:cNvPr id="8" name="Picture 7" descr="ColoredCone-blwithyellowedge.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1711687">
            <a:off x="374597" y="-141015"/>
            <a:ext cx="940891" cy="940891"/>
          </a:xfrm>
          <a:prstGeom prst="rect">
            <a:avLst/>
          </a:prstGeom>
        </p:spPr>
      </p:pic>
      <p:sp>
        <p:nvSpPr>
          <p:cNvPr id="9" name="Content Placeholder 2"/>
          <p:cNvSpPr>
            <a:spLocks noGrp="1"/>
          </p:cNvSpPr>
          <p:nvPr>
            <p:ph idx="1"/>
          </p:nvPr>
        </p:nvSpPr>
        <p:spPr>
          <a:xfrm>
            <a:off x="457200" y="2004795"/>
            <a:ext cx="8229600" cy="4683872"/>
          </a:xfrm>
        </p:spPr>
        <p:txBody>
          <a:bodyPr>
            <a:normAutofit fontScale="77500" lnSpcReduction="20000"/>
          </a:bodyPr>
          <a:lstStyle/>
          <a:p>
            <a:pPr lvl="1">
              <a:buFont typeface="Arial"/>
              <a:buChar char="•"/>
            </a:pPr>
            <a:r>
              <a:rPr lang="en-US" dirty="0" smtClean="0"/>
              <a:t>Raise staff awareness on policies to combat transgender barriers and how to communicate effectively with all students</a:t>
            </a:r>
            <a:endParaRPr lang="en-US" dirty="0" smtClean="0"/>
          </a:p>
          <a:p>
            <a:pPr lvl="1">
              <a:buFont typeface="Arial"/>
              <a:buChar char="•"/>
            </a:pPr>
            <a:r>
              <a:rPr lang="en-US" dirty="0" smtClean="0"/>
              <a:t>Train student leaders to recognize transgender bullying</a:t>
            </a:r>
          </a:p>
          <a:p>
            <a:pPr marL="0" indent="0">
              <a:buNone/>
            </a:pPr>
            <a:r>
              <a:rPr lang="en-US" dirty="0" smtClean="0"/>
              <a:t>Here’s w</a:t>
            </a:r>
            <a:r>
              <a:rPr lang="en-US" dirty="0" smtClean="0"/>
              <a:t>hy:</a:t>
            </a:r>
            <a:endParaRPr lang="en-US" dirty="0" smtClean="0"/>
          </a:p>
          <a:p>
            <a:pPr lvl="1">
              <a:buFont typeface="Arial"/>
              <a:buChar char="•"/>
            </a:pPr>
            <a:r>
              <a:rPr lang="en-US" dirty="0" smtClean="0"/>
              <a:t>Research done by McKinney (2005) shows that most faculty are unaware of transgender students or what difficulties they may face on campus.</a:t>
            </a:r>
            <a:r>
              <a:rPr lang="en-US" baseline="30000" dirty="0" smtClean="0"/>
              <a:t>1</a:t>
            </a:r>
            <a:r>
              <a:rPr lang="en-US" dirty="0" smtClean="0"/>
              <a:t> According to Schlossberg’s Theory on Mattering (1989), guaranteeing that students do not feel marginalized and that they matter to the campus community will create a more positive and successful college experience.</a:t>
            </a:r>
            <a:r>
              <a:rPr lang="en-US" baseline="30000" dirty="0" smtClean="0"/>
              <a:t>2</a:t>
            </a:r>
            <a:endParaRPr lang="en-US" dirty="0" smtClean="0"/>
          </a:p>
          <a:p>
            <a:pPr lvl="1">
              <a:buFont typeface="Arial"/>
              <a:buChar char="•"/>
            </a:pPr>
            <a:r>
              <a:rPr lang="en-US" dirty="0" err="1" smtClean="0"/>
              <a:t>Beemyn</a:t>
            </a:r>
            <a:r>
              <a:rPr lang="en-US" dirty="0" smtClean="0"/>
              <a:t>, Curtis, Davis &amp; Tubbs (2005) indicate that for staff to be successful supporting and including all students, a better understanding of transgender students is required.</a:t>
            </a:r>
            <a:r>
              <a:rPr lang="en-US" baseline="30000" dirty="0" smtClean="0"/>
              <a:t>3</a:t>
            </a:r>
            <a:endParaRPr lang="en-US" dirty="0" smtClean="0"/>
          </a:p>
          <a:p>
            <a:pPr lvl="1"/>
            <a:endParaRPr lang="en-US" dirty="0" smtClean="0"/>
          </a:p>
        </p:txBody>
      </p:sp>
    </p:spTree>
    <p:extLst>
      <p:ext uri="{BB962C8B-B14F-4D97-AF65-F5344CB8AC3E}">
        <p14:creationId xmlns:p14="http://schemas.microsoft.com/office/powerpoint/2010/main" val="186043750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246956" y="1040424"/>
            <a:ext cx="9578377" cy="2076967"/>
          </a:xfrm>
          <a:prstGeom prst="rect">
            <a:avLst/>
          </a:prstGeom>
          <a:solidFill>
            <a:srgbClr val="FFFF00"/>
          </a:solidFill>
          <a:ln>
            <a:solidFill>
              <a:srgbClr val="FFFF00"/>
            </a:solidFill>
          </a:ln>
        </p:spPr>
        <p:txBody>
          <a:bodyPr vert="horz" lIns="91440" tIns="45720" rIns="91440" bIns="45720" rtlCol="0">
            <a:normAutofit fontScale="77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b="1" dirty="0" smtClean="0">
              <a:solidFill>
                <a:schemeClr val="tx2">
                  <a:lumMod val="75000"/>
                </a:schemeClr>
              </a:solidFill>
            </a:endParaRPr>
          </a:p>
          <a:p>
            <a:pPr marL="0" indent="0">
              <a:buFont typeface="Arial"/>
              <a:buNone/>
            </a:pPr>
            <a:endParaRPr lang="en-US" b="1" dirty="0" smtClean="0">
              <a:solidFill>
                <a:schemeClr val="tx2">
                  <a:lumMod val="75000"/>
                </a:schemeClr>
              </a:solidFill>
            </a:endParaRPr>
          </a:p>
          <a:p>
            <a:pPr marL="0" indent="0">
              <a:buFont typeface="Arial"/>
              <a:buNone/>
            </a:pPr>
            <a:endParaRPr lang="en-US" b="1" dirty="0" smtClean="0">
              <a:solidFill>
                <a:schemeClr val="tx2">
                  <a:lumMod val="75000"/>
                </a:schemeClr>
              </a:solidFill>
            </a:endParaRPr>
          </a:p>
          <a:p>
            <a:pPr marL="0" indent="0">
              <a:buFont typeface="Arial"/>
              <a:buNone/>
            </a:pPr>
            <a:endParaRPr lang="en-US" b="1" dirty="0">
              <a:solidFill>
                <a:schemeClr val="tx2">
                  <a:lumMod val="75000"/>
                </a:schemeClr>
              </a:solidFill>
            </a:endParaRPr>
          </a:p>
          <a:p>
            <a:pPr marL="0" indent="0">
              <a:buFont typeface="Arial"/>
              <a:buNone/>
            </a:pPr>
            <a:endParaRPr lang="en-US" sz="2000" b="1" dirty="0" smtClean="0">
              <a:solidFill>
                <a:schemeClr val="tx2">
                  <a:lumMod val="75000"/>
                </a:schemeClr>
              </a:solidFill>
            </a:endParaRPr>
          </a:p>
          <a:p>
            <a:pPr marL="0" indent="0">
              <a:buFont typeface="Arial"/>
              <a:buNone/>
            </a:pPr>
            <a:r>
              <a:rPr lang="en-US" sz="2000" b="1" dirty="0">
                <a:solidFill>
                  <a:schemeClr val="tx2">
                    <a:lumMod val="75000"/>
                  </a:schemeClr>
                </a:solidFill>
              </a:rPr>
              <a:t> </a:t>
            </a:r>
            <a:r>
              <a:rPr lang="en-US" sz="2000" b="1" dirty="0" smtClean="0">
                <a:solidFill>
                  <a:schemeClr val="tx2">
                    <a:lumMod val="75000"/>
                  </a:schemeClr>
                </a:solidFill>
              </a:rPr>
              <a:t>       This is a priority </a:t>
            </a:r>
            <a:r>
              <a:rPr lang="en-US" sz="2000" b="1" dirty="0">
                <a:solidFill>
                  <a:schemeClr val="tx2">
                    <a:lumMod val="75000"/>
                  </a:schemeClr>
                </a:solidFill>
              </a:rPr>
              <a:t>g</a:t>
            </a:r>
            <a:r>
              <a:rPr lang="en-US" sz="2000" b="1" dirty="0" smtClean="0">
                <a:solidFill>
                  <a:schemeClr val="tx2">
                    <a:lumMod val="75000"/>
                  </a:schemeClr>
                </a:solidFill>
              </a:rPr>
              <a:t>oal. Deadline: June, 2016</a:t>
            </a:r>
            <a:endParaRPr lang="en-US" sz="2000" dirty="0"/>
          </a:p>
        </p:txBody>
      </p:sp>
      <p:sp>
        <p:nvSpPr>
          <p:cNvPr id="4" name="Rectangle 3"/>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pic>
        <p:nvPicPr>
          <p:cNvPr id="10" name="Picture 9" descr="all colors together.eps"/>
          <p:cNvPicPr>
            <a:picLocks noChangeAspect="1"/>
          </p:cNvPicPr>
          <p:nvPr/>
        </p:nvPicPr>
        <p:blipFill rotWithShape="1">
          <a:blip r:embed="rId4">
            <a:extLst>
              <a:ext uri="{28A0092B-C50C-407E-A947-70E740481C1C}">
                <a14:useLocalDpi xmlns:a14="http://schemas.microsoft.com/office/drawing/2010/main" val="0"/>
              </a:ext>
            </a:extLst>
          </a:blip>
          <a:srcRect l="12407" t="56580" r="40552" b="24732"/>
          <a:stretch/>
        </p:blipFill>
        <p:spPr>
          <a:xfrm rot="5400000">
            <a:off x="1917543" y="1331097"/>
            <a:ext cx="2067871" cy="1063141"/>
          </a:xfrm>
          <a:prstGeom prst="rect">
            <a:avLst/>
          </a:prstGeom>
        </p:spPr>
      </p:pic>
      <p:pic>
        <p:nvPicPr>
          <p:cNvPr id="12" name="Picture 11" descr="all colors together.eps"/>
          <p:cNvPicPr>
            <a:picLocks noChangeAspect="1"/>
          </p:cNvPicPr>
          <p:nvPr/>
        </p:nvPicPr>
        <p:blipFill rotWithShape="1">
          <a:blip r:embed="rId4">
            <a:extLst>
              <a:ext uri="{28A0092B-C50C-407E-A947-70E740481C1C}">
                <a14:useLocalDpi xmlns:a14="http://schemas.microsoft.com/office/drawing/2010/main" val="0"/>
              </a:ext>
            </a:extLst>
          </a:blip>
          <a:srcRect l="12407" t="56580" r="40552" b="24732"/>
          <a:stretch/>
        </p:blipFill>
        <p:spPr>
          <a:xfrm rot="5400000">
            <a:off x="4845038" y="1331097"/>
            <a:ext cx="2067871" cy="1063141"/>
          </a:xfrm>
          <a:prstGeom prst="rect">
            <a:avLst/>
          </a:prstGeom>
        </p:spPr>
      </p:pic>
      <p:pic>
        <p:nvPicPr>
          <p:cNvPr id="13" name="Picture 12" descr="5 color corns.eps"/>
          <p:cNvPicPr>
            <a:picLocks noChangeAspect="1"/>
          </p:cNvPicPr>
          <p:nvPr/>
        </p:nvPicPr>
        <p:blipFill rotWithShape="1">
          <a:blip r:embed="rId5">
            <a:extLst>
              <a:ext uri="{28A0092B-C50C-407E-A947-70E740481C1C}">
                <a14:useLocalDpi xmlns:a14="http://schemas.microsoft.com/office/drawing/2010/main" val="0"/>
              </a:ext>
            </a:extLst>
          </a:blip>
          <a:srcRect b="38857"/>
          <a:stretch/>
        </p:blipFill>
        <p:spPr>
          <a:xfrm rot="3411660">
            <a:off x="390830" y="-136030"/>
            <a:ext cx="2183083" cy="1727405"/>
          </a:xfrm>
          <a:prstGeom prst="rect">
            <a:avLst/>
          </a:prstGeom>
        </p:spPr>
      </p:pic>
      <p:pic>
        <p:nvPicPr>
          <p:cNvPr id="14" name="Picture 13" descr="ColoredCone-blwithyellowedge.eps"/>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1711687">
            <a:off x="374597" y="-141015"/>
            <a:ext cx="940891" cy="940891"/>
          </a:xfrm>
          <a:prstGeom prst="rect">
            <a:avLst/>
          </a:prstGeom>
        </p:spPr>
      </p:pic>
      <p:sp>
        <p:nvSpPr>
          <p:cNvPr id="18" name="Content Placeholder 2"/>
          <p:cNvSpPr txBox="1">
            <a:spLocks/>
          </p:cNvSpPr>
          <p:nvPr/>
        </p:nvSpPr>
        <p:spPr>
          <a:xfrm>
            <a:off x="290110" y="1234618"/>
            <a:ext cx="2494279" cy="5052647"/>
          </a:xfrm>
          <a:prstGeom prst="rect">
            <a:avLst/>
          </a:prstGeom>
        </p:spPr>
        <p:txBody>
          <a:bodyPr vert="horz" lIns="91440" tIns="45720" rIns="91440" bIns="45720" rtlCol="0">
            <a:normAutofit fontScale="6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b="1" dirty="0" smtClean="0"/>
              <a:t>Goal</a:t>
            </a:r>
          </a:p>
          <a:p>
            <a:r>
              <a:rPr lang="en-US" dirty="0" smtClean="0"/>
              <a:t>Ensure confidence and care in working with all students</a:t>
            </a:r>
          </a:p>
          <a:p>
            <a:pPr marL="0" indent="0">
              <a:buNone/>
            </a:pPr>
            <a:endParaRPr lang="en-US" dirty="0" smtClean="0"/>
          </a:p>
          <a:p>
            <a:pPr marL="0" indent="0">
              <a:buNone/>
            </a:pPr>
            <a:endParaRPr lang="en-US" dirty="0" smtClean="0"/>
          </a:p>
          <a:p>
            <a:r>
              <a:rPr lang="en-US" dirty="0" smtClean="0"/>
              <a:t>Educate all staff in Sexual Orientation and Gender Identity Diversity Training</a:t>
            </a:r>
            <a:r>
              <a:rPr lang="en-US" baseline="30000" dirty="0" smtClean="0"/>
              <a:t>1</a:t>
            </a:r>
            <a:endParaRPr lang="en-US" dirty="0" smtClean="0"/>
          </a:p>
          <a:p>
            <a:pPr marL="0" indent="0">
              <a:buNone/>
            </a:pPr>
            <a:endParaRPr lang="en-US" dirty="0" smtClean="0"/>
          </a:p>
          <a:p>
            <a:r>
              <a:rPr lang="en-US" dirty="0" smtClean="0"/>
              <a:t>Develop student leaders to support transgender students</a:t>
            </a:r>
          </a:p>
        </p:txBody>
      </p:sp>
      <p:sp>
        <p:nvSpPr>
          <p:cNvPr id="19" name="Content Placeholder 2"/>
          <p:cNvSpPr txBox="1">
            <a:spLocks/>
          </p:cNvSpPr>
          <p:nvPr/>
        </p:nvSpPr>
        <p:spPr>
          <a:xfrm>
            <a:off x="3150769" y="1234618"/>
            <a:ext cx="2494279" cy="5646898"/>
          </a:xfrm>
          <a:prstGeom prst="rect">
            <a:avLst/>
          </a:prstGeom>
        </p:spPr>
        <p:txBody>
          <a:bodyPr vert="horz" lIns="91440" tIns="45720" rIns="91440" bIns="45720" rtlCol="0">
            <a:normAutofit fontScale="6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b="1" dirty="0" smtClean="0"/>
              <a:t>Plan</a:t>
            </a:r>
          </a:p>
          <a:p>
            <a:r>
              <a:rPr lang="en-US" dirty="0" smtClean="0"/>
              <a:t>Email transgender educational resources and training program to all faculty</a:t>
            </a:r>
          </a:p>
          <a:p>
            <a:pPr marL="0" indent="0">
              <a:buNone/>
            </a:pPr>
            <a:endParaRPr lang="en-US" dirty="0" smtClean="0"/>
          </a:p>
          <a:p>
            <a:r>
              <a:rPr lang="en-US" dirty="0" smtClean="0"/>
              <a:t>Organize Safe Zone Ally Training to develop visible allies among staff</a:t>
            </a:r>
            <a:r>
              <a:rPr lang="en-US" baseline="30000" dirty="0"/>
              <a:t>2</a:t>
            </a:r>
            <a:endParaRPr lang="en-US" dirty="0" smtClean="0"/>
          </a:p>
          <a:p>
            <a:pPr marL="0" indent="0">
              <a:buNone/>
            </a:pPr>
            <a:endParaRPr lang="en-US" dirty="0"/>
          </a:p>
          <a:p>
            <a:pPr marL="0" indent="0">
              <a:buNone/>
            </a:pPr>
            <a:endParaRPr lang="en-US" dirty="0" smtClean="0"/>
          </a:p>
          <a:p>
            <a:r>
              <a:rPr lang="en-US" dirty="0" smtClean="0"/>
              <a:t>Develop an Outspoken Peer Education Program</a:t>
            </a:r>
            <a:r>
              <a:rPr lang="en-US" baseline="30000" dirty="0" smtClean="0"/>
              <a:t>3</a:t>
            </a:r>
            <a:r>
              <a:rPr lang="en-US" dirty="0" smtClean="0"/>
              <a:t> – interview potential peer educators by April 2016</a:t>
            </a:r>
          </a:p>
        </p:txBody>
      </p:sp>
      <p:sp>
        <p:nvSpPr>
          <p:cNvPr id="20" name="Content Placeholder 2"/>
          <p:cNvSpPr txBox="1">
            <a:spLocks/>
          </p:cNvSpPr>
          <p:nvPr/>
        </p:nvSpPr>
        <p:spPr>
          <a:xfrm>
            <a:off x="6091100" y="1222860"/>
            <a:ext cx="2970587" cy="494988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800" b="1" dirty="0" smtClean="0"/>
              <a:t>Responsible Office</a:t>
            </a:r>
            <a:endParaRPr lang="en-US" sz="1800" b="1" dirty="0" smtClean="0"/>
          </a:p>
          <a:p>
            <a:r>
              <a:rPr lang="en-US" sz="1800" dirty="0" smtClean="0"/>
              <a:t>Office for Equity and Diversity</a:t>
            </a:r>
          </a:p>
          <a:p>
            <a:r>
              <a:rPr lang="en-US" sz="1800" dirty="0" smtClean="0"/>
              <a:t>LGBTQ Student Center</a:t>
            </a:r>
          </a:p>
        </p:txBody>
      </p:sp>
      <p:pic>
        <p:nvPicPr>
          <p:cNvPr id="2" name="Picture 1" descr="safezone.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885897" y="3810232"/>
            <a:ext cx="3164671" cy="2721617"/>
          </a:xfrm>
          <a:prstGeom prst="rect">
            <a:avLst/>
          </a:prstGeom>
        </p:spPr>
      </p:pic>
    </p:spTree>
    <p:extLst>
      <p:ext uri="{BB962C8B-B14F-4D97-AF65-F5344CB8AC3E}">
        <p14:creationId xmlns:p14="http://schemas.microsoft.com/office/powerpoint/2010/main" val="31995707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ppt_x"/>
                                          </p:val>
                                        </p:tav>
                                        <p:tav tm="100000">
                                          <p:val>
                                            <p:strVal val="#ppt_x"/>
                                          </p:val>
                                        </p:tav>
                                      </p:tavLst>
                                    </p:anim>
                                    <p:anim calcmode="lin" valueType="num">
                                      <p:cBhvr additive="base">
                                        <p:cTn id="8" dur="10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pic>
        <p:nvPicPr>
          <p:cNvPr id="6" name="Picture 5" descr="5 color corns.eps"/>
          <p:cNvPicPr>
            <a:picLocks noChangeAspect="1"/>
          </p:cNvPicPr>
          <p:nvPr/>
        </p:nvPicPr>
        <p:blipFill rotWithShape="1">
          <a:blip r:embed="rId4">
            <a:extLst>
              <a:ext uri="{28A0092B-C50C-407E-A947-70E740481C1C}">
                <a14:useLocalDpi xmlns:a14="http://schemas.microsoft.com/office/drawing/2010/main" val="0"/>
              </a:ext>
            </a:extLst>
          </a:blip>
          <a:srcRect b="38857"/>
          <a:stretch/>
        </p:blipFill>
        <p:spPr>
          <a:xfrm rot="3411660">
            <a:off x="390830" y="-136030"/>
            <a:ext cx="2183083" cy="1727405"/>
          </a:xfrm>
          <a:prstGeom prst="rect">
            <a:avLst/>
          </a:prstGeom>
        </p:spPr>
      </p:pic>
      <p:pic>
        <p:nvPicPr>
          <p:cNvPr id="11" name="Picture 10" descr="ColoredCone-orangewithyellowedge.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9752152">
            <a:off x="590071" y="43089"/>
            <a:ext cx="900807" cy="900807"/>
          </a:xfrm>
          <a:prstGeom prst="rect">
            <a:avLst/>
          </a:prstGeom>
        </p:spPr>
      </p:pic>
      <p:sp>
        <p:nvSpPr>
          <p:cNvPr id="12" name="Title 11"/>
          <p:cNvSpPr>
            <a:spLocks noGrp="1"/>
          </p:cNvSpPr>
          <p:nvPr>
            <p:ph type="title"/>
          </p:nvPr>
        </p:nvSpPr>
        <p:spPr>
          <a:xfrm>
            <a:off x="457200" y="1358502"/>
            <a:ext cx="8229600" cy="1143000"/>
          </a:xfrm>
        </p:spPr>
        <p:txBody>
          <a:bodyPr>
            <a:normAutofit fontScale="90000"/>
          </a:bodyPr>
          <a:lstStyle/>
          <a:p>
            <a:pPr algn="l"/>
            <a:r>
              <a:rPr lang="en-US" dirty="0">
                <a:solidFill>
                  <a:srgbClr val="C35A06"/>
                </a:solidFill>
              </a:rPr>
              <a:t>Policies and Physical Space</a:t>
            </a:r>
            <a:br>
              <a:rPr lang="en-US" dirty="0">
                <a:solidFill>
                  <a:srgbClr val="C35A06"/>
                </a:solidFill>
              </a:rPr>
            </a:br>
            <a:endParaRPr lang="en-US" dirty="0"/>
          </a:p>
        </p:txBody>
      </p:sp>
      <p:sp>
        <p:nvSpPr>
          <p:cNvPr id="13" name="Content Placeholder 2"/>
          <p:cNvSpPr txBox="1">
            <a:spLocks/>
          </p:cNvSpPr>
          <p:nvPr/>
        </p:nvSpPr>
        <p:spPr>
          <a:xfrm>
            <a:off x="457200" y="2113834"/>
            <a:ext cx="8229600" cy="4525963"/>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buFont typeface="Arial"/>
              <a:buChar char="•"/>
            </a:pPr>
            <a:r>
              <a:rPr lang="en-US" dirty="0" smtClean="0"/>
              <a:t>Address students by preferred name instead of given name</a:t>
            </a:r>
          </a:p>
          <a:p>
            <a:pPr lvl="1">
              <a:buFont typeface="Arial"/>
              <a:buChar char="•"/>
            </a:pPr>
            <a:r>
              <a:rPr lang="en-US" dirty="0" smtClean="0"/>
              <a:t>Omit pronouns in campus correspondence</a:t>
            </a:r>
          </a:p>
          <a:p>
            <a:pPr lvl="1">
              <a:buFont typeface="Arial"/>
              <a:buChar char="•"/>
            </a:pPr>
            <a:r>
              <a:rPr lang="en-US" dirty="0" smtClean="0"/>
              <a:t>Create more facilities for transgender students</a:t>
            </a:r>
          </a:p>
          <a:p>
            <a:pPr lvl="1">
              <a:buFont typeface="Arial"/>
              <a:buChar char="•"/>
            </a:pPr>
            <a:r>
              <a:rPr lang="en-US" dirty="0" smtClean="0"/>
              <a:t>Incorporate transgender students into marketing and campus communications</a:t>
            </a:r>
          </a:p>
          <a:p>
            <a:pPr lvl="1">
              <a:buFont typeface="Arial"/>
              <a:buChar char="•"/>
            </a:pPr>
            <a:r>
              <a:rPr lang="en-US" dirty="0" smtClean="0"/>
              <a:t>Create safe spaces throughout campus</a:t>
            </a:r>
            <a:r>
              <a:rPr lang="en-US" baseline="30000" dirty="0" smtClean="0"/>
              <a:t>1</a:t>
            </a:r>
            <a:endParaRPr lang="en-US" dirty="0" smtClean="0"/>
          </a:p>
          <a:p>
            <a:pPr marL="0" indent="0">
              <a:buNone/>
            </a:pPr>
            <a:endParaRPr lang="en-US" dirty="0" smtClean="0"/>
          </a:p>
          <a:p>
            <a:pPr marL="0" indent="0">
              <a:buNone/>
            </a:pPr>
            <a:r>
              <a:rPr lang="en-US" dirty="0" smtClean="0"/>
              <a:t>Here’s Why</a:t>
            </a:r>
            <a:r>
              <a:rPr lang="en-US" dirty="0"/>
              <a:t>:</a:t>
            </a:r>
            <a:endParaRPr lang="en-US" dirty="0" smtClean="0"/>
          </a:p>
          <a:p>
            <a:pPr lvl="1">
              <a:buFont typeface="Arial"/>
              <a:buChar char="•"/>
            </a:pPr>
            <a:r>
              <a:rPr lang="en-US" dirty="0" smtClean="0"/>
              <a:t>By </a:t>
            </a:r>
            <a:r>
              <a:rPr lang="en-US" dirty="0" smtClean="0"/>
              <a:t>utilizing a student’s preferred name, and not using pronouns, we can ensure Centrist College creates a gender inclusive environment from the first contact a student has with the college</a:t>
            </a:r>
            <a:r>
              <a:rPr lang="en-US" baseline="30000" dirty="0" smtClean="0"/>
              <a:t>2</a:t>
            </a:r>
            <a:endParaRPr lang="en-US" dirty="0" smtClean="0"/>
          </a:p>
          <a:p>
            <a:pPr lvl="1">
              <a:buFont typeface="Arial"/>
              <a:buChar char="•"/>
            </a:pPr>
            <a:r>
              <a:rPr lang="en-US" dirty="0" smtClean="0"/>
              <a:t>Centrist College can demonstrate the commitment we have for all students by creating gender neutral facilities and showcasing these facilities on campus communities; including maps, brochures, and in marketing materials</a:t>
            </a:r>
            <a:r>
              <a:rPr lang="en-US" baseline="30000" dirty="0"/>
              <a:t>3</a:t>
            </a:r>
            <a:endParaRPr lang="en-US" dirty="0"/>
          </a:p>
        </p:txBody>
      </p:sp>
    </p:spTree>
    <p:extLst>
      <p:ext uri="{BB962C8B-B14F-4D97-AF65-F5344CB8AC3E}">
        <p14:creationId xmlns:p14="http://schemas.microsoft.com/office/powerpoint/2010/main" val="193456182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txBox="1">
            <a:spLocks/>
          </p:cNvSpPr>
          <p:nvPr/>
        </p:nvSpPr>
        <p:spPr>
          <a:xfrm>
            <a:off x="3366610" y="1117706"/>
            <a:ext cx="2428819" cy="2341584"/>
          </a:xfrm>
          <a:prstGeom prst="rect">
            <a:avLst/>
          </a:prstGeom>
          <a:solidFill>
            <a:srgbClr val="FFFF00"/>
          </a:solidFill>
          <a:ln>
            <a:solidFill>
              <a:srgbClr val="FFFF00"/>
            </a:solidFill>
          </a:ln>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b="1" dirty="0" smtClean="0">
              <a:solidFill>
                <a:schemeClr val="tx2">
                  <a:lumMod val="75000"/>
                </a:schemeClr>
              </a:solidFill>
            </a:endParaRPr>
          </a:p>
          <a:p>
            <a:pPr marL="0" indent="0">
              <a:buFont typeface="Arial"/>
              <a:buNone/>
            </a:pPr>
            <a:endParaRPr lang="en-US" b="1" dirty="0" smtClean="0">
              <a:solidFill>
                <a:schemeClr val="tx2">
                  <a:lumMod val="75000"/>
                </a:schemeClr>
              </a:solidFill>
            </a:endParaRPr>
          </a:p>
          <a:p>
            <a:pPr marL="0" indent="0">
              <a:buFont typeface="Arial"/>
              <a:buNone/>
            </a:pPr>
            <a:endParaRPr lang="en-US" b="1" dirty="0" smtClean="0">
              <a:solidFill>
                <a:schemeClr val="tx2">
                  <a:lumMod val="75000"/>
                </a:schemeClr>
              </a:solidFill>
            </a:endParaRPr>
          </a:p>
          <a:p>
            <a:pPr marL="0" indent="0">
              <a:buFont typeface="Arial"/>
              <a:buNone/>
            </a:pPr>
            <a:endParaRPr lang="en-US" b="1" dirty="0">
              <a:solidFill>
                <a:schemeClr val="tx2">
                  <a:lumMod val="75000"/>
                </a:schemeClr>
              </a:solidFill>
            </a:endParaRPr>
          </a:p>
          <a:p>
            <a:pPr marL="0" indent="0">
              <a:buFont typeface="Arial"/>
              <a:buNone/>
            </a:pPr>
            <a:endParaRPr lang="en-US" sz="2000" b="1" dirty="0" smtClean="0">
              <a:solidFill>
                <a:schemeClr val="tx2">
                  <a:lumMod val="75000"/>
                </a:schemeClr>
              </a:solidFill>
            </a:endParaRPr>
          </a:p>
        </p:txBody>
      </p:sp>
      <p:sp>
        <p:nvSpPr>
          <p:cNvPr id="12" name="Content Placeholder 2"/>
          <p:cNvSpPr txBox="1">
            <a:spLocks/>
          </p:cNvSpPr>
          <p:nvPr/>
        </p:nvSpPr>
        <p:spPr>
          <a:xfrm>
            <a:off x="-246956" y="1017435"/>
            <a:ext cx="9578377" cy="1096399"/>
          </a:xfrm>
          <a:prstGeom prst="rect">
            <a:avLst/>
          </a:prstGeom>
          <a:solidFill>
            <a:srgbClr val="FFFF00"/>
          </a:solidFill>
          <a:ln>
            <a:solidFill>
              <a:srgbClr val="FFFF00"/>
            </a:solidFill>
          </a:ln>
        </p:spPr>
        <p:txBody>
          <a:bodyPr vert="horz" lIns="91440" tIns="45720" rIns="91440" bIns="45720" rtlCol="0">
            <a:normAutofit fontScale="4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b="1" dirty="0" smtClean="0">
              <a:solidFill>
                <a:schemeClr val="tx2">
                  <a:lumMod val="75000"/>
                </a:schemeClr>
              </a:solidFill>
            </a:endParaRPr>
          </a:p>
          <a:p>
            <a:pPr marL="0" indent="0">
              <a:buFont typeface="Arial"/>
              <a:buNone/>
            </a:pPr>
            <a:endParaRPr lang="en-US" b="1" dirty="0" smtClean="0">
              <a:solidFill>
                <a:schemeClr val="tx2">
                  <a:lumMod val="75000"/>
                </a:schemeClr>
              </a:solidFill>
            </a:endParaRPr>
          </a:p>
          <a:p>
            <a:pPr marL="0" indent="0">
              <a:buFont typeface="Arial"/>
              <a:buNone/>
            </a:pPr>
            <a:endParaRPr lang="en-US" b="1" dirty="0" smtClean="0">
              <a:solidFill>
                <a:schemeClr val="tx2">
                  <a:lumMod val="75000"/>
                </a:schemeClr>
              </a:solidFill>
            </a:endParaRPr>
          </a:p>
          <a:p>
            <a:pPr marL="0" indent="0">
              <a:buFont typeface="Arial"/>
              <a:buNone/>
            </a:pPr>
            <a:endParaRPr lang="en-US" b="1" dirty="0">
              <a:solidFill>
                <a:schemeClr val="tx2">
                  <a:lumMod val="75000"/>
                </a:schemeClr>
              </a:solidFill>
            </a:endParaRPr>
          </a:p>
          <a:p>
            <a:pPr marL="0" indent="0">
              <a:buFont typeface="Arial"/>
              <a:buNone/>
            </a:pPr>
            <a:endParaRPr lang="en-US" sz="2000" b="1" dirty="0" smtClean="0">
              <a:solidFill>
                <a:schemeClr val="tx2">
                  <a:lumMod val="75000"/>
                </a:schemeClr>
              </a:solidFill>
            </a:endParaRPr>
          </a:p>
          <a:p>
            <a:pPr marL="0" indent="0">
              <a:buFont typeface="Arial"/>
              <a:buNone/>
            </a:pPr>
            <a:r>
              <a:rPr lang="en-US" sz="2000" b="1" dirty="0">
                <a:solidFill>
                  <a:schemeClr val="tx2">
                    <a:lumMod val="75000"/>
                  </a:schemeClr>
                </a:solidFill>
              </a:rPr>
              <a:t> </a:t>
            </a:r>
            <a:r>
              <a:rPr lang="en-US" sz="2000" b="1" dirty="0" smtClean="0">
                <a:solidFill>
                  <a:schemeClr val="tx2">
                    <a:lumMod val="75000"/>
                  </a:schemeClr>
                </a:solidFill>
              </a:rPr>
              <a:t>     </a:t>
            </a:r>
            <a:endParaRPr lang="en-US" sz="2000" dirty="0"/>
          </a:p>
        </p:txBody>
      </p:sp>
      <p:sp>
        <p:nvSpPr>
          <p:cNvPr id="4" name="Rectangle 3"/>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pic>
        <p:nvPicPr>
          <p:cNvPr id="6" name="Picture 5" descr="5 color corns.eps"/>
          <p:cNvPicPr>
            <a:picLocks noChangeAspect="1"/>
          </p:cNvPicPr>
          <p:nvPr/>
        </p:nvPicPr>
        <p:blipFill rotWithShape="1">
          <a:blip r:embed="rId4">
            <a:extLst>
              <a:ext uri="{28A0092B-C50C-407E-A947-70E740481C1C}">
                <a14:useLocalDpi xmlns:a14="http://schemas.microsoft.com/office/drawing/2010/main" val="0"/>
              </a:ext>
            </a:extLst>
          </a:blip>
          <a:srcRect b="38857"/>
          <a:stretch/>
        </p:blipFill>
        <p:spPr>
          <a:xfrm rot="3411660">
            <a:off x="390830" y="-136030"/>
            <a:ext cx="2183083" cy="1727405"/>
          </a:xfrm>
          <a:prstGeom prst="rect">
            <a:avLst/>
          </a:prstGeom>
        </p:spPr>
      </p:pic>
      <p:pic>
        <p:nvPicPr>
          <p:cNvPr id="8" name="Picture 7" descr="ColoredCone-orangewithyellowedge.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9752152">
            <a:off x="590071" y="43089"/>
            <a:ext cx="900807" cy="900807"/>
          </a:xfrm>
          <a:prstGeom prst="rect">
            <a:avLst/>
          </a:prstGeom>
        </p:spPr>
      </p:pic>
      <p:sp>
        <p:nvSpPr>
          <p:cNvPr id="9" name="Content Placeholder 2"/>
          <p:cNvSpPr>
            <a:spLocks noGrp="1"/>
          </p:cNvSpPr>
          <p:nvPr>
            <p:ph idx="1"/>
          </p:nvPr>
        </p:nvSpPr>
        <p:spPr>
          <a:xfrm>
            <a:off x="457200" y="1100994"/>
            <a:ext cx="2494279" cy="5198498"/>
          </a:xfrm>
        </p:spPr>
        <p:txBody>
          <a:bodyPr>
            <a:normAutofit/>
          </a:bodyPr>
          <a:lstStyle/>
          <a:p>
            <a:pPr marL="0" indent="0">
              <a:buNone/>
            </a:pPr>
            <a:r>
              <a:rPr lang="en-US" sz="1800" b="1" dirty="0" smtClean="0"/>
              <a:t>Goal</a:t>
            </a:r>
          </a:p>
          <a:p>
            <a:r>
              <a:rPr lang="en-US" sz="1800" dirty="0" smtClean="0"/>
              <a:t>Address students by preferred </a:t>
            </a:r>
            <a:r>
              <a:rPr lang="en-US" sz="1800" dirty="0" smtClean="0"/>
              <a:t>name</a:t>
            </a:r>
            <a:endParaRPr lang="en-US" sz="1800" dirty="0" smtClean="0"/>
          </a:p>
          <a:p>
            <a:r>
              <a:rPr lang="en-US" sz="1800" dirty="0" smtClean="0"/>
              <a:t>Showcase gender neutral facilities on campus communications</a:t>
            </a:r>
          </a:p>
          <a:p>
            <a:r>
              <a:rPr lang="en-US" sz="1800" dirty="0" smtClean="0"/>
              <a:t>Expand health care options and insurance for transgender students</a:t>
            </a:r>
          </a:p>
          <a:p>
            <a:endParaRPr lang="en-US" sz="1800" dirty="0" smtClean="0"/>
          </a:p>
        </p:txBody>
      </p:sp>
      <p:sp>
        <p:nvSpPr>
          <p:cNvPr id="10" name="Content Placeholder 2"/>
          <p:cNvSpPr txBox="1">
            <a:spLocks/>
          </p:cNvSpPr>
          <p:nvPr/>
        </p:nvSpPr>
        <p:spPr>
          <a:xfrm>
            <a:off x="3301150" y="1096303"/>
            <a:ext cx="2494279" cy="6129361"/>
          </a:xfrm>
          <a:prstGeom prst="rect">
            <a:avLst/>
          </a:prstGeom>
        </p:spPr>
        <p:txBody>
          <a:bodyPr vert="horz" lIns="91440" tIns="45720" rIns="91440" bIns="45720" rtlCol="0">
            <a:normAutofit fontScale="5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b="1" dirty="0" smtClean="0"/>
              <a:t>Plan</a:t>
            </a:r>
          </a:p>
          <a:p>
            <a:r>
              <a:rPr lang="en-US" dirty="0" smtClean="0"/>
              <a:t>Add additional field on application for preferred name within 30 days of today. Preferred name will be utilized for all communications with student</a:t>
            </a:r>
          </a:p>
          <a:p>
            <a:r>
              <a:rPr lang="en-US" dirty="0" smtClean="0"/>
              <a:t>Designate one gender neutral restroom per building by June 30, 2016. List the bathrooms on all campus maps printed after July 1, 2016</a:t>
            </a:r>
          </a:p>
          <a:p>
            <a:r>
              <a:rPr lang="en-US" dirty="0" smtClean="0"/>
              <a:t>Revise current healthcare insurance to include transitioning services for transgender students</a:t>
            </a:r>
          </a:p>
        </p:txBody>
      </p:sp>
      <p:sp>
        <p:nvSpPr>
          <p:cNvPr id="11" name="Content Placeholder 2"/>
          <p:cNvSpPr txBox="1">
            <a:spLocks/>
          </p:cNvSpPr>
          <p:nvPr/>
        </p:nvSpPr>
        <p:spPr>
          <a:xfrm>
            <a:off x="6091100" y="1117706"/>
            <a:ext cx="2970587" cy="533913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800" b="1" dirty="0" smtClean="0"/>
              <a:t>Responsible Office</a:t>
            </a:r>
          </a:p>
          <a:p>
            <a:r>
              <a:rPr lang="en-US" sz="1800" dirty="0" smtClean="0"/>
              <a:t>Admissions</a:t>
            </a:r>
          </a:p>
          <a:p>
            <a:r>
              <a:rPr lang="en-US" sz="1800" dirty="0" smtClean="0"/>
              <a:t>All campus offices</a:t>
            </a:r>
            <a:endParaRPr lang="en-US" sz="1800" dirty="0" smtClean="0"/>
          </a:p>
          <a:p>
            <a:r>
              <a:rPr lang="en-US" sz="1800" dirty="0" smtClean="0"/>
              <a:t>Office for Equity and Diversity</a:t>
            </a:r>
          </a:p>
          <a:p>
            <a:r>
              <a:rPr lang="en-US" sz="1800" dirty="0" smtClean="0"/>
              <a:t>Maintenance </a:t>
            </a:r>
            <a:r>
              <a:rPr lang="en-US" sz="1800" dirty="0" smtClean="0"/>
              <a:t>in partnership with Marketing</a:t>
            </a:r>
          </a:p>
          <a:p>
            <a:r>
              <a:rPr lang="en-US" sz="1800" dirty="0" smtClean="0"/>
              <a:t>Office of Admissions</a:t>
            </a:r>
          </a:p>
          <a:p>
            <a:r>
              <a:rPr lang="en-US" sz="1800" dirty="0" smtClean="0"/>
              <a:t>Office of Health Education and Centrist College Health System (CCHS)</a:t>
            </a:r>
          </a:p>
        </p:txBody>
      </p:sp>
    </p:spTree>
    <p:extLst>
      <p:ext uri="{BB962C8B-B14F-4D97-AF65-F5344CB8AC3E}">
        <p14:creationId xmlns:p14="http://schemas.microsoft.com/office/powerpoint/2010/main" val="10302042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1000" fill="hold"/>
                                        <p:tgtEl>
                                          <p:spTgt spid="12"/>
                                        </p:tgtEl>
                                        <p:attrNameLst>
                                          <p:attrName>ppt_x</p:attrName>
                                        </p:attrNameLst>
                                      </p:cBhvr>
                                      <p:tavLst>
                                        <p:tav tm="0">
                                          <p:val>
                                            <p:strVal val="#ppt_x"/>
                                          </p:val>
                                        </p:tav>
                                        <p:tav tm="100000">
                                          <p:val>
                                            <p:strVal val="#ppt_x"/>
                                          </p:val>
                                        </p:tav>
                                      </p:tavLst>
                                    </p:anim>
                                    <p:anim calcmode="lin" valueType="num">
                                      <p:cBhvr additive="base">
                                        <p:cTn id="8" dur="1000" fill="hold"/>
                                        <p:tgtEl>
                                          <p:spTgt spid="12"/>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1000" fill="hold"/>
                                        <p:tgtEl>
                                          <p:spTgt spid="13"/>
                                        </p:tgtEl>
                                        <p:attrNameLst>
                                          <p:attrName>ppt_x</p:attrName>
                                        </p:attrNameLst>
                                      </p:cBhvr>
                                      <p:tavLst>
                                        <p:tav tm="0">
                                          <p:val>
                                            <p:strVal val="#ppt_x"/>
                                          </p:val>
                                        </p:tav>
                                        <p:tav tm="100000">
                                          <p:val>
                                            <p:strVal val="#ppt_x"/>
                                          </p:val>
                                        </p:tav>
                                      </p:tavLst>
                                    </p:anim>
                                    <p:anim calcmode="lin" valueType="num">
                                      <p:cBhvr additive="base">
                                        <p:cTn id="12" dur="1000" fill="hold"/>
                                        <p:tgtEl>
                                          <p:spTgt spid="1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pic>
        <p:nvPicPr>
          <p:cNvPr id="6" name="Picture 5" descr="all colors together.eps"/>
          <p:cNvPicPr>
            <a:picLocks noChangeAspect="1"/>
          </p:cNvPicPr>
          <p:nvPr/>
        </p:nvPicPr>
        <p:blipFill rotWithShape="1">
          <a:blip r:embed="rId4">
            <a:extLst>
              <a:ext uri="{28A0092B-C50C-407E-A947-70E740481C1C}">
                <a14:useLocalDpi xmlns:a14="http://schemas.microsoft.com/office/drawing/2010/main" val="0"/>
              </a:ext>
            </a:extLst>
          </a:blip>
          <a:srcRect l="-55" t="2673" r="46765" b="82753"/>
          <a:stretch/>
        </p:blipFill>
        <p:spPr>
          <a:xfrm>
            <a:off x="6522121" y="5858550"/>
            <a:ext cx="2824020" cy="999450"/>
          </a:xfrm>
          <a:prstGeom prst="rect">
            <a:avLst/>
          </a:prstGeom>
        </p:spPr>
      </p:pic>
      <p:pic>
        <p:nvPicPr>
          <p:cNvPr id="7" name="Picture 6" descr="5 color corns.eps"/>
          <p:cNvPicPr>
            <a:picLocks noChangeAspect="1"/>
          </p:cNvPicPr>
          <p:nvPr/>
        </p:nvPicPr>
        <p:blipFill rotWithShape="1">
          <a:blip r:embed="rId5">
            <a:extLst>
              <a:ext uri="{28A0092B-C50C-407E-A947-70E740481C1C}">
                <a14:useLocalDpi xmlns:a14="http://schemas.microsoft.com/office/drawing/2010/main" val="0"/>
              </a:ext>
            </a:extLst>
          </a:blip>
          <a:srcRect b="38857"/>
          <a:stretch/>
        </p:blipFill>
        <p:spPr>
          <a:xfrm rot="3411660">
            <a:off x="390830" y="-136030"/>
            <a:ext cx="2183083" cy="1727405"/>
          </a:xfrm>
          <a:prstGeom prst="rect">
            <a:avLst/>
          </a:prstGeom>
        </p:spPr>
      </p:pic>
      <p:pic>
        <p:nvPicPr>
          <p:cNvPr id="9" name="Picture 8" descr="ColoredCone-pinkwithyellowedge.eps"/>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8151043">
            <a:off x="813001" y="123513"/>
            <a:ext cx="851598" cy="851598"/>
          </a:xfrm>
          <a:prstGeom prst="rect">
            <a:avLst/>
          </a:prstGeom>
        </p:spPr>
      </p:pic>
      <p:sp>
        <p:nvSpPr>
          <p:cNvPr id="10" name="Content Placeholder 2"/>
          <p:cNvSpPr>
            <a:spLocks noGrp="1"/>
          </p:cNvSpPr>
          <p:nvPr>
            <p:ph idx="1"/>
          </p:nvPr>
        </p:nvSpPr>
        <p:spPr>
          <a:xfrm>
            <a:off x="457200" y="2309544"/>
            <a:ext cx="8229600" cy="3816619"/>
          </a:xfrm>
        </p:spPr>
        <p:txBody>
          <a:bodyPr>
            <a:normAutofit fontScale="77500" lnSpcReduction="20000"/>
          </a:bodyPr>
          <a:lstStyle/>
          <a:p>
            <a:r>
              <a:rPr lang="en-US" sz="2900" dirty="0"/>
              <a:t>B</a:t>
            </a:r>
            <a:r>
              <a:rPr lang="en-US" sz="2900" dirty="0" smtClean="0"/>
              <a:t>eginning at freshman orientation, create </a:t>
            </a:r>
            <a:r>
              <a:rPr lang="en-US" sz="2900" dirty="0"/>
              <a:t>an inclusive campus climate </a:t>
            </a:r>
            <a:r>
              <a:rPr lang="en-US" sz="2900" dirty="0" smtClean="0"/>
              <a:t>to recognize the value of diverse personalities and identities</a:t>
            </a:r>
          </a:p>
          <a:p>
            <a:r>
              <a:rPr lang="en-US" sz="2900" dirty="0" smtClean="0"/>
              <a:t>Develop opportunities for the student population to interact with one another outside of the classroom environment</a:t>
            </a:r>
          </a:p>
          <a:p>
            <a:pPr marL="0" indent="0">
              <a:buNone/>
            </a:pPr>
            <a:endParaRPr lang="en-US" sz="2900" dirty="0" smtClean="0"/>
          </a:p>
          <a:p>
            <a:pPr marL="0" indent="0">
              <a:buNone/>
            </a:pPr>
            <a:r>
              <a:rPr lang="en-US" sz="2900" dirty="0" smtClean="0"/>
              <a:t>Here’s Why:</a:t>
            </a:r>
            <a:endParaRPr lang="en-US" sz="2900" dirty="0" smtClean="0"/>
          </a:p>
          <a:p>
            <a:pPr lvl="1">
              <a:buFont typeface="Arial"/>
              <a:buChar char="•"/>
            </a:pPr>
            <a:r>
              <a:rPr lang="en-US" sz="2900" dirty="0" smtClean="0"/>
              <a:t>Research </a:t>
            </a:r>
            <a:r>
              <a:rPr lang="en-US" sz="2900" dirty="0"/>
              <a:t>shows that when students have opportunities to interact with diverse peers outside of the classroom, they show more active thinking, motivation, and intellectual engagement </a:t>
            </a:r>
          </a:p>
          <a:p>
            <a:pPr lvl="1">
              <a:buFont typeface="Arial"/>
              <a:buChar char="•"/>
            </a:pPr>
            <a:r>
              <a:rPr lang="en-US" sz="2900" dirty="0"/>
              <a:t>When students perceive their campus climate as inclusive, they also show greater willingness to accept intellectual changes</a:t>
            </a:r>
          </a:p>
          <a:p>
            <a:pPr marL="457200" lvl="1" indent="0">
              <a:buNone/>
            </a:pPr>
            <a:endParaRPr lang="en-US" dirty="0"/>
          </a:p>
        </p:txBody>
      </p:sp>
      <p:sp>
        <p:nvSpPr>
          <p:cNvPr id="12" name="Content Placeholder 2"/>
          <p:cNvSpPr txBox="1">
            <a:spLocks/>
          </p:cNvSpPr>
          <p:nvPr/>
        </p:nvSpPr>
        <p:spPr>
          <a:xfrm>
            <a:off x="457200" y="1387058"/>
            <a:ext cx="6119701" cy="84276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smtClean="0">
                <a:solidFill>
                  <a:srgbClr val="D94D49"/>
                </a:solidFill>
              </a:rPr>
              <a:t>Campus Climate </a:t>
            </a:r>
            <a:r>
              <a:rPr lang="en-US" sz="2500" dirty="0" smtClean="0">
                <a:solidFill>
                  <a:srgbClr val="D94D49"/>
                </a:solidFill>
              </a:rPr>
              <a:t>Attitudes and Beliefs</a:t>
            </a:r>
            <a:endParaRPr lang="en-US" sz="2500" dirty="0">
              <a:solidFill>
                <a:srgbClr val="D94D49"/>
              </a:solidFill>
            </a:endParaRPr>
          </a:p>
        </p:txBody>
      </p:sp>
    </p:spTree>
    <p:extLst>
      <p:ext uri="{BB962C8B-B14F-4D97-AF65-F5344CB8AC3E}">
        <p14:creationId xmlns:p14="http://schemas.microsoft.com/office/powerpoint/2010/main" val="235146150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246956" y="1040425"/>
            <a:ext cx="9578377" cy="1549864"/>
          </a:xfrm>
          <a:prstGeom prst="rect">
            <a:avLst/>
          </a:prstGeom>
          <a:solidFill>
            <a:srgbClr val="FFFF00"/>
          </a:solidFill>
          <a:ln>
            <a:solidFill>
              <a:srgbClr val="FFFF00"/>
            </a:solidFill>
          </a:ln>
        </p:spPr>
        <p:txBody>
          <a:bodyPr vert="horz" lIns="91440" tIns="45720" rIns="91440" bIns="45720" rtlCol="0">
            <a:normAutofit fontScale="5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b="1" dirty="0" smtClean="0">
              <a:solidFill>
                <a:schemeClr val="tx2">
                  <a:lumMod val="75000"/>
                </a:schemeClr>
              </a:solidFill>
            </a:endParaRPr>
          </a:p>
          <a:p>
            <a:pPr marL="0" indent="0">
              <a:buFont typeface="Arial"/>
              <a:buNone/>
            </a:pPr>
            <a:endParaRPr lang="en-US" b="1" dirty="0" smtClean="0">
              <a:solidFill>
                <a:schemeClr val="tx2">
                  <a:lumMod val="75000"/>
                </a:schemeClr>
              </a:solidFill>
            </a:endParaRPr>
          </a:p>
          <a:p>
            <a:pPr marL="0" indent="0">
              <a:buFont typeface="Arial"/>
              <a:buNone/>
            </a:pPr>
            <a:endParaRPr lang="en-US" b="1" dirty="0" smtClean="0">
              <a:solidFill>
                <a:schemeClr val="tx2">
                  <a:lumMod val="75000"/>
                </a:schemeClr>
              </a:solidFill>
            </a:endParaRPr>
          </a:p>
          <a:p>
            <a:pPr marL="0" indent="0">
              <a:buFont typeface="Arial"/>
              <a:buNone/>
            </a:pPr>
            <a:endParaRPr lang="en-US" b="1" dirty="0">
              <a:solidFill>
                <a:schemeClr val="tx2">
                  <a:lumMod val="75000"/>
                </a:schemeClr>
              </a:solidFill>
            </a:endParaRPr>
          </a:p>
          <a:p>
            <a:pPr marL="0" indent="0">
              <a:buFont typeface="Arial"/>
              <a:buNone/>
            </a:pPr>
            <a:endParaRPr lang="en-US" sz="2000" b="1" dirty="0" smtClean="0">
              <a:solidFill>
                <a:schemeClr val="tx2">
                  <a:lumMod val="75000"/>
                </a:schemeClr>
              </a:solidFill>
            </a:endParaRPr>
          </a:p>
          <a:p>
            <a:pPr marL="0" indent="0">
              <a:buFont typeface="Arial"/>
              <a:buNone/>
            </a:pPr>
            <a:r>
              <a:rPr lang="en-US" sz="2000" b="1" dirty="0">
                <a:solidFill>
                  <a:schemeClr val="tx2">
                    <a:lumMod val="75000"/>
                  </a:schemeClr>
                </a:solidFill>
              </a:rPr>
              <a:t> </a:t>
            </a:r>
            <a:r>
              <a:rPr lang="en-US" sz="2000" b="1" dirty="0" smtClean="0">
                <a:solidFill>
                  <a:schemeClr val="tx2">
                    <a:lumMod val="75000"/>
                  </a:schemeClr>
                </a:solidFill>
              </a:rPr>
              <a:t>       This is a priority </a:t>
            </a:r>
            <a:r>
              <a:rPr lang="en-US" sz="2000" b="1" dirty="0">
                <a:solidFill>
                  <a:schemeClr val="tx2">
                    <a:lumMod val="75000"/>
                  </a:schemeClr>
                </a:solidFill>
              </a:rPr>
              <a:t>g</a:t>
            </a:r>
            <a:r>
              <a:rPr lang="en-US" sz="2000" b="1" dirty="0" smtClean="0">
                <a:solidFill>
                  <a:schemeClr val="tx2">
                    <a:lumMod val="75000"/>
                  </a:schemeClr>
                </a:solidFill>
              </a:rPr>
              <a:t>oal. Deadline: </a:t>
            </a:r>
            <a:r>
              <a:rPr lang="en-US" sz="2000" b="1" dirty="0" smtClean="0">
                <a:solidFill>
                  <a:schemeClr val="tx2">
                    <a:lumMod val="75000"/>
                  </a:schemeClr>
                </a:solidFill>
              </a:rPr>
              <a:t>Evaluate ASAP and continue through next year</a:t>
            </a:r>
            <a:endParaRPr lang="en-US" sz="2000" dirty="0"/>
          </a:p>
        </p:txBody>
      </p:sp>
      <p:sp>
        <p:nvSpPr>
          <p:cNvPr id="4" name="Rectangle 3"/>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pic>
        <p:nvPicPr>
          <p:cNvPr id="6" name="Picture 5" descr="5 color corns.eps"/>
          <p:cNvPicPr>
            <a:picLocks noChangeAspect="1"/>
          </p:cNvPicPr>
          <p:nvPr/>
        </p:nvPicPr>
        <p:blipFill rotWithShape="1">
          <a:blip r:embed="rId3">
            <a:extLst>
              <a:ext uri="{28A0092B-C50C-407E-A947-70E740481C1C}">
                <a14:useLocalDpi xmlns:a14="http://schemas.microsoft.com/office/drawing/2010/main" val="0"/>
              </a:ext>
            </a:extLst>
          </a:blip>
          <a:srcRect b="38857"/>
          <a:stretch/>
        </p:blipFill>
        <p:spPr>
          <a:xfrm rot="3411660">
            <a:off x="390830" y="-136030"/>
            <a:ext cx="2183083" cy="1727405"/>
          </a:xfrm>
          <a:prstGeom prst="rect">
            <a:avLst/>
          </a:prstGeom>
        </p:spPr>
      </p:pic>
      <p:pic>
        <p:nvPicPr>
          <p:cNvPr id="8" name="Picture 7" descr="ColoredCone-pinkwithyellowedge.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8151043">
            <a:off x="813001" y="123513"/>
            <a:ext cx="851598" cy="851598"/>
          </a:xfrm>
          <a:prstGeom prst="rect">
            <a:avLst/>
          </a:prstGeom>
        </p:spPr>
      </p:pic>
      <p:sp>
        <p:nvSpPr>
          <p:cNvPr id="14" name="Content Placeholder 2"/>
          <p:cNvSpPr>
            <a:spLocks noGrp="1"/>
          </p:cNvSpPr>
          <p:nvPr>
            <p:ph idx="1"/>
          </p:nvPr>
        </p:nvSpPr>
        <p:spPr>
          <a:xfrm>
            <a:off x="440491" y="1284754"/>
            <a:ext cx="2494279" cy="5556534"/>
          </a:xfrm>
        </p:spPr>
        <p:txBody>
          <a:bodyPr>
            <a:normAutofit fontScale="62500" lnSpcReduction="20000"/>
          </a:bodyPr>
          <a:lstStyle/>
          <a:p>
            <a:pPr marL="0" indent="0">
              <a:buNone/>
            </a:pPr>
            <a:r>
              <a:rPr lang="en-US" sz="2600" b="1" dirty="0" smtClean="0"/>
              <a:t>Goal</a:t>
            </a:r>
          </a:p>
          <a:p>
            <a:pPr marL="0" indent="0">
              <a:buNone/>
            </a:pPr>
            <a:r>
              <a:rPr lang="en-US" sz="2600" dirty="0" smtClean="0"/>
              <a:t>Ensure dorm R.A.s support all students </a:t>
            </a:r>
          </a:p>
          <a:p>
            <a:pPr marL="0" indent="0">
              <a:buNone/>
            </a:pPr>
            <a:endParaRPr lang="en-US" sz="2600" dirty="0" smtClean="0"/>
          </a:p>
          <a:p>
            <a:pPr marL="0" indent="0">
              <a:buNone/>
            </a:pPr>
            <a:endParaRPr lang="en-US" sz="2600" dirty="0"/>
          </a:p>
          <a:p>
            <a:pPr marL="0" indent="0">
              <a:buNone/>
            </a:pPr>
            <a:endParaRPr lang="en-US" sz="2600" dirty="0"/>
          </a:p>
          <a:p>
            <a:pPr marL="0" indent="0">
              <a:buNone/>
            </a:pPr>
            <a:r>
              <a:rPr lang="en-US" sz="2600" dirty="0" smtClean="0"/>
              <a:t>Foster an inclusive environment for all beginning at Freshman Orientation</a:t>
            </a:r>
          </a:p>
          <a:p>
            <a:pPr marL="0" indent="0">
              <a:buNone/>
            </a:pPr>
            <a:endParaRPr lang="en-US" sz="2600" dirty="0" smtClean="0"/>
          </a:p>
          <a:p>
            <a:pPr marL="0" indent="0">
              <a:buNone/>
            </a:pPr>
            <a:endParaRPr lang="en-US" sz="2600" dirty="0" smtClean="0"/>
          </a:p>
          <a:p>
            <a:pPr marL="0" indent="0">
              <a:buNone/>
            </a:pPr>
            <a:r>
              <a:rPr lang="en-US" sz="2600" dirty="0" smtClean="0"/>
              <a:t>Invite students to “Together </a:t>
            </a:r>
            <a:r>
              <a:rPr lang="en-US" sz="2600" dirty="0" smtClean="0"/>
              <a:t>as </a:t>
            </a:r>
            <a:r>
              <a:rPr lang="en-US" sz="2600" dirty="0" smtClean="0"/>
              <a:t>One” events.</a:t>
            </a:r>
          </a:p>
          <a:p>
            <a:pPr marL="0" indent="0">
              <a:buNone/>
            </a:pPr>
            <a:r>
              <a:rPr lang="en-US" sz="2600" dirty="0" smtClean="0"/>
              <a:t>Together </a:t>
            </a:r>
            <a:r>
              <a:rPr lang="en-US" sz="2600" dirty="0" smtClean="0"/>
              <a:t>as One will be intertwined throughout the classroom and campus </a:t>
            </a:r>
            <a:r>
              <a:rPr lang="en-US" sz="2600" dirty="0" smtClean="0"/>
              <a:t>community</a:t>
            </a:r>
          </a:p>
          <a:p>
            <a:pPr marL="0" indent="0">
              <a:buNone/>
            </a:pPr>
            <a:endParaRPr lang="en-US" sz="2600" dirty="0" smtClean="0"/>
          </a:p>
          <a:p>
            <a:pPr marL="0" indent="0">
              <a:buNone/>
            </a:pPr>
            <a:r>
              <a:rPr lang="en-US" sz="2600" dirty="0" smtClean="0"/>
              <a:t>Have Learning Lunches each month to bring up new issues of what it means to be </a:t>
            </a:r>
            <a:r>
              <a:rPr lang="en-US" sz="2600" dirty="0" smtClean="0"/>
              <a:t>“Together </a:t>
            </a:r>
            <a:r>
              <a:rPr lang="en-US" sz="2600" dirty="0" smtClean="0"/>
              <a:t>as </a:t>
            </a:r>
            <a:r>
              <a:rPr lang="en-US" sz="2600" dirty="0" smtClean="0"/>
              <a:t>One”</a:t>
            </a:r>
            <a:endParaRPr lang="en-US" sz="2600" dirty="0" smtClean="0"/>
          </a:p>
          <a:p>
            <a:endParaRPr lang="en-US" dirty="0" smtClean="0"/>
          </a:p>
        </p:txBody>
      </p:sp>
      <p:sp>
        <p:nvSpPr>
          <p:cNvPr id="15" name="Content Placeholder 2"/>
          <p:cNvSpPr txBox="1">
            <a:spLocks/>
          </p:cNvSpPr>
          <p:nvPr/>
        </p:nvSpPr>
        <p:spPr>
          <a:xfrm>
            <a:off x="3267732" y="1194390"/>
            <a:ext cx="3309169" cy="542338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b="1" dirty="0" smtClean="0"/>
              <a:t>Plan</a:t>
            </a:r>
          </a:p>
          <a:p>
            <a:pPr marL="0" indent="0">
              <a:buNone/>
            </a:pPr>
            <a:r>
              <a:rPr lang="en-US" sz="1600" dirty="0" smtClean="0"/>
              <a:t>Provide RAs with proper training, LGBTQ literature, and event promotions information</a:t>
            </a:r>
          </a:p>
          <a:p>
            <a:pPr marL="0" indent="0">
              <a:buNone/>
            </a:pPr>
            <a:endParaRPr lang="en-US" sz="1600" dirty="0" smtClean="0"/>
          </a:p>
          <a:p>
            <a:pPr marL="0" indent="0">
              <a:buNone/>
            </a:pPr>
            <a:r>
              <a:rPr lang="en-US" sz="1600" dirty="0" smtClean="0"/>
              <a:t>Identify </a:t>
            </a:r>
            <a:r>
              <a:rPr lang="en-US" sz="1600" dirty="0" smtClean="0"/>
              <a:t>student leaders from each class by July 1, 2016 to lead orientation in </a:t>
            </a:r>
            <a:r>
              <a:rPr lang="en-US" sz="1600" dirty="0" smtClean="0"/>
              <a:t>September; ensure these leaders are trained in diversity and inclusiveness</a:t>
            </a:r>
          </a:p>
          <a:p>
            <a:pPr marL="0" indent="0">
              <a:buNone/>
            </a:pPr>
            <a:endParaRPr lang="en-US" sz="1600" dirty="0" smtClean="0"/>
          </a:p>
          <a:p>
            <a:pPr marL="0" indent="0">
              <a:buNone/>
            </a:pPr>
            <a:r>
              <a:rPr lang="en-US" sz="1600" dirty="0"/>
              <a:t>H</a:t>
            </a:r>
            <a:r>
              <a:rPr lang="en-US" sz="1600" dirty="0" smtClean="0"/>
              <a:t>ighlight </a:t>
            </a:r>
            <a:r>
              <a:rPr lang="en-US" sz="1600" dirty="0" smtClean="0"/>
              <a:t>programs and remind students of </a:t>
            </a:r>
            <a:r>
              <a:rPr lang="en-US" sz="1600" dirty="0" smtClean="0"/>
              <a:t>events, especially commuter students to may not see dorm posters</a:t>
            </a:r>
          </a:p>
          <a:p>
            <a:pPr marL="0" indent="0">
              <a:buNone/>
            </a:pPr>
            <a:endParaRPr lang="en-US" sz="1600" dirty="0" smtClean="0"/>
          </a:p>
          <a:p>
            <a:pPr marL="0" indent="0">
              <a:buNone/>
            </a:pPr>
            <a:r>
              <a:rPr lang="en-US" sz="1600" dirty="0" smtClean="0"/>
              <a:t>Host seminars to encourage campus community engagement throughout the year</a:t>
            </a:r>
          </a:p>
        </p:txBody>
      </p:sp>
      <p:sp>
        <p:nvSpPr>
          <p:cNvPr id="16" name="Content Placeholder 2"/>
          <p:cNvSpPr txBox="1">
            <a:spLocks/>
          </p:cNvSpPr>
          <p:nvPr/>
        </p:nvSpPr>
        <p:spPr>
          <a:xfrm>
            <a:off x="6750436" y="1284754"/>
            <a:ext cx="2122044" cy="555653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b="1" dirty="0" smtClean="0"/>
              <a:t>Responsible Office</a:t>
            </a:r>
            <a:endParaRPr lang="en-US" sz="1600" b="1" dirty="0" smtClean="0"/>
          </a:p>
          <a:p>
            <a:pPr marL="0" indent="0">
              <a:buNone/>
            </a:pPr>
            <a:r>
              <a:rPr lang="en-US" sz="1600" dirty="0" smtClean="0"/>
              <a:t>Residence Life</a:t>
            </a:r>
          </a:p>
          <a:p>
            <a:pPr marL="0" indent="0">
              <a:buNone/>
            </a:pPr>
            <a:r>
              <a:rPr lang="en-US" sz="1600" dirty="0"/>
              <a:t>Office of Student Life</a:t>
            </a:r>
          </a:p>
          <a:p>
            <a:pPr marL="0" indent="0">
              <a:buNone/>
            </a:pPr>
            <a:endParaRPr lang="en-US" sz="1600" dirty="0" smtClean="0"/>
          </a:p>
          <a:p>
            <a:pPr marL="0" indent="0">
              <a:buNone/>
            </a:pPr>
            <a:endParaRPr lang="en-US" sz="1600" dirty="0"/>
          </a:p>
          <a:p>
            <a:pPr marL="0" indent="0">
              <a:buNone/>
            </a:pPr>
            <a:r>
              <a:rPr lang="en-US" sz="1600" dirty="0" smtClean="0"/>
              <a:t>Office </a:t>
            </a:r>
            <a:r>
              <a:rPr lang="en-US" sz="1600" dirty="0" smtClean="0"/>
              <a:t>of Student Life</a:t>
            </a:r>
          </a:p>
          <a:p>
            <a:pPr marL="0" indent="0">
              <a:buNone/>
            </a:pPr>
            <a:endParaRPr lang="en-US" sz="1600" dirty="0" smtClean="0"/>
          </a:p>
          <a:p>
            <a:pPr marL="0" indent="0">
              <a:buNone/>
            </a:pPr>
            <a:endParaRPr lang="en-US" sz="1600" dirty="0"/>
          </a:p>
          <a:p>
            <a:pPr marL="0" indent="0">
              <a:buNone/>
            </a:pPr>
            <a:endParaRPr lang="en-US" sz="1600" dirty="0"/>
          </a:p>
          <a:p>
            <a:pPr marL="0" indent="0">
              <a:buNone/>
            </a:pPr>
            <a:endParaRPr lang="en-US" sz="1600" dirty="0" smtClean="0"/>
          </a:p>
          <a:p>
            <a:pPr marL="0" indent="0">
              <a:buNone/>
            </a:pPr>
            <a:r>
              <a:rPr lang="en-US" sz="1600" dirty="0" smtClean="0"/>
              <a:t>Marketing </a:t>
            </a:r>
            <a:r>
              <a:rPr lang="en-US" sz="1600" dirty="0" smtClean="0"/>
              <a:t>Department</a:t>
            </a:r>
          </a:p>
          <a:p>
            <a:pPr marL="0" indent="0">
              <a:buNone/>
            </a:pPr>
            <a:r>
              <a:rPr lang="en-US" sz="1600" dirty="0" smtClean="0"/>
              <a:t>Residence Life</a:t>
            </a:r>
          </a:p>
          <a:p>
            <a:pPr marL="0" indent="0">
              <a:buNone/>
            </a:pPr>
            <a:endParaRPr lang="en-US" sz="1600" dirty="0" smtClean="0"/>
          </a:p>
          <a:p>
            <a:pPr marL="0" indent="0">
              <a:buNone/>
            </a:pPr>
            <a:endParaRPr lang="en-US" sz="1600" dirty="0"/>
          </a:p>
          <a:p>
            <a:pPr marL="0" indent="0">
              <a:buNone/>
            </a:pPr>
            <a:r>
              <a:rPr lang="en-US" sz="1600" dirty="0" smtClean="0"/>
              <a:t>Office of Student Life in conjunction with campus community</a:t>
            </a:r>
          </a:p>
        </p:txBody>
      </p:sp>
    </p:spTree>
    <p:extLst>
      <p:ext uri="{BB962C8B-B14F-4D97-AF65-F5344CB8AC3E}">
        <p14:creationId xmlns:p14="http://schemas.microsoft.com/office/powerpoint/2010/main" val="17673892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ppt_x"/>
                                          </p:val>
                                        </p:tav>
                                        <p:tav tm="100000">
                                          <p:val>
                                            <p:strVal val="#ppt_x"/>
                                          </p:val>
                                        </p:tav>
                                      </p:tavLst>
                                    </p:anim>
                                    <p:anim calcmode="lin" valueType="num">
                                      <p:cBhvr additive="base">
                                        <p:cTn id="8" dur="1000" fill="hold"/>
                                        <p:tgtEl>
                                          <p:spTgt spid="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437" y="1417638"/>
            <a:ext cx="8229600" cy="4525963"/>
          </a:xfrm>
        </p:spPr>
        <p:txBody>
          <a:bodyPr/>
          <a:lstStyle/>
          <a:p>
            <a:r>
              <a:rPr lang="en-US" dirty="0" smtClean="0"/>
              <a:t>Campus Climate Event</a:t>
            </a:r>
            <a:endParaRPr lang="en-US" dirty="0"/>
          </a:p>
        </p:txBody>
      </p:sp>
      <p:sp>
        <p:nvSpPr>
          <p:cNvPr id="4" name="Rectangle 3"/>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pic>
        <p:nvPicPr>
          <p:cNvPr id="6" name="Picture 5" descr="5 color corns.eps"/>
          <p:cNvPicPr>
            <a:picLocks noChangeAspect="1"/>
          </p:cNvPicPr>
          <p:nvPr/>
        </p:nvPicPr>
        <p:blipFill rotWithShape="1">
          <a:blip r:embed="rId4">
            <a:extLst>
              <a:ext uri="{28A0092B-C50C-407E-A947-70E740481C1C}">
                <a14:useLocalDpi xmlns:a14="http://schemas.microsoft.com/office/drawing/2010/main" val="0"/>
              </a:ext>
            </a:extLst>
          </a:blip>
          <a:srcRect b="38857"/>
          <a:stretch/>
        </p:blipFill>
        <p:spPr>
          <a:xfrm rot="3411660">
            <a:off x="390830" y="-136030"/>
            <a:ext cx="2183083" cy="1727405"/>
          </a:xfrm>
          <a:prstGeom prst="rect">
            <a:avLst/>
          </a:prstGeom>
        </p:spPr>
      </p:pic>
      <p:pic>
        <p:nvPicPr>
          <p:cNvPr id="8" name="Picture 7" descr="ColoredCone-pinkwithyellowedge.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8151043">
            <a:off x="813001" y="123513"/>
            <a:ext cx="851598" cy="851598"/>
          </a:xfrm>
          <a:prstGeom prst="rect">
            <a:avLst/>
          </a:prstGeom>
        </p:spPr>
      </p:pic>
      <p:pic>
        <p:nvPicPr>
          <p:cNvPr id="7" name="Picture 6" descr="TransCommunityEventPoster.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935594">
            <a:off x="4486567" y="1525184"/>
            <a:ext cx="3379807" cy="437386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98795548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pic>
        <p:nvPicPr>
          <p:cNvPr id="6" name="Picture 5" descr="5 color corns.eps"/>
          <p:cNvPicPr>
            <a:picLocks noChangeAspect="1"/>
          </p:cNvPicPr>
          <p:nvPr/>
        </p:nvPicPr>
        <p:blipFill rotWithShape="1">
          <a:blip r:embed="rId4">
            <a:extLst>
              <a:ext uri="{28A0092B-C50C-407E-A947-70E740481C1C}">
                <a14:useLocalDpi xmlns:a14="http://schemas.microsoft.com/office/drawing/2010/main" val="0"/>
              </a:ext>
            </a:extLst>
          </a:blip>
          <a:srcRect b="38857"/>
          <a:stretch/>
        </p:blipFill>
        <p:spPr>
          <a:xfrm rot="3411660">
            <a:off x="390830" y="-136030"/>
            <a:ext cx="2183083" cy="1727405"/>
          </a:xfrm>
          <a:prstGeom prst="rect">
            <a:avLst/>
          </a:prstGeom>
        </p:spPr>
      </p:pic>
      <p:pic>
        <p:nvPicPr>
          <p:cNvPr id="8" name="Picture 7" descr="ColoredCone-bluewithyellowedge.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6233358">
            <a:off x="1019166" y="19621"/>
            <a:ext cx="905372" cy="905372"/>
          </a:xfrm>
          <a:prstGeom prst="rect">
            <a:avLst/>
          </a:prstGeom>
        </p:spPr>
      </p:pic>
      <p:sp>
        <p:nvSpPr>
          <p:cNvPr id="10" name="Content Placeholder 2"/>
          <p:cNvSpPr txBox="1">
            <a:spLocks/>
          </p:cNvSpPr>
          <p:nvPr/>
        </p:nvSpPr>
        <p:spPr>
          <a:xfrm>
            <a:off x="497565" y="1274823"/>
            <a:ext cx="4609481" cy="233742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solidFill>
                  <a:schemeClr val="tx2">
                    <a:lumMod val="75000"/>
                  </a:schemeClr>
                </a:solidFill>
              </a:rPr>
              <a:t>Transgender Curriculum  </a:t>
            </a:r>
            <a:r>
              <a:rPr lang="en-US" sz="2500" dirty="0" smtClean="0">
                <a:solidFill>
                  <a:schemeClr val="tx2">
                    <a:lumMod val="75000"/>
                  </a:schemeClr>
                </a:solidFill>
              </a:rPr>
              <a:t>Incorporated Naturally</a:t>
            </a:r>
          </a:p>
        </p:txBody>
      </p:sp>
      <p:sp>
        <p:nvSpPr>
          <p:cNvPr id="12" name="Content Placeholder 2"/>
          <p:cNvSpPr>
            <a:spLocks noGrp="1"/>
          </p:cNvSpPr>
          <p:nvPr>
            <p:ph idx="1"/>
          </p:nvPr>
        </p:nvSpPr>
        <p:spPr>
          <a:xfrm>
            <a:off x="497564" y="2490020"/>
            <a:ext cx="8189235" cy="4262650"/>
          </a:xfrm>
        </p:spPr>
        <p:txBody>
          <a:bodyPr>
            <a:normAutofit/>
          </a:bodyPr>
          <a:lstStyle/>
          <a:p>
            <a:r>
              <a:rPr lang="en-US" sz="2400" dirty="0" smtClean="0"/>
              <a:t>Integrate transgender curriculum into </a:t>
            </a:r>
            <a:r>
              <a:rPr lang="en-US" sz="2400" dirty="0" smtClean="0"/>
              <a:t>coursework</a:t>
            </a:r>
          </a:p>
          <a:p>
            <a:pPr marL="0" indent="0">
              <a:buNone/>
            </a:pPr>
            <a:endParaRPr lang="en-US" sz="2400" dirty="0" smtClean="0"/>
          </a:p>
          <a:p>
            <a:pPr marL="0" indent="0">
              <a:buNone/>
            </a:pPr>
            <a:r>
              <a:rPr lang="en-US" sz="2400" dirty="0" smtClean="0"/>
              <a:t>Here’s Why:</a:t>
            </a:r>
            <a:endParaRPr lang="en-US" sz="2400" dirty="0" smtClean="0"/>
          </a:p>
          <a:p>
            <a:pPr lvl="1">
              <a:buFont typeface="Arial"/>
              <a:buChar char="•"/>
            </a:pPr>
            <a:r>
              <a:rPr lang="en-US" sz="2400" dirty="0" smtClean="0"/>
              <a:t>As Case, Stewart, and </a:t>
            </a:r>
            <a:r>
              <a:rPr lang="en-US" sz="2400" dirty="0" err="1" smtClean="0"/>
              <a:t>Tittsworth</a:t>
            </a:r>
            <a:r>
              <a:rPr lang="en-US" sz="2400" dirty="0" smtClean="0"/>
              <a:t> (2009) noted, the invisibility of transgender people within coursework allows for perpetuation of myths, stereotypes, and oppression of this particular population. Transgender inclusion requires efforts to eliminate bias in the classroom.</a:t>
            </a:r>
            <a:r>
              <a:rPr lang="en-US" sz="2400" baseline="30000" dirty="0" smtClean="0"/>
              <a:t>1</a:t>
            </a:r>
            <a:endParaRPr lang="en-US" sz="2400" dirty="0"/>
          </a:p>
        </p:txBody>
      </p:sp>
    </p:spTree>
    <p:extLst>
      <p:ext uri="{BB962C8B-B14F-4D97-AF65-F5344CB8AC3E}">
        <p14:creationId xmlns:p14="http://schemas.microsoft.com/office/powerpoint/2010/main" val="376092379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p:cNvSpPr txBox="1">
            <a:spLocks/>
          </p:cNvSpPr>
          <p:nvPr/>
        </p:nvSpPr>
        <p:spPr>
          <a:xfrm>
            <a:off x="-246956" y="1040422"/>
            <a:ext cx="9578377" cy="4624791"/>
          </a:xfrm>
          <a:prstGeom prst="rect">
            <a:avLst/>
          </a:prstGeom>
          <a:solidFill>
            <a:srgbClr val="FFFF00"/>
          </a:solidFill>
          <a:ln>
            <a:solidFill>
              <a:srgbClr val="FFFF00"/>
            </a:solidFill>
          </a:ln>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b="1" dirty="0" smtClean="0">
              <a:solidFill>
                <a:schemeClr val="tx2">
                  <a:lumMod val="75000"/>
                </a:schemeClr>
              </a:solidFill>
            </a:endParaRPr>
          </a:p>
          <a:p>
            <a:pPr marL="0" indent="0">
              <a:buFont typeface="Arial"/>
              <a:buNone/>
            </a:pPr>
            <a:endParaRPr lang="en-US" b="1" dirty="0" smtClean="0">
              <a:solidFill>
                <a:schemeClr val="tx2">
                  <a:lumMod val="75000"/>
                </a:schemeClr>
              </a:solidFill>
            </a:endParaRPr>
          </a:p>
          <a:p>
            <a:pPr marL="0" indent="0">
              <a:buFont typeface="Arial"/>
              <a:buNone/>
            </a:pPr>
            <a:endParaRPr lang="en-US" b="1" dirty="0" smtClean="0">
              <a:solidFill>
                <a:schemeClr val="tx2">
                  <a:lumMod val="75000"/>
                </a:schemeClr>
              </a:solidFill>
            </a:endParaRPr>
          </a:p>
          <a:p>
            <a:pPr marL="0" indent="0">
              <a:buFont typeface="Arial"/>
              <a:buNone/>
            </a:pPr>
            <a:endParaRPr lang="en-US" b="1" dirty="0">
              <a:solidFill>
                <a:schemeClr val="tx2">
                  <a:lumMod val="75000"/>
                </a:schemeClr>
              </a:solidFill>
            </a:endParaRPr>
          </a:p>
          <a:p>
            <a:pPr marL="0" indent="0">
              <a:buFont typeface="Arial"/>
              <a:buNone/>
            </a:pPr>
            <a:endParaRPr lang="en-US" sz="2000" b="1" dirty="0" smtClean="0">
              <a:solidFill>
                <a:schemeClr val="tx2">
                  <a:lumMod val="75000"/>
                </a:schemeClr>
              </a:solidFill>
            </a:endParaRPr>
          </a:p>
          <a:p>
            <a:pPr marL="0" indent="0">
              <a:buFont typeface="Arial"/>
              <a:buNone/>
            </a:pPr>
            <a:r>
              <a:rPr lang="en-US" sz="2000" b="1" dirty="0" smtClean="0">
                <a:solidFill>
                  <a:schemeClr val="tx2">
                    <a:lumMod val="75000"/>
                  </a:schemeClr>
                </a:solidFill>
              </a:rPr>
              <a:t>       </a:t>
            </a:r>
          </a:p>
          <a:p>
            <a:pPr marL="0" indent="0">
              <a:buFont typeface="Arial"/>
              <a:buNone/>
            </a:pPr>
            <a:endParaRPr lang="en-US" sz="2000" b="1" dirty="0">
              <a:solidFill>
                <a:schemeClr val="tx2">
                  <a:lumMod val="75000"/>
                </a:schemeClr>
              </a:solidFill>
            </a:endParaRPr>
          </a:p>
          <a:p>
            <a:pPr marL="0" indent="0">
              <a:buFont typeface="Arial"/>
              <a:buNone/>
            </a:pPr>
            <a:endParaRPr lang="en-US" sz="2000" b="1" dirty="0" smtClean="0">
              <a:solidFill>
                <a:schemeClr val="tx2">
                  <a:lumMod val="75000"/>
                </a:schemeClr>
              </a:solidFill>
            </a:endParaRPr>
          </a:p>
          <a:p>
            <a:pPr marL="0" indent="0">
              <a:buFont typeface="Arial"/>
              <a:buNone/>
            </a:pPr>
            <a:endParaRPr lang="en-US" sz="2000" b="1" dirty="0">
              <a:solidFill>
                <a:schemeClr val="tx2">
                  <a:lumMod val="75000"/>
                </a:schemeClr>
              </a:solidFill>
            </a:endParaRPr>
          </a:p>
          <a:p>
            <a:pPr marL="0" indent="0">
              <a:buFont typeface="Arial"/>
              <a:buNone/>
            </a:pPr>
            <a:r>
              <a:rPr lang="en-US" sz="2000" b="1" dirty="0" smtClean="0">
                <a:solidFill>
                  <a:schemeClr val="tx2">
                    <a:lumMod val="75000"/>
                  </a:schemeClr>
                </a:solidFill>
              </a:rPr>
              <a:t>        Academic Affairs, </a:t>
            </a:r>
          </a:p>
          <a:p>
            <a:pPr marL="0" indent="0">
              <a:buFont typeface="Arial"/>
              <a:buNone/>
            </a:pPr>
            <a:r>
              <a:rPr lang="en-US" sz="2000" b="1" dirty="0">
                <a:solidFill>
                  <a:schemeClr val="tx2">
                    <a:lumMod val="75000"/>
                  </a:schemeClr>
                </a:solidFill>
              </a:rPr>
              <a:t> </a:t>
            </a:r>
            <a:r>
              <a:rPr lang="en-US" sz="2000" b="1" dirty="0" smtClean="0">
                <a:solidFill>
                  <a:schemeClr val="tx2">
                    <a:lumMod val="75000"/>
                  </a:schemeClr>
                </a:solidFill>
              </a:rPr>
              <a:t>       </a:t>
            </a:r>
            <a:r>
              <a:rPr lang="en-US" sz="2000" b="1" dirty="0" smtClean="0">
                <a:solidFill>
                  <a:schemeClr val="tx2">
                    <a:lumMod val="75000"/>
                  </a:schemeClr>
                </a:solidFill>
              </a:rPr>
              <a:t>Please set a day to discuss future plans and measurement steps.</a:t>
            </a:r>
            <a:endParaRPr lang="en-US" sz="2000" dirty="0"/>
          </a:p>
        </p:txBody>
      </p:sp>
      <p:sp>
        <p:nvSpPr>
          <p:cNvPr id="4" name="Rectangle 3"/>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pic>
        <p:nvPicPr>
          <p:cNvPr id="6" name="Picture 5" descr="5 color corns.eps"/>
          <p:cNvPicPr>
            <a:picLocks noChangeAspect="1"/>
          </p:cNvPicPr>
          <p:nvPr/>
        </p:nvPicPr>
        <p:blipFill rotWithShape="1">
          <a:blip r:embed="rId3">
            <a:extLst>
              <a:ext uri="{28A0092B-C50C-407E-A947-70E740481C1C}">
                <a14:useLocalDpi xmlns:a14="http://schemas.microsoft.com/office/drawing/2010/main" val="0"/>
              </a:ext>
            </a:extLst>
          </a:blip>
          <a:srcRect b="38857"/>
          <a:stretch/>
        </p:blipFill>
        <p:spPr>
          <a:xfrm rot="3411660">
            <a:off x="390830" y="-136030"/>
            <a:ext cx="2183083" cy="1727405"/>
          </a:xfrm>
          <a:prstGeom prst="rect">
            <a:avLst/>
          </a:prstGeom>
        </p:spPr>
      </p:pic>
      <p:pic>
        <p:nvPicPr>
          <p:cNvPr id="8" name="Picture 7" descr="ColoredCone-bluewithyellowedge.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6233358">
            <a:off x="1019166" y="19621"/>
            <a:ext cx="905372" cy="905372"/>
          </a:xfrm>
          <a:prstGeom prst="rect">
            <a:avLst/>
          </a:prstGeom>
        </p:spPr>
      </p:pic>
      <p:sp>
        <p:nvSpPr>
          <p:cNvPr id="9" name="Content Placeholder 2"/>
          <p:cNvSpPr>
            <a:spLocks noGrp="1"/>
          </p:cNvSpPr>
          <p:nvPr>
            <p:ph idx="1"/>
          </p:nvPr>
        </p:nvSpPr>
        <p:spPr>
          <a:xfrm>
            <a:off x="457200" y="1234618"/>
            <a:ext cx="2494279" cy="4797481"/>
          </a:xfrm>
        </p:spPr>
        <p:txBody>
          <a:bodyPr>
            <a:normAutofit/>
          </a:bodyPr>
          <a:lstStyle/>
          <a:p>
            <a:pPr marL="0" indent="0">
              <a:buNone/>
            </a:pPr>
            <a:r>
              <a:rPr lang="en-US" sz="2000" b="1" dirty="0" smtClean="0"/>
              <a:t>Goal</a:t>
            </a:r>
            <a:endParaRPr lang="en-US" sz="2000" b="1" dirty="0" smtClean="0"/>
          </a:p>
          <a:p>
            <a:r>
              <a:rPr lang="en-US" sz="2000" dirty="0" smtClean="0"/>
              <a:t>Integrate transgender information into the curriculum to enable all students to understand and respect those who identify as transgender</a:t>
            </a:r>
          </a:p>
          <a:p>
            <a:endParaRPr lang="en-US" dirty="0" smtClean="0"/>
          </a:p>
        </p:txBody>
      </p:sp>
      <p:sp>
        <p:nvSpPr>
          <p:cNvPr id="10" name="Content Placeholder 2"/>
          <p:cNvSpPr txBox="1">
            <a:spLocks/>
          </p:cNvSpPr>
          <p:nvPr/>
        </p:nvSpPr>
        <p:spPr>
          <a:xfrm>
            <a:off x="3384695" y="1211102"/>
            <a:ext cx="2494279" cy="350155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b="1" dirty="0" smtClean="0"/>
              <a:t>Plan</a:t>
            </a:r>
            <a:endParaRPr lang="en-US" sz="2000" b="1" dirty="0" smtClean="0"/>
          </a:p>
          <a:p>
            <a:r>
              <a:rPr lang="en-US" sz="2000" dirty="0" smtClean="0"/>
              <a:t>Encourage professors to incorporate transgender discussions into the classroom and for students to research transgender topics</a:t>
            </a:r>
          </a:p>
        </p:txBody>
      </p:sp>
      <p:sp>
        <p:nvSpPr>
          <p:cNvPr id="11" name="Content Placeholder 2"/>
          <p:cNvSpPr txBox="1">
            <a:spLocks/>
          </p:cNvSpPr>
          <p:nvPr/>
        </p:nvSpPr>
        <p:spPr>
          <a:xfrm>
            <a:off x="6091101" y="1222860"/>
            <a:ext cx="2798088" cy="494988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b="1" dirty="0" smtClean="0"/>
              <a:t>Responsible Office</a:t>
            </a:r>
            <a:endParaRPr lang="en-US" sz="2000" b="1" dirty="0" smtClean="0"/>
          </a:p>
          <a:p>
            <a:r>
              <a:rPr lang="en-US" sz="2000" dirty="0" smtClean="0"/>
              <a:t>Dean of Academic Affairs with partnership of </a:t>
            </a:r>
            <a:r>
              <a:rPr lang="en-US" sz="2000" dirty="0" smtClean="0"/>
              <a:t>professors</a:t>
            </a:r>
          </a:p>
          <a:p>
            <a:r>
              <a:rPr lang="en-US" sz="2000" dirty="0" smtClean="0"/>
              <a:t>Curriculum developers</a:t>
            </a:r>
            <a:endParaRPr lang="en-US" sz="2000" dirty="0" smtClean="0"/>
          </a:p>
        </p:txBody>
      </p:sp>
    </p:spTree>
    <p:extLst>
      <p:ext uri="{BB962C8B-B14F-4D97-AF65-F5344CB8AC3E}">
        <p14:creationId xmlns:p14="http://schemas.microsoft.com/office/powerpoint/2010/main" val="22826562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1000" fill="hold"/>
                                        <p:tgtEl>
                                          <p:spTgt spid="12"/>
                                        </p:tgtEl>
                                        <p:attrNameLst>
                                          <p:attrName>ppt_x</p:attrName>
                                        </p:attrNameLst>
                                      </p:cBhvr>
                                      <p:tavLst>
                                        <p:tav tm="0">
                                          <p:val>
                                            <p:strVal val="#ppt_x"/>
                                          </p:val>
                                        </p:tav>
                                        <p:tav tm="100000">
                                          <p:val>
                                            <p:strVal val="#ppt_x"/>
                                          </p:val>
                                        </p:tav>
                                      </p:tavLst>
                                    </p:anim>
                                    <p:anim calcmode="lin" valueType="num">
                                      <p:cBhvr additive="base">
                                        <p:cTn id="8" dur="1000" fill="hold"/>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9966"/>
            <a:ext cx="8229600" cy="1143000"/>
          </a:xfrm>
        </p:spPr>
        <p:txBody>
          <a:bodyPr/>
          <a:lstStyle/>
          <a:p>
            <a:r>
              <a:rPr lang="en-US" dirty="0" smtClean="0"/>
              <a:t> Student Services Mission</a:t>
            </a:r>
            <a:endParaRPr lang="en-US" dirty="0"/>
          </a:p>
        </p:txBody>
      </p:sp>
      <p:sp>
        <p:nvSpPr>
          <p:cNvPr id="3" name="Content Placeholder 2"/>
          <p:cNvSpPr>
            <a:spLocks noGrp="1"/>
          </p:cNvSpPr>
          <p:nvPr>
            <p:ph idx="1"/>
          </p:nvPr>
        </p:nvSpPr>
        <p:spPr>
          <a:xfrm>
            <a:off x="457200" y="2122367"/>
            <a:ext cx="8229600" cy="3091636"/>
          </a:xfrm>
        </p:spPr>
        <p:txBody>
          <a:bodyPr>
            <a:normAutofit/>
          </a:bodyPr>
          <a:lstStyle/>
          <a:p>
            <a:pPr marL="0" indent="0">
              <a:buNone/>
            </a:pPr>
            <a:r>
              <a:rPr lang="en-US" dirty="0" smtClean="0"/>
              <a:t>Following NASPA guidelines, </a:t>
            </a:r>
            <a:r>
              <a:rPr lang="en-US" dirty="0" smtClean="0"/>
              <a:t>Centrist College</a:t>
            </a:r>
            <a:r>
              <a:rPr lang="en-US" dirty="0" smtClean="0"/>
              <a:t> works </a:t>
            </a:r>
            <a:r>
              <a:rPr lang="en-US" dirty="0" smtClean="0"/>
              <a:t>“to make our campus safe, affirming, and inclusive for all students, staff, faculty.”</a:t>
            </a:r>
            <a:r>
              <a:rPr lang="en-US" baseline="30000" dirty="0" smtClean="0"/>
              <a:t>1</a:t>
            </a:r>
          </a:p>
          <a:p>
            <a:pPr marL="0" indent="0">
              <a:buNone/>
            </a:pPr>
            <a:endParaRPr lang="en-US" dirty="0" smtClean="0"/>
          </a:p>
          <a:p>
            <a:pPr marL="0" indent="0" algn="ctr">
              <a:buNone/>
            </a:pPr>
            <a:r>
              <a:rPr lang="en-US" dirty="0" smtClean="0"/>
              <a:t>Advocacy – Community – Inclusion – Openness</a:t>
            </a:r>
          </a:p>
          <a:p>
            <a:pPr marL="0" indent="0" algn="ctr">
              <a:buNone/>
            </a:pPr>
            <a:endParaRPr lang="en-US" dirty="0"/>
          </a:p>
        </p:txBody>
      </p:sp>
      <p:sp>
        <p:nvSpPr>
          <p:cNvPr id="4" name="Rectangle 3"/>
          <p:cNvSpPr/>
          <p:nvPr/>
        </p:nvSpPr>
        <p:spPr>
          <a:xfrm>
            <a:off x="-105830"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pic>
        <p:nvPicPr>
          <p:cNvPr id="6" name="Picture 5" descr="all colors together.eps"/>
          <p:cNvPicPr>
            <a:picLocks noChangeAspect="1"/>
          </p:cNvPicPr>
          <p:nvPr/>
        </p:nvPicPr>
        <p:blipFill rotWithShape="1">
          <a:blip r:embed="rId4">
            <a:extLst>
              <a:ext uri="{28A0092B-C50C-407E-A947-70E740481C1C}">
                <a14:useLocalDpi xmlns:a14="http://schemas.microsoft.com/office/drawing/2010/main" val="0"/>
              </a:ext>
            </a:extLst>
          </a:blip>
          <a:srcRect t="40100" b="42355"/>
          <a:stretch/>
        </p:blipFill>
        <p:spPr>
          <a:xfrm rot="16509146">
            <a:off x="5855510" y="2268555"/>
            <a:ext cx="5299364" cy="1203231"/>
          </a:xfrm>
          <a:prstGeom prst="rect">
            <a:avLst/>
          </a:prstGeom>
        </p:spPr>
      </p:pic>
      <p:pic>
        <p:nvPicPr>
          <p:cNvPr id="7" name="Picture 6" descr="all colors together.eps"/>
          <p:cNvPicPr>
            <a:picLocks noChangeAspect="1"/>
          </p:cNvPicPr>
          <p:nvPr/>
        </p:nvPicPr>
        <p:blipFill rotWithShape="1">
          <a:blip r:embed="rId4">
            <a:extLst>
              <a:ext uri="{28A0092B-C50C-407E-A947-70E740481C1C}">
                <a14:useLocalDpi xmlns:a14="http://schemas.microsoft.com/office/drawing/2010/main" val="0"/>
              </a:ext>
            </a:extLst>
          </a:blip>
          <a:srcRect l="1345" t="1356" r="45999" b="82074"/>
          <a:stretch/>
        </p:blipFill>
        <p:spPr>
          <a:xfrm rot="9759995">
            <a:off x="-167092" y="382868"/>
            <a:ext cx="2790403" cy="1136385"/>
          </a:xfrm>
          <a:prstGeom prst="rect">
            <a:avLst/>
          </a:prstGeom>
        </p:spPr>
      </p:pic>
      <p:sp>
        <p:nvSpPr>
          <p:cNvPr id="8" name="Content Placeholder 2"/>
          <p:cNvSpPr txBox="1">
            <a:spLocks/>
          </p:cNvSpPr>
          <p:nvPr/>
        </p:nvSpPr>
        <p:spPr>
          <a:xfrm>
            <a:off x="1112733" y="5563176"/>
            <a:ext cx="8229600" cy="549484"/>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t>This includes our transgender students.</a:t>
            </a:r>
          </a:p>
          <a:p>
            <a:pPr marL="0" indent="0" algn="ctr">
              <a:buFont typeface="Arial"/>
              <a:buNone/>
            </a:pPr>
            <a:endParaRPr lang="en-US" dirty="0"/>
          </a:p>
        </p:txBody>
      </p:sp>
      <p:pic>
        <p:nvPicPr>
          <p:cNvPr id="10" name="Picture 9" descr="2 color corns.eps"/>
          <p:cNvPicPr>
            <a:picLocks noChangeAspect="1"/>
          </p:cNvPicPr>
          <p:nvPr/>
        </p:nvPicPr>
        <p:blipFill rotWithShape="1">
          <a:blip r:embed="rId5">
            <a:extLst>
              <a:ext uri="{28A0092B-C50C-407E-A947-70E740481C1C}">
                <a14:useLocalDpi xmlns:a14="http://schemas.microsoft.com/office/drawing/2010/main" val="0"/>
              </a:ext>
            </a:extLst>
          </a:blip>
          <a:srcRect l="15717" t="31465" r="59350" b="31521"/>
          <a:stretch/>
        </p:blipFill>
        <p:spPr>
          <a:xfrm rot="4969823">
            <a:off x="1226614" y="5221471"/>
            <a:ext cx="991494" cy="1904895"/>
          </a:xfrm>
          <a:prstGeom prst="rect">
            <a:avLst/>
          </a:prstGeom>
        </p:spPr>
      </p:pic>
      <p:pic>
        <p:nvPicPr>
          <p:cNvPr id="11" name="Picture 10" descr="2 color corns.eps"/>
          <p:cNvPicPr>
            <a:picLocks noChangeAspect="1"/>
          </p:cNvPicPr>
          <p:nvPr/>
        </p:nvPicPr>
        <p:blipFill rotWithShape="1">
          <a:blip r:embed="rId5">
            <a:extLst>
              <a:ext uri="{28A0092B-C50C-407E-A947-70E740481C1C}">
                <a14:useLocalDpi xmlns:a14="http://schemas.microsoft.com/office/drawing/2010/main" val="0"/>
              </a:ext>
            </a:extLst>
          </a:blip>
          <a:srcRect l="37799" t="29333" r="11804" b="41686"/>
          <a:stretch/>
        </p:blipFill>
        <p:spPr>
          <a:xfrm rot="18638648">
            <a:off x="6790930" y="5375354"/>
            <a:ext cx="1981512" cy="1474613"/>
          </a:xfrm>
          <a:prstGeom prst="rect">
            <a:avLst/>
          </a:prstGeom>
        </p:spPr>
      </p:pic>
    </p:spTree>
    <p:extLst>
      <p:ext uri="{BB962C8B-B14F-4D97-AF65-F5344CB8AC3E}">
        <p14:creationId xmlns:p14="http://schemas.microsoft.com/office/powerpoint/2010/main" val="40182169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
                                        <p:tgtEl>
                                          <p:spTgt spid="11"/>
                                        </p:tgtEl>
                                      </p:cBhvr>
                                    </p:animEffect>
                                    <p:anim calcmode="lin" valueType="num">
                                      <p:cBhvr>
                                        <p:cTn id="8" dur="400" fill="hold"/>
                                        <p:tgtEl>
                                          <p:spTgt spid="11"/>
                                        </p:tgtEl>
                                        <p:attrNameLst>
                                          <p:attrName>ppt_x</p:attrName>
                                        </p:attrNameLst>
                                      </p:cBhvr>
                                      <p:tavLst>
                                        <p:tav tm="0">
                                          <p:val>
                                            <p:strVal val="#ppt_x"/>
                                          </p:val>
                                        </p:tav>
                                        <p:tav tm="100000">
                                          <p:val>
                                            <p:strVal val="#ppt_x"/>
                                          </p:val>
                                        </p:tav>
                                      </p:tavLst>
                                    </p:anim>
                                    <p:anim calcmode="lin" valueType="num">
                                      <p:cBhvr>
                                        <p:cTn id="9" dur="400" fill="hold"/>
                                        <p:tgtEl>
                                          <p:spTgt spid="11"/>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1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1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2" presetID="43" presetClass="entr" presetSubtype="0" fill="hold"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
                                        <p:tgtEl>
                                          <p:spTgt spid="10"/>
                                        </p:tgtEl>
                                      </p:cBhvr>
                                    </p:animEffect>
                                    <p:anim calcmode="lin" valueType="num">
                                      <p:cBhvr>
                                        <p:cTn id="15" dur="400" fill="hold"/>
                                        <p:tgtEl>
                                          <p:spTgt spid="10"/>
                                        </p:tgtEl>
                                        <p:attrNameLst>
                                          <p:attrName>ppt_x</p:attrName>
                                        </p:attrNameLst>
                                      </p:cBhvr>
                                      <p:tavLst>
                                        <p:tav tm="0">
                                          <p:val>
                                            <p:strVal val="#ppt_x"/>
                                          </p:val>
                                        </p:tav>
                                        <p:tav tm="100000">
                                          <p:val>
                                            <p:strVal val="#ppt_x"/>
                                          </p:val>
                                        </p:tav>
                                      </p:tavLst>
                                    </p:anim>
                                    <p:anim calcmode="lin" valueType="num">
                                      <p:cBhvr>
                                        <p:cTn id="16" dur="400" fill="hold"/>
                                        <p:tgtEl>
                                          <p:spTgt spid="10"/>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1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1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9" presetID="43"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
                                        <p:tgtEl>
                                          <p:spTgt spid="8"/>
                                        </p:tgtEl>
                                      </p:cBhvr>
                                    </p:animEffect>
                                    <p:anim calcmode="lin" valueType="num">
                                      <p:cBhvr>
                                        <p:cTn id="22" dur="400" fill="hold"/>
                                        <p:tgtEl>
                                          <p:spTgt spid="8"/>
                                        </p:tgtEl>
                                        <p:attrNameLst>
                                          <p:attrName>ppt_x</p:attrName>
                                        </p:attrNameLst>
                                      </p:cBhvr>
                                      <p:tavLst>
                                        <p:tav tm="0">
                                          <p:val>
                                            <p:strVal val="#ppt_x"/>
                                          </p:val>
                                        </p:tav>
                                        <p:tav tm="100000">
                                          <p:val>
                                            <p:strVal val="#ppt_x"/>
                                          </p:val>
                                        </p:tav>
                                      </p:tavLst>
                                    </p:anim>
                                    <p:anim calcmode="lin" valueType="num">
                                      <p:cBhvr>
                                        <p:cTn id="23" dur="400" fill="hold"/>
                                        <p:tgtEl>
                                          <p:spTgt spid="8"/>
                                        </p:tgtEl>
                                        <p:attrNameLst>
                                          <p:attrName>ppt_y</p:attrName>
                                        </p:attrNameLst>
                                      </p:cBhvr>
                                      <p:tavLst>
                                        <p:tav tm="0">
                                          <p:val>
                                            <p:strVal val="#ppt_y+0.31"/>
                                          </p:val>
                                        </p:tav>
                                        <p:tav tm="100000">
                                          <p:val>
                                            <p:strVal val="#ppt_y+0.31"/>
                                          </p:val>
                                        </p:tav>
                                      </p:tavLst>
                                    </p:anim>
                                    <p:anim calcmode="lin" valueType="num">
                                      <p:cBhvr>
                                        <p:cTn id="24" dur="600" decel="50000" fill="hold">
                                          <p:stCondLst>
                                            <p:cond delay="400"/>
                                          </p:stCondLst>
                                        </p:cTn>
                                        <p:tgtEl>
                                          <p:spTgt spid="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5" dur="600" decel="50000" fill="hold">
                                          <p:stCondLst>
                                            <p:cond delay="400"/>
                                          </p:stCondLst>
                                        </p:cTn>
                                        <p:tgtEl>
                                          <p:spTgt spid="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pic>
        <p:nvPicPr>
          <p:cNvPr id="6" name="Picture 5" descr="5 color corns.eps"/>
          <p:cNvPicPr>
            <a:picLocks noChangeAspect="1"/>
          </p:cNvPicPr>
          <p:nvPr/>
        </p:nvPicPr>
        <p:blipFill rotWithShape="1">
          <a:blip r:embed="rId3">
            <a:extLst>
              <a:ext uri="{28A0092B-C50C-407E-A947-70E740481C1C}">
                <a14:useLocalDpi xmlns:a14="http://schemas.microsoft.com/office/drawing/2010/main" val="0"/>
              </a:ext>
            </a:extLst>
          </a:blip>
          <a:srcRect b="38857"/>
          <a:stretch/>
        </p:blipFill>
        <p:spPr>
          <a:xfrm rot="3411660">
            <a:off x="390830" y="-136030"/>
            <a:ext cx="2183083" cy="1727405"/>
          </a:xfrm>
          <a:prstGeom prst="rect">
            <a:avLst/>
          </a:prstGeom>
        </p:spPr>
      </p:pic>
      <p:pic>
        <p:nvPicPr>
          <p:cNvPr id="8" name="Picture 7" descr="ColoredCone-tealwithyellowedge.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4266526">
            <a:off x="1210575" y="-149904"/>
            <a:ext cx="860377" cy="860377"/>
          </a:xfrm>
          <a:prstGeom prst="rect">
            <a:avLst/>
          </a:prstGeom>
        </p:spPr>
      </p:pic>
      <p:sp>
        <p:nvSpPr>
          <p:cNvPr id="10" name="Content Placeholder 2"/>
          <p:cNvSpPr txBox="1">
            <a:spLocks/>
          </p:cNvSpPr>
          <p:nvPr/>
        </p:nvSpPr>
        <p:spPr>
          <a:xfrm>
            <a:off x="272955" y="1248760"/>
            <a:ext cx="4609481" cy="233742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solidFill>
                  <a:srgbClr val="2A8065"/>
                </a:solidFill>
              </a:rPr>
              <a:t>Community Outreach</a:t>
            </a:r>
            <a:endParaRPr lang="en-US" sz="2500" dirty="0">
              <a:solidFill>
                <a:srgbClr val="2A8065"/>
              </a:solidFill>
            </a:endParaRPr>
          </a:p>
        </p:txBody>
      </p:sp>
      <p:sp>
        <p:nvSpPr>
          <p:cNvPr id="12" name="Content Placeholder 2"/>
          <p:cNvSpPr>
            <a:spLocks noGrp="1"/>
          </p:cNvSpPr>
          <p:nvPr>
            <p:ph idx="1"/>
          </p:nvPr>
        </p:nvSpPr>
        <p:spPr>
          <a:xfrm>
            <a:off x="457200" y="1971962"/>
            <a:ext cx="8229600" cy="4667835"/>
          </a:xfrm>
        </p:spPr>
        <p:txBody>
          <a:bodyPr>
            <a:normAutofit fontScale="85000" lnSpcReduction="10000"/>
          </a:bodyPr>
          <a:lstStyle/>
          <a:p>
            <a:pPr lvl="1">
              <a:buFont typeface="Arial"/>
              <a:buChar char="•"/>
            </a:pPr>
            <a:r>
              <a:rPr lang="en-US" dirty="0" smtClean="0"/>
              <a:t>Create a peer support group for Centrist College transgender students to meet with community members questioning their gender identity to offer </a:t>
            </a:r>
            <a:r>
              <a:rPr lang="en-US" dirty="0" smtClean="0"/>
              <a:t>support </a:t>
            </a:r>
            <a:endParaRPr lang="en-US" dirty="0" smtClean="0"/>
          </a:p>
          <a:p>
            <a:pPr lvl="1">
              <a:buFont typeface="Arial"/>
              <a:buChar char="•"/>
            </a:pPr>
            <a:r>
              <a:rPr lang="en-US" dirty="0" smtClean="0"/>
              <a:t>LGBTQ Campus Student Center will provide resources and information for community members seeking additional information and guidance on gender </a:t>
            </a:r>
            <a:r>
              <a:rPr lang="en-US" dirty="0" smtClean="0"/>
              <a:t>identities </a:t>
            </a:r>
            <a:endParaRPr lang="en-US" dirty="0" smtClean="0"/>
          </a:p>
          <a:p>
            <a:pPr marL="0" indent="0">
              <a:buNone/>
            </a:pPr>
            <a:r>
              <a:rPr lang="en-US" dirty="0" smtClean="0"/>
              <a:t>Here’s Why:</a:t>
            </a:r>
            <a:endParaRPr lang="en-US" dirty="0" smtClean="0"/>
          </a:p>
          <a:p>
            <a:pPr lvl="1">
              <a:buFont typeface="Arial"/>
              <a:buChar char="•"/>
            </a:pPr>
            <a:r>
              <a:rPr lang="en-US" dirty="0" smtClean="0"/>
              <a:t>By providing outreach to the community, Centrist College will be able to connect students with the local community.   This will create partnerships to raise awareness on gender identity, further creating a culture of inclusion within the campus and surrounding </a:t>
            </a:r>
            <a:r>
              <a:rPr lang="en-US" dirty="0" smtClean="0"/>
              <a:t>community.</a:t>
            </a:r>
            <a:endParaRPr lang="en-US" dirty="0"/>
          </a:p>
        </p:txBody>
      </p:sp>
    </p:spTree>
    <p:extLst>
      <p:ext uri="{BB962C8B-B14F-4D97-AF65-F5344CB8AC3E}">
        <p14:creationId xmlns:p14="http://schemas.microsoft.com/office/powerpoint/2010/main" val="57029443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p:cNvSpPr txBox="1">
            <a:spLocks/>
          </p:cNvSpPr>
          <p:nvPr/>
        </p:nvSpPr>
        <p:spPr>
          <a:xfrm>
            <a:off x="-246956" y="1040424"/>
            <a:ext cx="9578377" cy="2402154"/>
          </a:xfrm>
          <a:prstGeom prst="rect">
            <a:avLst/>
          </a:prstGeom>
          <a:solidFill>
            <a:srgbClr val="FFFF00"/>
          </a:solidFill>
          <a:ln>
            <a:solidFill>
              <a:srgbClr val="FFFF00"/>
            </a:solidFill>
          </a:ln>
        </p:spPr>
        <p:txBody>
          <a:bodyPr vert="horz" lIns="91440" tIns="45720" rIns="91440" bIns="45720" rtlCol="0">
            <a:normAutofit fontScale="850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b="1" dirty="0" smtClean="0">
              <a:solidFill>
                <a:schemeClr val="tx2">
                  <a:lumMod val="75000"/>
                </a:schemeClr>
              </a:solidFill>
            </a:endParaRPr>
          </a:p>
          <a:p>
            <a:pPr marL="0" indent="0">
              <a:buFont typeface="Arial"/>
              <a:buNone/>
            </a:pPr>
            <a:endParaRPr lang="en-US" b="1" dirty="0" smtClean="0">
              <a:solidFill>
                <a:schemeClr val="tx2">
                  <a:lumMod val="75000"/>
                </a:schemeClr>
              </a:solidFill>
            </a:endParaRPr>
          </a:p>
          <a:p>
            <a:pPr marL="0" indent="0">
              <a:buFont typeface="Arial"/>
              <a:buNone/>
            </a:pPr>
            <a:endParaRPr lang="en-US" b="1" dirty="0" smtClean="0">
              <a:solidFill>
                <a:schemeClr val="tx2">
                  <a:lumMod val="75000"/>
                </a:schemeClr>
              </a:solidFill>
            </a:endParaRPr>
          </a:p>
          <a:p>
            <a:pPr marL="0" indent="0">
              <a:buFont typeface="Arial"/>
              <a:buNone/>
            </a:pPr>
            <a:endParaRPr lang="en-US" b="1" dirty="0">
              <a:solidFill>
                <a:schemeClr val="tx2">
                  <a:lumMod val="75000"/>
                </a:schemeClr>
              </a:solidFill>
            </a:endParaRPr>
          </a:p>
          <a:p>
            <a:pPr marL="0" indent="0">
              <a:buFont typeface="Arial"/>
              <a:buNone/>
            </a:pPr>
            <a:endParaRPr lang="en-US" sz="2000" b="1" dirty="0" smtClean="0">
              <a:solidFill>
                <a:schemeClr val="tx2">
                  <a:lumMod val="75000"/>
                </a:schemeClr>
              </a:solidFill>
            </a:endParaRPr>
          </a:p>
          <a:p>
            <a:pPr marL="0" indent="0">
              <a:buFont typeface="Arial"/>
              <a:buNone/>
            </a:pPr>
            <a:r>
              <a:rPr lang="en-US" sz="2000" b="1" dirty="0">
                <a:solidFill>
                  <a:schemeClr val="tx2">
                    <a:lumMod val="75000"/>
                  </a:schemeClr>
                </a:solidFill>
              </a:rPr>
              <a:t> </a:t>
            </a:r>
            <a:r>
              <a:rPr lang="en-US" sz="2000" b="1" dirty="0" smtClean="0">
                <a:solidFill>
                  <a:schemeClr val="tx2">
                    <a:lumMod val="75000"/>
                  </a:schemeClr>
                </a:solidFill>
              </a:rPr>
              <a:t>      </a:t>
            </a:r>
            <a:r>
              <a:rPr lang="en-US" sz="2000" b="1" dirty="0" smtClean="0">
                <a:solidFill>
                  <a:schemeClr val="tx2">
                    <a:lumMod val="75000"/>
                  </a:schemeClr>
                </a:solidFill>
              </a:rPr>
              <a:t>                                                                                                     </a:t>
            </a:r>
            <a:r>
              <a:rPr lang="en-US" sz="2000" b="1" dirty="0" smtClean="0">
                <a:solidFill>
                  <a:schemeClr val="tx2">
                    <a:lumMod val="75000"/>
                  </a:schemeClr>
                </a:solidFill>
              </a:rPr>
              <a:t>This is a priority </a:t>
            </a:r>
            <a:r>
              <a:rPr lang="en-US" sz="2000" b="1" dirty="0">
                <a:solidFill>
                  <a:schemeClr val="tx2">
                    <a:lumMod val="75000"/>
                  </a:schemeClr>
                </a:solidFill>
              </a:rPr>
              <a:t>g</a:t>
            </a:r>
            <a:r>
              <a:rPr lang="en-US" sz="2000" b="1" dirty="0" smtClean="0">
                <a:solidFill>
                  <a:schemeClr val="tx2">
                    <a:lumMod val="75000"/>
                  </a:schemeClr>
                </a:solidFill>
              </a:rPr>
              <a:t>oal. Deadline: </a:t>
            </a:r>
            <a:r>
              <a:rPr lang="en-US" sz="2000" b="1" dirty="0" smtClean="0">
                <a:solidFill>
                  <a:schemeClr val="tx2">
                    <a:lumMod val="75000"/>
                  </a:schemeClr>
                </a:solidFill>
              </a:rPr>
              <a:t>May</a:t>
            </a:r>
            <a:r>
              <a:rPr lang="en-US" sz="2000" b="1" dirty="0" smtClean="0">
                <a:solidFill>
                  <a:schemeClr val="tx2">
                    <a:lumMod val="75000"/>
                  </a:schemeClr>
                </a:solidFill>
              </a:rPr>
              <a:t>, </a:t>
            </a:r>
            <a:r>
              <a:rPr lang="en-US" sz="2000" b="1" dirty="0" smtClean="0">
                <a:solidFill>
                  <a:schemeClr val="tx2">
                    <a:lumMod val="75000"/>
                  </a:schemeClr>
                </a:solidFill>
              </a:rPr>
              <a:t>2016</a:t>
            </a:r>
            <a:endParaRPr lang="en-US" sz="2000" dirty="0"/>
          </a:p>
        </p:txBody>
      </p:sp>
      <p:sp>
        <p:nvSpPr>
          <p:cNvPr id="4" name="Rectangle 3"/>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pic>
        <p:nvPicPr>
          <p:cNvPr id="6" name="Picture 5" descr="5 color corns.eps"/>
          <p:cNvPicPr>
            <a:picLocks noChangeAspect="1"/>
          </p:cNvPicPr>
          <p:nvPr/>
        </p:nvPicPr>
        <p:blipFill rotWithShape="1">
          <a:blip r:embed="rId3">
            <a:extLst>
              <a:ext uri="{28A0092B-C50C-407E-A947-70E740481C1C}">
                <a14:useLocalDpi xmlns:a14="http://schemas.microsoft.com/office/drawing/2010/main" val="0"/>
              </a:ext>
            </a:extLst>
          </a:blip>
          <a:srcRect b="38857"/>
          <a:stretch/>
        </p:blipFill>
        <p:spPr>
          <a:xfrm rot="3411660">
            <a:off x="390830" y="-136030"/>
            <a:ext cx="2183083" cy="1727405"/>
          </a:xfrm>
          <a:prstGeom prst="rect">
            <a:avLst/>
          </a:prstGeom>
        </p:spPr>
      </p:pic>
      <p:pic>
        <p:nvPicPr>
          <p:cNvPr id="8" name="Picture 7" descr="ColoredCone-tealwithyellowedge.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4266526">
            <a:off x="1210575" y="-149904"/>
            <a:ext cx="860377" cy="860377"/>
          </a:xfrm>
          <a:prstGeom prst="rect">
            <a:avLst/>
          </a:prstGeom>
        </p:spPr>
      </p:pic>
      <p:sp>
        <p:nvSpPr>
          <p:cNvPr id="9" name="Rectangle 8"/>
          <p:cNvSpPr/>
          <p:nvPr/>
        </p:nvSpPr>
        <p:spPr>
          <a:xfrm>
            <a:off x="457200" y="1323023"/>
            <a:ext cx="2441275" cy="5632312"/>
          </a:xfrm>
          <a:prstGeom prst="rect">
            <a:avLst/>
          </a:prstGeom>
        </p:spPr>
        <p:txBody>
          <a:bodyPr wrap="square">
            <a:spAutoFit/>
          </a:bodyPr>
          <a:lstStyle/>
          <a:p>
            <a:r>
              <a:rPr lang="en-US" b="1" dirty="0" smtClean="0"/>
              <a:t>Goal</a:t>
            </a:r>
          </a:p>
          <a:p>
            <a:endParaRPr lang="en-US" dirty="0"/>
          </a:p>
          <a:p>
            <a:r>
              <a:rPr lang="en-US" dirty="0"/>
              <a:t>Provide transgender literature and resources for community </a:t>
            </a:r>
            <a:r>
              <a:rPr lang="en-US" dirty="0" smtClean="0"/>
              <a:t>members</a:t>
            </a:r>
          </a:p>
          <a:p>
            <a:endParaRPr lang="en-US" dirty="0" smtClean="0"/>
          </a:p>
          <a:p>
            <a:endParaRPr lang="en-US" dirty="0"/>
          </a:p>
          <a:p>
            <a:r>
              <a:rPr lang="en-US" dirty="0" smtClean="0"/>
              <a:t>Connect </a:t>
            </a:r>
            <a:r>
              <a:rPr lang="en-US" dirty="0" smtClean="0"/>
              <a:t>transgender students with community members seeking support in their identity </a:t>
            </a:r>
            <a:r>
              <a:rPr lang="en-US" dirty="0" smtClean="0"/>
              <a:t>search </a:t>
            </a:r>
            <a:endParaRPr lang="en-US" dirty="0" smtClean="0"/>
          </a:p>
          <a:p>
            <a:endParaRPr lang="en-US" dirty="0"/>
          </a:p>
          <a:p>
            <a:r>
              <a:rPr lang="en-US" dirty="0" smtClean="0"/>
              <a:t>Support LGBTQ community on campus and throughout the community with our actions and words</a:t>
            </a:r>
            <a:endParaRPr lang="en-US" dirty="0" smtClean="0"/>
          </a:p>
          <a:p>
            <a:endParaRPr lang="en-US" dirty="0"/>
          </a:p>
        </p:txBody>
      </p:sp>
      <p:sp>
        <p:nvSpPr>
          <p:cNvPr id="10" name="Rectangle 9"/>
          <p:cNvSpPr/>
          <p:nvPr/>
        </p:nvSpPr>
        <p:spPr>
          <a:xfrm>
            <a:off x="3473264" y="1334781"/>
            <a:ext cx="2441275" cy="5632312"/>
          </a:xfrm>
          <a:prstGeom prst="rect">
            <a:avLst/>
          </a:prstGeom>
        </p:spPr>
        <p:txBody>
          <a:bodyPr wrap="square">
            <a:spAutoFit/>
          </a:bodyPr>
          <a:lstStyle/>
          <a:p>
            <a:r>
              <a:rPr lang="en-US" b="1" dirty="0" smtClean="0"/>
              <a:t>Plan</a:t>
            </a:r>
          </a:p>
          <a:p>
            <a:endParaRPr lang="en-US" dirty="0"/>
          </a:p>
          <a:p>
            <a:r>
              <a:rPr lang="en-US" dirty="0"/>
              <a:t>Ensure relevant and current information is always on file within the LGBTQ Campus Student </a:t>
            </a:r>
            <a:r>
              <a:rPr lang="en-US" dirty="0" smtClean="0"/>
              <a:t>Center</a:t>
            </a:r>
          </a:p>
          <a:p>
            <a:endParaRPr lang="en-US" dirty="0"/>
          </a:p>
          <a:p>
            <a:r>
              <a:rPr lang="en-US" dirty="0" smtClean="0"/>
              <a:t>Create </a:t>
            </a:r>
            <a:r>
              <a:rPr lang="en-US" dirty="0"/>
              <a:t>a Peer Support group for transgender students to share their experience with community </a:t>
            </a:r>
            <a:r>
              <a:rPr lang="en-US" dirty="0" smtClean="0"/>
              <a:t>members</a:t>
            </a:r>
          </a:p>
          <a:p>
            <a:endParaRPr lang="en-US" dirty="0"/>
          </a:p>
          <a:p>
            <a:r>
              <a:rPr lang="en-US" dirty="0" smtClean="0"/>
              <a:t>Lead by example and encourage individuality</a:t>
            </a:r>
            <a:endParaRPr lang="en-US" dirty="0" smtClean="0"/>
          </a:p>
          <a:p>
            <a:endParaRPr lang="en-US" dirty="0"/>
          </a:p>
          <a:p>
            <a:endParaRPr lang="en-US" dirty="0"/>
          </a:p>
          <a:p>
            <a:endParaRPr lang="en-US" dirty="0"/>
          </a:p>
          <a:p>
            <a:endParaRPr lang="en-US" dirty="0"/>
          </a:p>
        </p:txBody>
      </p:sp>
      <p:sp>
        <p:nvSpPr>
          <p:cNvPr id="11" name="Rectangle 10"/>
          <p:cNvSpPr/>
          <p:nvPr/>
        </p:nvSpPr>
        <p:spPr>
          <a:xfrm>
            <a:off x="6411018" y="1305876"/>
            <a:ext cx="2441275" cy="4524316"/>
          </a:xfrm>
          <a:prstGeom prst="rect">
            <a:avLst/>
          </a:prstGeom>
        </p:spPr>
        <p:txBody>
          <a:bodyPr wrap="square">
            <a:spAutoFit/>
          </a:bodyPr>
          <a:lstStyle/>
          <a:p>
            <a:r>
              <a:rPr lang="en-US" b="1" dirty="0" smtClean="0"/>
              <a:t>Responsible Office</a:t>
            </a:r>
            <a:endParaRPr lang="en-US" b="1" dirty="0" smtClean="0"/>
          </a:p>
          <a:p>
            <a:endParaRPr lang="en-US" dirty="0"/>
          </a:p>
          <a:p>
            <a:r>
              <a:rPr lang="en-US" dirty="0" smtClean="0"/>
              <a:t>Office of Student </a:t>
            </a:r>
            <a:r>
              <a:rPr lang="en-US" dirty="0" smtClean="0"/>
              <a:t>Life</a:t>
            </a:r>
          </a:p>
          <a:p>
            <a:r>
              <a:rPr lang="en-US" dirty="0" smtClean="0"/>
              <a:t>Outreach Department</a:t>
            </a:r>
            <a:endParaRPr lang="en-US" dirty="0"/>
          </a:p>
          <a:p>
            <a:r>
              <a:rPr lang="en-US" dirty="0" smtClean="0"/>
              <a:t>LGBTQ </a:t>
            </a:r>
            <a:r>
              <a:rPr lang="en-US" dirty="0" smtClean="0"/>
              <a:t>Student </a:t>
            </a:r>
            <a:r>
              <a:rPr lang="en-US" dirty="0" smtClean="0"/>
              <a:t>Center</a:t>
            </a:r>
          </a:p>
          <a:p>
            <a:endParaRPr lang="en-US" dirty="0"/>
          </a:p>
          <a:p>
            <a:endParaRPr lang="en-US" dirty="0" smtClean="0"/>
          </a:p>
          <a:p>
            <a:endParaRPr lang="en-US" dirty="0" smtClean="0"/>
          </a:p>
          <a:p>
            <a:r>
              <a:rPr lang="en-US" dirty="0"/>
              <a:t>Office of Student Life</a:t>
            </a:r>
          </a:p>
          <a:p>
            <a:r>
              <a:rPr lang="en-US" dirty="0"/>
              <a:t>Outreach Department</a:t>
            </a:r>
          </a:p>
          <a:p>
            <a:r>
              <a:rPr lang="en-US" dirty="0"/>
              <a:t>LGBTQ Student </a:t>
            </a:r>
            <a:r>
              <a:rPr lang="en-US" dirty="0" smtClean="0"/>
              <a:t>Center</a:t>
            </a:r>
          </a:p>
          <a:p>
            <a:endParaRPr lang="en-US" dirty="0"/>
          </a:p>
          <a:p>
            <a:endParaRPr lang="en-US" dirty="0" smtClean="0"/>
          </a:p>
          <a:p>
            <a:endParaRPr lang="en-US" dirty="0" smtClean="0"/>
          </a:p>
          <a:p>
            <a:r>
              <a:rPr lang="en-US" dirty="0" smtClean="0"/>
              <a:t>Campus Leadership Staff and Campus Deans </a:t>
            </a:r>
            <a:endParaRPr lang="en-US" dirty="0"/>
          </a:p>
        </p:txBody>
      </p:sp>
    </p:spTree>
    <p:extLst>
      <p:ext uri="{BB962C8B-B14F-4D97-AF65-F5344CB8AC3E}">
        <p14:creationId xmlns:p14="http://schemas.microsoft.com/office/powerpoint/2010/main" val="15269451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1000" fill="hold"/>
                                        <p:tgtEl>
                                          <p:spTgt spid="12"/>
                                        </p:tgtEl>
                                        <p:attrNameLst>
                                          <p:attrName>ppt_x</p:attrName>
                                        </p:attrNameLst>
                                      </p:cBhvr>
                                      <p:tavLst>
                                        <p:tav tm="0">
                                          <p:val>
                                            <p:strVal val="#ppt_x"/>
                                          </p:val>
                                        </p:tav>
                                        <p:tav tm="100000">
                                          <p:val>
                                            <p:strVal val="#ppt_x"/>
                                          </p:val>
                                        </p:tav>
                                      </p:tavLst>
                                    </p:anim>
                                    <p:anim calcmode="lin" valueType="num">
                                      <p:cBhvr additive="base">
                                        <p:cTn id="8" dur="1000" fill="hold"/>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663" y="1000161"/>
            <a:ext cx="8229600" cy="1143000"/>
          </a:xfrm>
        </p:spPr>
        <p:txBody>
          <a:bodyPr/>
          <a:lstStyle/>
          <a:p>
            <a:r>
              <a:rPr lang="en-US" dirty="0" smtClean="0"/>
              <a:t>Next Steps</a:t>
            </a:r>
            <a:endParaRPr lang="en-US" dirty="0"/>
          </a:p>
        </p:txBody>
      </p:sp>
      <p:sp>
        <p:nvSpPr>
          <p:cNvPr id="4" name="Rectangle 3"/>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sp>
        <p:nvSpPr>
          <p:cNvPr id="8" name="Content Placeholder 2"/>
          <p:cNvSpPr>
            <a:spLocks noGrp="1"/>
          </p:cNvSpPr>
          <p:nvPr>
            <p:ph idx="1"/>
          </p:nvPr>
        </p:nvSpPr>
        <p:spPr>
          <a:xfrm>
            <a:off x="3475472" y="2222635"/>
            <a:ext cx="5211328" cy="3903528"/>
          </a:xfrm>
        </p:spPr>
        <p:txBody>
          <a:bodyPr>
            <a:normAutofit fontScale="85000" lnSpcReduction="20000"/>
          </a:bodyPr>
          <a:lstStyle/>
          <a:p>
            <a:r>
              <a:rPr lang="en-US" dirty="0" smtClean="0"/>
              <a:t>Provide summary of presentation to each department on campus for review and input.</a:t>
            </a:r>
          </a:p>
          <a:p>
            <a:r>
              <a:rPr lang="en-US" dirty="0" smtClean="0"/>
              <a:t>Campus wide evaluation meeting scheduled for May 1, 2017.</a:t>
            </a:r>
          </a:p>
          <a:p>
            <a:r>
              <a:rPr lang="en-US" dirty="0" smtClean="0"/>
              <a:t>As the senior staff, it is our responsibility to encourage commitment, conversation, and community at Centrist College to include </a:t>
            </a:r>
            <a:r>
              <a:rPr lang="en-US" i="1" dirty="0" smtClean="0"/>
              <a:t>all </a:t>
            </a:r>
            <a:r>
              <a:rPr lang="en-US" dirty="0" smtClean="0"/>
              <a:t>students</a:t>
            </a:r>
            <a:r>
              <a:rPr lang="en-US" dirty="0" smtClean="0"/>
              <a:t>.</a:t>
            </a:r>
            <a:endParaRPr lang="en-US" dirty="0"/>
          </a:p>
        </p:txBody>
      </p:sp>
      <p:pic>
        <p:nvPicPr>
          <p:cNvPr id="6" name="Picture 5" descr="CC-LOGO.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83" y="1064897"/>
            <a:ext cx="3459389" cy="4476856"/>
          </a:xfrm>
          <a:prstGeom prst="rect">
            <a:avLst/>
          </a:prstGeom>
        </p:spPr>
      </p:pic>
      <p:pic>
        <p:nvPicPr>
          <p:cNvPr id="7" name="Picture 6" descr="5 color corns.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2357294">
            <a:off x="-347800" y="5304580"/>
            <a:ext cx="5299364" cy="6858000"/>
          </a:xfrm>
          <a:prstGeom prst="rect">
            <a:avLst/>
          </a:prstGeom>
        </p:spPr>
      </p:pic>
      <p:pic>
        <p:nvPicPr>
          <p:cNvPr id="9" name="Picture 8" descr="all colors together.eps"/>
          <p:cNvPicPr>
            <a:picLocks noChangeAspect="1"/>
          </p:cNvPicPr>
          <p:nvPr/>
        </p:nvPicPr>
        <p:blipFill rotWithShape="1">
          <a:blip r:embed="rId5">
            <a:extLst>
              <a:ext uri="{28A0092B-C50C-407E-A947-70E740481C1C}">
                <a14:useLocalDpi xmlns:a14="http://schemas.microsoft.com/office/drawing/2010/main" val="0"/>
              </a:ext>
            </a:extLst>
          </a:blip>
          <a:srcRect t="40100" b="42355"/>
          <a:stretch/>
        </p:blipFill>
        <p:spPr>
          <a:xfrm rot="20433116">
            <a:off x="4561206" y="6086184"/>
            <a:ext cx="5299364" cy="1203231"/>
          </a:xfrm>
          <a:prstGeom prst="rect">
            <a:avLst/>
          </a:prstGeom>
        </p:spPr>
      </p:pic>
      <p:pic>
        <p:nvPicPr>
          <p:cNvPr id="10" name="Picture 9" descr="all colors together.eps"/>
          <p:cNvPicPr>
            <a:picLocks noChangeAspect="1"/>
          </p:cNvPicPr>
          <p:nvPr/>
        </p:nvPicPr>
        <p:blipFill rotWithShape="1">
          <a:blip r:embed="rId5">
            <a:extLst>
              <a:ext uri="{28A0092B-C50C-407E-A947-70E740481C1C}">
                <a14:useLocalDpi xmlns:a14="http://schemas.microsoft.com/office/drawing/2010/main" val="0"/>
              </a:ext>
            </a:extLst>
          </a:blip>
          <a:srcRect l="1345" t="1356" r="45999" b="82074"/>
          <a:stretch/>
        </p:blipFill>
        <p:spPr>
          <a:xfrm rot="9759995">
            <a:off x="122005" y="5628163"/>
            <a:ext cx="2790403" cy="1136385"/>
          </a:xfrm>
          <a:prstGeom prst="rect">
            <a:avLst/>
          </a:prstGeom>
        </p:spPr>
      </p:pic>
      <p:pic>
        <p:nvPicPr>
          <p:cNvPr id="11" name="Picture 10" descr="2 color corns.eps"/>
          <p:cNvPicPr>
            <a:picLocks noChangeAspect="1"/>
          </p:cNvPicPr>
          <p:nvPr/>
        </p:nvPicPr>
        <p:blipFill rotWithShape="1">
          <a:blip r:embed="rId6">
            <a:extLst>
              <a:ext uri="{28A0092B-C50C-407E-A947-70E740481C1C}">
                <a14:useLocalDpi xmlns:a14="http://schemas.microsoft.com/office/drawing/2010/main" val="0"/>
              </a:ext>
            </a:extLst>
          </a:blip>
          <a:srcRect l="37799" t="29333" r="11804" b="41686"/>
          <a:stretch/>
        </p:blipFill>
        <p:spPr>
          <a:xfrm rot="20350991">
            <a:off x="4952940" y="5732992"/>
            <a:ext cx="1981512" cy="1474613"/>
          </a:xfrm>
          <a:prstGeom prst="rect">
            <a:avLst/>
          </a:prstGeom>
        </p:spPr>
      </p:pic>
    </p:spTree>
    <p:extLst>
      <p:ext uri="{BB962C8B-B14F-4D97-AF65-F5344CB8AC3E}">
        <p14:creationId xmlns:p14="http://schemas.microsoft.com/office/powerpoint/2010/main" val="46915023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2529"/>
            <a:ext cx="8229600" cy="767760"/>
          </a:xfrm>
        </p:spPr>
        <p:txBody>
          <a:bodyPr>
            <a:normAutofit/>
          </a:bodyPr>
          <a:lstStyle/>
          <a:p>
            <a:pPr marL="0" indent="0">
              <a:buNone/>
            </a:pPr>
            <a:r>
              <a:rPr lang="en-US" dirty="0" smtClean="0"/>
              <a:t>All sources are listed in the notes section.</a:t>
            </a:r>
            <a:endParaRPr lang="en-US" dirty="0"/>
          </a:p>
        </p:txBody>
      </p:sp>
      <p:sp>
        <p:nvSpPr>
          <p:cNvPr id="4" name="Rectangle 3"/>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sp>
        <p:nvSpPr>
          <p:cNvPr id="6" name="Title 1"/>
          <p:cNvSpPr>
            <a:spLocks noGrp="1"/>
          </p:cNvSpPr>
          <p:nvPr>
            <p:ph type="title"/>
          </p:nvPr>
        </p:nvSpPr>
        <p:spPr>
          <a:xfrm>
            <a:off x="457200" y="792001"/>
            <a:ext cx="8229600" cy="1143000"/>
          </a:xfrm>
        </p:spPr>
        <p:txBody>
          <a:bodyPr/>
          <a:lstStyle/>
          <a:p>
            <a:r>
              <a:rPr lang="en-US" dirty="0" smtClean="0"/>
              <a:t>Sources</a:t>
            </a:r>
            <a:endParaRPr lang="en-US" dirty="0"/>
          </a:p>
        </p:txBody>
      </p:sp>
      <p:sp>
        <p:nvSpPr>
          <p:cNvPr id="7" name="Subtitle 2"/>
          <p:cNvSpPr txBox="1">
            <a:spLocks/>
          </p:cNvSpPr>
          <p:nvPr/>
        </p:nvSpPr>
        <p:spPr>
          <a:xfrm>
            <a:off x="378782" y="6016156"/>
            <a:ext cx="8308018" cy="136981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500" dirty="0" smtClean="0"/>
              <a:t>The policy suggestions for this case study may not be reflective of Concordia University, a private religious university.</a:t>
            </a:r>
            <a:endParaRPr lang="en-US" sz="1500" dirty="0"/>
          </a:p>
        </p:txBody>
      </p:sp>
    </p:spTree>
    <p:extLst>
      <p:ext uri="{BB962C8B-B14F-4D97-AF65-F5344CB8AC3E}">
        <p14:creationId xmlns:p14="http://schemas.microsoft.com/office/powerpoint/2010/main" val="406194605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547167" y="5640805"/>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How can we support our transgender community?</a:t>
            </a:r>
            <a:endParaRPr lang="en-US" dirty="0"/>
          </a:p>
        </p:txBody>
      </p:sp>
      <p:sp>
        <p:nvSpPr>
          <p:cNvPr id="10" name="Rectangle 9"/>
          <p:cNvSpPr/>
          <p:nvPr/>
        </p:nvSpPr>
        <p:spPr>
          <a:xfrm>
            <a:off x="-105830"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6" name="Picture 5" descr="5 color corns.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5457" y="-950908"/>
            <a:ext cx="5299364" cy="6858000"/>
          </a:xfrm>
          <a:prstGeom prst="rect">
            <a:avLst/>
          </a:prstGeom>
        </p:spPr>
      </p:pic>
      <p:pic>
        <p:nvPicPr>
          <p:cNvPr id="11" name="Picture 10" descr="CC-logo sideways.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sp>
        <p:nvSpPr>
          <p:cNvPr id="2" name="Title 1"/>
          <p:cNvSpPr>
            <a:spLocks noGrp="1"/>
          </p:cNvSpPr>
          <p:nvPr>
            <p:ph type="title"/>
          </p:nvPr>
        </p:nvSpPr>
        <p:spPr>
          <a:xfrm>
            <a:off x="1211021" y="767167"/>
            <a:ext cx="6238601" cy="1710925"/>
          </a:xfrm>
        </p:spPr>
        <p:txBody>
          <a:bodyPr/>
          <a:lstStyle/>
          <a:p>
            <a:r>
              <a:rPr lang="en-US" dirty="0" smtClean="0"/>
              <a:t>Centrist College aims </a:t>
            </a:r>
            <a:r>
              <a:rPr lang="en-US" dirty="0" smtClean="0"/>
              <a:t>to:</a:t>
            </a:r>
            <a:endParaRPr lang="en-US" dirty="0" smtClean="0"/>
          </a:p>
        </p:txBody>
      </p:sp>
      <p:sp>
        <p:nvSpPr>
          <p:cNvPr id="3" name="Content Placeholder 2"/>
          <p:cNvSpPr>
            <a:spLocks noGrp="1"/>
          </p:cNvSpPr>
          <p:nvPr>
            <p:ph idx="1"/>
          </p:nvPr>
        </p:nvSpPr>
        <p:spPr>
          <a:xfrm>
            <a:off x="3124583" y="2177503"/>
            <a:ext cx="5652184" cy="3452940"/>
          </a:xfrm>
        </p:spPr>
        <p:txBody>
          <a:bodyPr>
            <a:normAutofit fontScale="85000" lnSpcReduction="10000"/>
          </a:bodyPr>
          <a:lstStyle/>
          <a:p>
            <a:r>
              <a:rPr lang="en-US" dirty="0" smtClean="0"/>
              <a:t>Make all students feel welcome</a:t>
            </a:r>
          </a:p>
          <a:p>
            <a:r>
              <a:rPr lang="en-US" dirty="0" smtClean="0"/>
              <a:t>Support student </a:t>
            </a:r>
            <a:r>
              <a:rPr lang="en-US" dirty="0" smtClean="0"/>
              <a:t>success</a:t>
            </a:r>
          </a:p>
          <a:p>
            <a:r>
              <a:rPr lang="en-US" dirty="0" smtClean="0"/>
              <a:t>“Ensure LGBT programs and services address the needs of LGBT students regardless of their race, gender, religion, age, socioeconomic status, disability, and degree of enrollment status.” (CAS Standard) </a:t>
            </a:r>
            <a:endParaRPr lang="en-US" dirty="0" smtClean="0"/>
          </a:p>
          <a:p>
            <a:endParaRPr lang="en-US" dirty="0"/>
          </a:p>
        </p:txBody>
      </p:sp>
    </p:spTree>
    <p:extLst>
      <p:ext uri="{BB962C8B-B14F-4D97-AF65-F5344CB8AC3E}">
        <p14:creationId xmlns:p14="http://schemas.microsoft.com/office/powerpoint/2010/main" val="409565670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ll colors togethe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3776610">
            <a:off x="4912567" y="3120577"/>
            <a:ext cx="4084090" cy="5285292"/>
          </a:xfrm>
          <a:prstGeom prst="rect">
            <a:avLst/>
          </a:prstGeom>
        </p:spPr>
      </p:pic>
      <p:sp>
        <p:nvSpPr>
          <p:cNvPr id="3" name="Content Placeholder 2"/>
          <p:cNvSpPr>
            <a:spLocks noGrp="1"/>
          </p:cNvSpPr>
          <p:nvPr>
            <p:ph idx="1"/>
          </p:nvPr>
        </p:nvSpPr>
        <p:spPr>
          <a:xfrm>
            <a:off x="457200" y="2007296"/>
            <a:ext cx="8229600" cy="4525963"/>
          </a:xfrm>
        </p:spPr>
        <p:txBody>
          <a:bodyPr>
            <a:noAutofit/>
          </a:bodyPr>
          <a:lstStyle/>
          <a:p>
            <a:r>
              <a:rPr lang="en-US" sz="2000" dirty="0" smtClean="0"/>
              <a:t>Last fall, racial tensions escalated at the University of Missouri and other campuses. Some trainings were put in place and the events recognized by administration, but on Sept. 24, students protested, “saying university officials had done nothing to address to Head’s [Student Government President] concerns.”   </a:t>
            </a:r>
          </a:p>
          <a:p>
            <a:r>
              <a:rPr lang="en-US" sz="2000" dirty="0" smtClean="0"/>
              <a:t>Centrist College plans to evaluate campus climate and implement a strategic plan to ensure plans are in place before student complaints are not heard and issues are addressed before, or as they happen. </a:t>
            </a:r>
          </a:p>
          <a:p>
            <a:r>
              <a:rPr lang="en-US" sz="2000" dirty="0" smtClean="0"/>
              <a:t>With </a:t>
            </a:r>
            <a:r>
              <a:rPr lang="en-US" sz="2000" dirty="0" smtClean="0"/>
              <a:t>increasing needs of students for </a:t>
            </a:r>
            <a:r>
              <a:rPr lang="en-US" sz="2000" dirty="0" smtClean="0"/>
              <a:t>access </a:t>
            </a:r>
            <a:r>
              <a:rPr lang="en-US" sz="2000" dirty="0" smtClean="0"/>
              <a:t>and support, we must take steps now to create a more welcoming environment for transgender students</a:t>
            </a:r>
            <a:r>
              <a:rPr lang="en-US" sz="2000" dirty="0" smtClean="0"/>
              <a:t>.</a:t>
            </a:r>
          </a:p>
        </p:txBody>
      </p:sp>
      <p:sp>
        <p:nvSpPr>
          <p:cNvPr id="4" name="Rectangle 3"/>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sp>
        <p:nvSpPr>
          <p:cNvPr id="2" name="Title 1"/>
          <p:cNvSpPr>
            <a:spLocks noGrp="1"/>
          </p:cNvSpPr>
          <p:nvPr>
            <p:ph type="title"/>
          </p:nvPr>
        </p:nvSpPr>
        <p:spPr>
          <a:xfrm>
            <a:off x="457200" y="864296"/>
            <a:ext cx="8229600" cy="1143000"/>
          </a:xfrm>
        </p:spPr>
        <p:txBody>
          <a:bodyPr/>
          <a:lstStyle/>
          <a:p>
            <a:r>
              <a:rPr lang="en-US" dirty="0" smtClean="0"/>
              <a:t>Importance</a:t>
            </a:r>
            <a:endParaRPr lang="en-US" dirty="0"/>
          </a:p>
        </p:txBody>
      </p:sp>
    </p:spTree>
    <p:extLst>
      <p:ext uri="{BB962C8B-B14F-4D97-AF65-F5344CB8AC3E}">
        <p14:creationId xmlns:p14="http://schemas.microsoft.com/office/powerpoint/2010/main" val="82944336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611" y="1200352"/>
            <a:ext cx="8229600" cy="1143000"/>
          </a:xfrm>
        </p:spPr>
        <p:txBody>
          <a:bodyPr/>
          <a:lstStyle/>
          <a:p>
            <a:r>
              <a:rPr lang="en-US" dirty="0" smtClean="0"/>
              <a:t>Transgender</a:t>
            </a:r>
            <a:endParaRPr lang="en-US" dirty="0"/>
          </a:p>
        </p:txBody>
      </p:sp>
      <p:sp>
        <p:nvSpPr>
          <p:cNvPr id="4" name="Rectangle 3"/>
          <p:cNvSpPr/>
          <p:nvPr/>
        </p:nvSpPr>
        <p:spPr>
          <a:xfrm>
            <a:off x="-100790" y="6446520"/>
            <a:ext cx="9361463" cy="822960"/>
          </a:xfrm>
          <a:prstGeom prst="rect">
            <a:avLst/>
          </a:prstGeom>
          <a:solidFill>
            <a:schemeClr val="accent1">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Rectangle 6"/>
          <p:cNvSpPr/>
          <p:nvPr/>
        </p:nvSpPr>
        <p:spPr>
          <a:xfrm>
            <a:off x="1630292" y="6446520"/>
            <a:ext cx="9361463" cy="822960"/>
          </a:xfrm>
          <a:prstGeom prst="rect">
            <a:avLst/>
          </a:prstGeom>
          <a:solidFill>
            <a:srgbClr val="D94D49"/>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 name="Rectangle 7"/>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9" name="Picture 8" descr="CC-logo sideways.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pic>
        <p:nvPicPr>
          <p:cNvPr id="5" name="Picture 4" descr="2 color corns.eps"/>
          <p:cNvPicPr>
            <a:picLocks noChangeAspect="1"/>
          </p:cNvPicPr>
          <p:nvPr/>
        </p:nvPicPr>
        <p:blipFill rotWithShape="1">
          <a:blip r:embed="rId4">
            <a:extLst>
              <a:ext uri="{28A0092B-C50C-407E-A947-70E740481C1C}">
                <a14:useLocalDpi xmlns:a14="http://schemas.microsoft.com/office/drawing/2010/main" val="0"/>
              </a:ext>
            </a:extLst>
          </a:blip>
          <a:srcRect l="15717" t="31465" r="59350" b="31521"/>
          <a:stretch/>
        </p:blipFill>
        <p:spPr>
          <a:xfrm rot="3629899">
            <a:off x="969667" y="-216079"/>
            <a:ext cx="1321251" cy="2538436"/>
          </a:xfrm>
          <a:prstGeom prst="rect">
            <a:avLst/>
          </a:prstGeom>
        </p:spPr>
      </p:pic>
      <p:pic>
        <p:nvPicPr>
          <p:cNvPr id="6" name="Picture 5" descr="2 color corns.eps"/>
          <p:cNvPicPr>
            <a:picLocks noChangeAspect="1"/>
          </p:cNvPicPr>
          <p:nvPr/>
        </p:nvPicPr>
        <p:blipFill rotWithShape="1">
          <a:blip r:embed="rId4">
            <a:extLst>
              <a:ext uri="{28A0092B-C50C-407E-A947-70E740481C1C}">
                <a14:useLocalDpi xmlns:a14="http://schemas.microsoft.com/office/drawing/2010/main" val="0"/>
              </a:ext>
            </a:extLst>
          </a:blip>
          <a:srcRect l="37799" t="29333" r="11804" b="41686"/>
          <a:stretch/>
        </p:blipFill>
        <p:spPr>
          <a:xfrm>
            <a:off x="875117" y="-346746"/>
            <a:ext cx="2670740" cy="1987527"/>
          </a:xfrm>
          <a:prstGeom prst="rect">
            <a:avLst/>
          </a:prstGeom>
        </p:spPr>
      </p:pic>
      <p:sp>
        <p:nvSpPr>
          <p:cNvPr id="10" name="Title 1"/>
          <p:cNvSpPr txBox="1">
            <a:spLocks/>
          </p:cNvSpPr>
          <p:nvPr/>
        </p:nvSpPr>
        <p:spPr>
          <a:xfrm>
            <a:off x="339611" y="1640781"/>
            <a:ext cx="8229600" cy="579585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indent="-342900" algn="l">
              <a:buFont typeface="Arial"/>
              <a:buChar char="•"/>
            </a:pPr>
            <a:r>
              <a:rPr lang="en-US" sz="2000" dirty="0" smtClean="0"/>
              <a:t>Transgender refers to individuals whose gender identity, expression or behavior is different from what is associated with their assigned sex at birth (National Center for Transgender Equality)</a:t>
            </a:r>
            <a:r>
              <a:rPr lang="en-US" sz="2000" baseline="30000" dirty="0"/>
              <a:t>1</a:t>
            </a:r>
            <a:r>
              <a:rPr lang="en-US" sz="2000" dirty="0" smtClean="0"/>
              <a:t/>
            </a:r>
            <a:br>
              <a:rPr lang="en-US" sz="2000" dirty="0" smtClean="0"/>
            </a:br>
            <a:endParaRPr lang="en-US" sz="2000" dirty="0" smtClean="0"/>
          </a:p>
          <a:p>
            <a:pPr marL="342900" indent="-342900" algn="l">
              <a:buFont typeface="Arial"/>
              <a:buChar char="•"/>
            </a:pPr>
            <a:r>
              <a:rPr lang="en-US" sz="2000" dirty="0" smtClean="0"/>
              <a:t>2% - 5% of the world’s population currently classifies themselves as transgender</a:t>
            </a:r>
            <a:r>
              <a:rPr lang="en-US" sz="2000" baseline="30000" dirty="0" smtClean="0"/>
              <a:t>2</a:t>
            </a:r>
          </a:p>
          <a:p>
            <a:pPr algn="l"/>
            <a:endParaRPr lang="en-US" sz="2000" baseline="30000" dirty="0" smtClean="0"/>
          </a:p>
          <a:p>
            <a:pPr marL="342900" indent="-342900" algn="l">
              <a:buFont typeface="Arial"/>
              <a:buChar char="•"/>
            </a:pPr>
            <a:r>
              <a:rPr lang="en-US" sz="2000" dirty="0" smtClean="0"/>
              <a:t>Campuses are facing criticism in meeting the demands of the university and the needs of transgender students</a:t>
            </a:r>
            <a:r>
              <a:rPr lang="en-US" sz="2000" baseline="30000" dirty="0" smtClean="0"/>
              <a:t>3</a:t>
            </a:r>
          </a:p>
          <a:p>
            <a:pPr algn="l"/>
            <a:endParaRPr lang="en-US" sz="2000" baseline="30000" dirty="0" smtClean="0"/>
          </a:p>
          <a:p>
            <a:pPr marL="342900" indent="-342900" algn="l">
              <a:buFont typeface="Arial"/>
              <a:buChar char="•"/>
            </a:pPr>
            <a:r>
              <a:rPr lang="en-US" sz="2000" dirty="0" smtClean="0"/>
              <a:t>Transgender students are facing high levels of sexual harassment, physical and emotional abuse</a:t>
            </a:r>
            <a:r>
              <a:rPr lang="en-US" sz="2000" baseline="30000" dirty="0"/>
              <a:t>4</a:t>
            </a:r>
            <a:r>
              <a:rPr lang="en-US" sz="2000" baseline="30000" dirty="0" smtClean="0"/>
              <a:t/>
            </a:r>
            <a:br>
              <a:rPr lang="en-US" sz="2000" baseline="30000" dirty="0" smtClean="0"/>
            </a:br>
            <a:r>
              <a:rPr lang="en-US" sz="1500" dirty="0" smtClean="0"/>
              <a:t/>
            </a:r>
            <a:br>
              <a:rPr lang="en-US" sz="1500" dirty="0" smtClean="0"/>
            </a:br>
            <a:endParaRPr lang="en-US" sz="1500" dirty="0"/>
          </a:p>
        </p:txBody>
      </p:sp>
    </p:spTree>
    <p:extLst>
      <p:ext uri="{BB962C8B-B14F-4D97-AF65-F5344CB8AC3E}">
        <p14:creationId xmlns:p14="http://schemas.microsoft.com/office/powerpoint/2010/main" val="270749884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4897"/>
            <a:ext cx="8229600" cy="641594"/>
          </a:xfrm>
        </p:spPr>
        <p:txBody>
          <a:bodyPr>
            <a:normAutofit fontScale="90000"/>
          </a:bodyPr>
          <a:lstStyle/>
          <a:p>
            <a:r>
              <a:rPr lang="en-US" dirty="0" smtClean="0"/>
              <a:t>Successes So Far</a:t>
            </a:r>
            <a:endParaRPr lang="en-US" dirty="0"/>
          </a:p>
        </p:txBody>
      </p:sp>
      <p:sp>
        <p:nvSpPr>
          <p:cNvPr id="3" name="Content Placeholder 2"/>
          <p:cNvSpPr>
            <a:spLocks noGrp="1"/>
          </p:cNvSpPr>
          <p:nvPr>
            <p:ph idx="1"/>
          </p:nvPr>
        </p:nvSpPr>
        <p:spPr>
          <a:xfrm>
            <a:off x="475531" y="1791265"/>
            <a:ext cx="8229600" cy="4679233"/>
          </a:xfrm>
        </p:spPr>
        <p:txBody>
          <a:bodyPr>
            <a:normAutofit fontScale="77500" lnSpcReduction="20000"/>
          </a:bodyPr>
          <a:lstStyle/>
          <a:p>
            <a:r>
              <a:rPr lang="en-US" dirty="0" smtClean="0"/>
              <a:t>LGBTQ Campus Student Center</a:t>
            </a:r>
          </a:p>
          <a:p>
            <a:pPr lvl="1">
              <a:buFont typeface="Arial"/>
              <a:buChar char="•"/>
            </a:pPr>
            <a:r>
              <a:rPr lang="en-US" dirty="0" smtClean="0"/>
              <a:t>Offers support services, programs, training, and overall knowledge about transgender individuals for Centrist students and staff</a:t>
            </a:r>
          </a:p>
          <a:p>
            <a:pPr lvl="1">
              <a:buFont typeface="Arial"/>
              <a:buChar char="•"/>
            </a:pPr>
            <a:r>
              <a:rPr lang="en-US" dirty="0" smtClean="0"/>
              <a:t>Goal: Develop a supportive and inclusive environment for student diversity, including gender identity and sexual orientation</a:t>
            </a:r>
          </a:p>
          <a:p>
            <a:r>
              <a:rPr lang="en-US" dirty="0" smtClean="0"/>
              <a:t>An active and growing Campus Pride chapter</a:t>
            </a:r>
          </a:p>
          <a:p>
            <a:pPr lvl="1">
              <a:buFont typeface="Arial"/>
              <a:buChar char="•"/>
            </a:pPr>
            <a:endParaRPr lang="en-US" dirty="0" smtClean="0"/>
          </a:p>
          <a:p>
            <a:pPr lvl="1">
              <a:buFont typeface="Arial"/>
              <a:buChar char="•"/>
            </a:pPr>
            <a:r>
              <a:rPr lang="en-US" dirty="0" smtClean="0"/>
              <a:t>Host of Summer LGBTQ Leadership Academy</a:t>
            </a:r>
          </a:p>
          <a:p>
            <a:pPr lvl="1">
              <a:buFont typeface="Arial"/>
              <a:buChar char="•"/>
            </a:pPr>
            <a:r>
              <a:rPr lang="en-US" dirty="0" smtClean="0"/>
              <a:t>Campus programming and webinar opportunities, specifically focused on transgender students</a:t>
            </a:r>
          </a:p>
          <a:p>
            <a:r>
              <a:rPr lang="en-US" dirty="0" smtClean="0"/>
              <a:t>Inclusive, non-discrimination policy</a:t>
            </a:r>
          </a:p>
          <a:p>
            <a:pPr lvl="1">
              <a:buFont typeface="Arial"/>
              <a:buChar char="•"/>
            </a:pPr>
            <a:r>
              <a:rPr lang="en-US" dirty="0" smtClean="0"/>
              <a:t>Working to include gender identity/expression</a:t>
            </a:r>
            <a:endParaRPr lang="en-US" dirty="0"/>
          </a:p>
        </p:txBody>
      </p:sp>
      <p:sp>
        <p:nvSpPr>
          <p:cNvPr id="4" name="Rectangle 3"/>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sp>
        <p:nvSpPr>
          <p:cNvPr id="7" name="Rectangle 6"/>
          <p:cNvSpPr/>
          <p:nvPr/>
        </p:nvSpPr>
        <p:spPr>
          <a:xfrm>
            <a:off x="944524" y="4247866"/>
            <a:ext cx="3913151" cy="369332"/>
          </a:xfrm>
          <a:prstGeom prst="rect">
            <a:avLst/>
          </a:prstGeom>
        </p:spPr>
        <p:txBody>
          <a:bodyPr wrap="none">
            <a:spAutoFit/>
          </a:bodyPr>
          <a:lstStyle/>
          <a:p>
            <a:r>
              <a:rPr lang="en-US" dirty="0"/>
              <a:t>(https://</a:t>
            </a:r>
            <a:r>
              <a:rPr lang="en-US" dirty="0" err="1"/>
              <a:t>www.campuspride.org</a:t>
            </a:r>
            <a:r>
              <a:rPr lang="en-US" dirty="0"/>
              <a:t>/about/) </a:t>
            </a:r>
          </a:p>
        </p:txBody>
      </p:sp>
      <p:pic>
        <p:nvPicPr>
          <p:cNvPr id="8" name="Picture 7" descr="ColoredCone-tealwithyellowedge.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2548148">
            <a:off x="922265" y="19462"/>
            <a:ext cx="1800391" cy="1800391"/>
          </a:xfrm>
          <a:prstGeom prst="rect">
            <a:avLst/>
          </a:prstGeom>
        </p:spPr>
      </p:pic>
      <p:pic>
        <p:nvPicPr>
          <p:cNvPr id="9" name="Picture 8" descr="ColoredCone-pinkwithyellowedge.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4273831">
            <a:off x="1062003" y="-326651"/>
            <a:ext cx="2167204" cy="2167204"/>
          </a:xfrm>
          <a:prstGeom prst="rect">
            <a:avLst/>
          </a:prstGeom>
        </p:spPr>
      </p:pic>
    </p:spTree>
    <p:extLst>
      <p:ext uri="{BB962C8B-B14F-4D97-AF65-F5344CB8AC3E}">
        <p14:creationId xmlns:p14="http://schemas.microsoft.com/office/powerpoint/2010/main" val="18195683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pic>
        <p:nvPicPr>
          <p:cNvPr id="2" name="Picture 1" descr="TransBrochureOutsid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403233">
            <a:off x="1005227" y="431305"/>
            <a:ext cx="2655847" cy="5842862"/>
          </a:xfrm>
          <a:prstGeom prst="rect">
            <a:avLst/>
          </a:prstGeom>
        </p:spPr>
      </p:pic>
      <p:sp>
        <p:nvSpPr>
          <p:cNvPr id="6" name="Content Placeholder 2"/>
          <p:cNvSpPr>
            <a:spLocks noGrp="1"/>
          </p:cNvSpPr>
          <p:nvPr>
            <p:ph idx="1"/>
          </p:nvPr>
        </p:nvSpPr>
        <p:spPr>
          <a:xfrm>
            <a:off x="3492348" y="1554175"/>
            <a:ext cx="5764437" cy="4855322"/>
          </a:xfrm>
        </p:spPr>
        <p:txBody>
          <a:bodyPr>
            <a:normAutofit/>
          </a:bodyPr>
          <a:lstStyle/>
          <a:p>
            <a:r>
              <a:rPr lang="en-US" dirty="0" smtClean="0"/>
              <a:t>Centrist College Celebrates with the LGBTQ </a:t>
            </a:r>
            <a:r>
              <a:rPr lang="en-US" dirty="0" smtClean="0"/>
              <a:t>Campus Student Center for their </a:t>
            </a:r>
            <a:r>
              <a:rPr lang="en-US" dirty="0"/>
              <a:t>s</a:t>
            </a:r>
            <a:r>
              <a:rPr lang="en-US" dirty="0" smtClean="0"/>
              <a:t>uccessful communication and connection/social media platforms already in place.</a:t>
            </a:r>
          </a:p>
          <a:p>
            <a:endParaRPr lang="en-US" dirty="0"/>
          </a:p>
          <a:p>
            <a:r>
              <a:rPr lang="en-US" dirty="0" smtClean="0"/>
              <a:t>Congratulations, LGBTQ office!</a:t>
            </a:r>
          </a:p>
          <a:p>
            <a:pPr marL="0" indent="0">
              <a:buNone/>
            </a:pPr>
            <a:endParaRPr lang="en-US" dirty="0"/>
          </a:p>
        </p:txBody>
      </p:sp>
    </p:spTree>
    <p:extLst>
      <p:ext uri="{BB962C8B-B14F-4D97-AF65-F5344CB8AC3E}">
        <p14:creationId xmlns:p14="http://schemas.microsoft.com/office/powerpoint/2010/main" val="373307003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pic>
        <p:nvPicPr>
          <p:cNvPr id="7" name="Picture 6" descr="TransBrochureInsid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53962" y="1387059"/>
            <a:ext cx="6314997" cy="4879770"/>
          </a:xfrm>
          <a:prstGeom prst="rect">
            <a:avLst/>
          </a:prstGeom>
          <a:ln w="38100" cmpd="sng">
            <a:solidFill>
              <a:srgbClr val="000000"/>
            </a:solidFill>
          </a:ln>
          <a:effectLst>
            <a:outerShdw blurRad="292100" dist="139700" dir="2700000" algn="tl" rotWithShape="0">
              <a:srgbClr val="333333">
                <a:alpha val="65000"/>
              </a:srgbClr>
            </a:outerShdw>
          </a:effectLst>
        </p:spPr>
      </p:pic>
      <p:pic>
        <p:nvPicPr>
          <p:cNvPr id="8" name="Picture 7" descr="TransBrochureOutside.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403233">
            <a:off x="1117775" y="1165870"/>
            <a:ext cx="1232408" cy="2711297"/>
          </a:xfrm>
          <a:prstGeom prst="rect">
            <a:avLst/>
          </a:prstGeom>
        </p:spPr>
      </p:pic>
      <p:sp>
        <p:nvSpPr>
          <p:cNvPr id="9" name="Content Placeholder 2"/>
          <p:cNvSpPr>
            <a:spLocks noGrp="1"/>
          </p:cNvSpPr>
          <p:nvPr>
            <p:ph idx="1"/>
          </p:nvPr>
        </p:nvSpPr>
        <p:spPr>
          <a:xfrm>
            <a:off x="228164" y="172181"/>
            <a:ext cx="8610898" cy="880958"/>
          </a:xfrm>
        </p:spPr>
        <p:txBody>
          <a:bodyPr>
            <a:normAutofit/>
          </a:bodyPr>
          <a:lstStyle/>
          <a:p>
            <a:pPr marL="0" indent="0">
              <a:buNone/>
            </a:pPr>
            <a:r>
              <a:rPr lang="en-US" sz="2000" dirty="0" smtClean="0">
                <a:solidFill>
                  <a:schemeClr val="bg1"/>
                </a:solidFill>
              </a:rPr>
              <a:t>Examples of some successful initiatives evaluated with high </a:t>
            </a:r>
          </a:p>
          <a:p>
            <a:pPr marL="0" indent="0">
              <a:buNone/>
            </a:pPr>
            <a:r>
              <a:rPr lang="en-US" sz="2000" dirty="0" smtClean="0">
                <a:solidFill>
                  <a:schemeClr val="bg1"/>
                </a:solidFill>
              </a:rPr>
              <a:t>student satisfaction rates. Brochure interior is below.</a:t>
            </a:r>
            <a:endParaRPr lang="en-US" sz="2000" dirty="0">
              <a:solidFill>
                <a:schemeClr val="bg1"/>
              </a:solidFill>
            </a:endParaRPr>
          </a:p>
        </p:txBody>
      </p:sp>
    </p:spTree>
    <p:extLst>
      <p:ext uri="{BB962C8B-B14F-4D97-AF65-F5344CB8AC3E}">
        <p14:creationId xmlns:p14="http://schemas.microsoft.com/office/powerpoint/2010/main" val="30642565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3817"/>
            <a:ext cx="8229600" cy="481792"/>
          </a:xfrm>
        </p:spPr>
        <p:txBody>
          <a:bodyPr>
            <a:normAutofit fontScale="90000"/>
          </a:bodyPr>
          <a:lstStyle/>
          <a:p>
            <a:r>
              <a:rPr lang="en-US" dirty="0"/>
              <a:t>Areas to Improve</a:t>
            </a:r>
          </a:p>
        </p:txBody>
      </p:sp>
      <p:sp>
        <p:nvSpPr>
          <p:cNvPr id="3" name="Content Placeholder 2"/>
          <p:cNvSpPr>
            <a:spLocks noGrp="1"/>
          </p:cNvSpPr>
          <p:nvPr>
            <p:ph idx="1"/>
          </p:nvPr>
        </p:nvSpPr>
        <p:spPr>
          <a:xfrm>
            <a:off x="457200" y="1951152"/>
            <a:ext cx="8229600" cy="4525963"/>
          </a:xfrm>
        </p:spPr>
        <p:txBody>
          <a:bodyPr>
            <a:normAutofit fontScale="85000" lnSpcReduction="20000"/>
          </a:bodyPr>
          <a:lstStyle/>
          <a:p>
            <a:r>
              <a:rPr lang="en-US" dirty="0"/>
              <a:t>Regardless of our collaboration and success with welcoming our transgender students, there are many areas we can work to improve. The goal of our professional development series is to consider where our campus is at, how we can meet students where they are at, and how we can expand our Centrist </a:t>
            </a:r>
            <a:r>
              <a:rPr lang="en-US" dirty="0" smtClean="0"/>
              <a:t>College focus on </a:t>
            </a:r>
            <a:r>
              <a:rPr lang="en-US" dirty="0"/>
              <a:t>ALL students!</a:t>
            </a:r>
          </a:p>
          <a:p>
            <a:pPr lvl="1"/>
            <a:r>
              <a:rPr lang="en-US" dirty="0"/>
              <a:t>Increase campus safety, residence life options, counseling, recruitment and retention of transgender students</a:t>
            </a:r>
          </a:p>
          <a:p>
            <a:pPr lvl="1"/>
            <a:r>
              <a:rPr lang="en-US" dirty="0"/>
              <a:t>Fully utilize the resources and staff at the LGBTQ Student Center</a:t>
            </a:r>
          </a:p>
          <a:p>
            <a:pPr lvl="1"/>
            <a:r>
              <a:rPr lang="en-US" dirty="0"/>
              <a:t>Increase educational programming to educate students and staff</a:t>
            </a:r>
          </a:p>
          <a:p>
            <a:endParaRPr lang="en-US" dirty="0"/>
          </a:p>
        </p:txBody>
      </p:sp>
      <p:sp>
        <p:nvSpPr>
          <p:cNvPr id="4" name="Rectangle 3"/>
          <p:cNvSpPr/>
          <p:nvPr/>
        </p:nvSpPr>
        <p:spPr>
          <a:xfrm>
            <a:off x="-117589" y="-7004"/>
            <a:ext cx="9314491" cy="1060143"/>
          </a:xfrm>
          <a:prstGeom prst="rect">
            <a:avLst/>
          </a:prstGeom>
          <a:solidFill>
            <a:schemeClr val="tx1"/>
          </a:solidFill>
          <a:ln/>
        </p:spPr>
        <p:style>
          <a:lnRef idx="1">
            <a:schemeClr val="dk1"/>
          </a:lnRef>
          <a:fillRef idx="3">
            <a:schemeClr val="dk1"/>
          </a:fillRef>
          <a:effectRef idx="2">
            <a:schemeClr val="dk1"/>
          </a:effectRef>
          <a:fontRef idx="minor">
            <a:schemeClr val="lt1"/>
          </a:fontRef>
        </p:style>
        <p:txBody>
          <a:bodyPr/>
          <a:lstStyle/>
          <a:p>
            <a:endParaRPr lang="en-US"/>
          </a:p>
        </p:txBody>
      </p:sp>
      <p:pic>
        <p:nvPicPr>
          <p:cNvPr id="5" name="Picture 4" descr="CC-logo sideway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6901" y="4754"/>
            <a:ext cx="2473667" cy="1060143"/>
          </a:xfrm>
          <a:prstGeom prst="rect">
            <a:avLst/>
          </a:prstGeom>
        </p:spPr>
      </p:pic>
      <p:pic>
        <p:nvPicPr>
          <p:cNvPr id="6" name="Picture 5" descr="ColoredCone-blwithyellowedge.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3055564">
            <a:off x="224126" y="5920157"/>
            <a:ext cx="1113915" cy="1113915"/>
          </a:xfrm>
          <a:prstGeom prst="rect">
            <a:avLst/>
          </a:prstGeom>
        </p:spPr>
      </p:pic>
      <p:pic>
        <p:nvPicPr>
          <p:cNvPr id="7" name="Picture 6" descr="ColoredCone-tealwithyellowedge.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4428646">
            <a:off x="7837846" y="5028145"/>
            <a:ext cx="1166649" cy="1166649"/>
          </a:xfrm>
          <a:prstGeom prst="rect">
            <a:avLst/>
          </a:prstGeom>
        </p:spPr>
      </p:pic>
    </p:spTree>
    <p:extLst>
      <p:ext uri="{BB962C8B-B14F-4D97-AF65-F5344CB8AC3E}">
        <p14:creationId xmlns:p14="http://schemas.microsoft.com/office/powerpoint/2010/main" val="156282269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3476</TotalTime>
  <Words>2528</Words>
  <Application>Microsoft Macintosh PowerPoint</Application>
  <PresentationFormat>On-screen Show (4:3)</PresentationFormat>
  <Paragraphs>277</Paragraphs>
  <Slides>23</Slides>
  <Notes>15</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A WELCOMING ENVIRONMENT FOR ALL</vt:lpstr>
      <vt:lpstr> Student Services Mission</vt:lpstr>
      <vt:lpstr>Centrist College aims to:</vt:lpstr>
      <vt:lpstr>Importance</vt:lpstr>
      <vt:lpstr>Transgender</vt:lpstr>
      <vt:lpstr>Successes So Far</vt:lpstr>
      <vt:lpstr>PowerPoint Presentation</vt:lpstr>
      <vt:lpstr>PowerPoint Presentation</vt:lpstr>
      <vt:lpstr>Areas to Improve</vt:lpstr>
      <vt:lpstr>Action Plan</vt:lpstr>
      <vt:lpstr>Internal Training and Awareness</vt:lpstr>
      <vt:lpstr>PowerPoint Presentation</vt:lpstr>
      <vt:lpstr>Policies and Physical Space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Next Steps</vt:lpstr>
      <vt:lpstr>Sources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TRANSGENDER STUDENTS</dc:title>
  <dc:creator>Julie Edler</dc:creator>
  <cp:lastModifiedBy>Julie Edler</cp:lastModifiedBy>
  <cp:revision>63</cp:revision>
  <dcterms:created xsi:type="dcterms:W3CDTF">2016-02-23T21:30:25Z</dcterms:created>
  <dcterms:modified xsi:type="dcterms:W3CDTF">2016-02-27T02:02:51Z</dcterms:modified>
</cp:coreProperties>
</file>