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73" r:id="rId4"/>
    <p:sldId id="257" r:id="rId5"/>
    <p:sldId id="271" r:id="rId6"/>
    <p:sldId id="262" r:id="rId7"/>
    <p:sldId id="270" r:id="rId8"/>
    <p:sldId id="261" r:id="rId9"/>
    <p:sldId id="272" r:id="rId10"/>
    <p:sldId id="266" r:id="rId11"/>
    <p:sldId id="276" r:id="rId12"/>
    <p:sldId id="267" r:id="rId13"/>
    <p:sldId id="260" r:id="rId14"/>
    <p:sldId id="265"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4EE3AA-BF7C-4B5F-A386-BBF30EE2D421}">
          <p14:sldIdLst>
            <p14:sldId id="256"/>
            <p14:sldId id="258"/>
            <p14:sldId id="273"/>
            <p14:sldId id="257"/>
            <p14:sldId id="271"/>
            <p14:sldId id="262"/>
            <p14:sldId id="270"/>
            <p14:sldId id="261"/>
            <p14:sldId id="272"/>
            <p14:sldId id="266"/>
            <p14:sldId id="276"/>
            <p14:sldId id="267"/>
            <p14:sldId id="260"/>
            <p14:sldId id="265"/>
            <p14:sldId id="274"/>
            <p14:sldId id="27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1277" autoAdjust="0"/>
  </p:normalViewPr>
  <p:slideViewPr>
    <p:cSldViewPr snapToGrid="0">
      <p:cViewPr varScale="1">
        <p:scale>
          <a:sx n="67" d="100"/>
          <a:sy n="67" d="100"/>
        </p:scale>
        <p:origin x="-104" y="-5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translaw.wpengine.com/wp-content/uploads/2014/04/qa-201404-title-ix.pdf" TargetMode="External"/><Relationship Id="rId2" Type="http://schemas.openxmlformats.org/officeDocument/2006/relationships/hyperlink" Target="https://malegislature.gov/Laws/SessionLaws/Acts/2011/Chapter199"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translaw.wpengine.com/wp-content/uploads/2014/04/qa-201404-title-ix.pdf" TargetMode="External"/><Relationship Id="rId2" Type="http://schemas.openxmlformats.org/officeDocument/2006/relationships/hyperlink" Target="https://malegislature.gov/Laws/SessionLaws/Acts/2011/Chapter19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07262-7398-4F01-9D06-7DAE96985A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F7540CC-EECF-46CC-9DCF-A0F5DB09D96F}">
      <dgm:prSet phldrT="[Text]"/>
      <dgm:spPr/>
      <dgm:t>
        <a:bodyPr/>
        <a:lstStyle/>
        <a:p>
          <a:r>
            <a:rPr lang="en-US" dirty="0" smtClean="0"/>
            <a:t>The Mission and Values of Centrist College</a:t>
          </a:r>
          <a:endParaRPr lang="en-US" dirty="0"/>
        </a:p>
      </dgm:t>
    </dgm:pt>
    <dgm:pt modelId="{972CF9FC-B47A-49E6-BACA-9A4EADCDFC6A}" type="parTrans" cxnId="{C7733944-17A2-4AE2-9C8A-6E3561DB5213}">
      <dgm:prSet/>
      <dgm:spPr/>
      <dgm:t>
        <a:bodyPr/>
        <a:lstStyle/>
        <a:p>
          <a:endParaRPr lang="en-US"/>
        </a:p>
      </dgm:t>
    </dgm:pt>
    <dgm:pt modelId="{44052DFC-4F0F-4FD5-94BC-C71C3A77524C}" type="sibTrans" cxnId="{C7733944-17A2-4AE2-9C8A-6E3561DB5213}">
      <dgm:prSet/>
      <dgm:spPr/>
      <dgm:t>
        <a:bodyPr/>
        <a:lstStyle/>
        <a:p>
          <a:endParaRPr lang="en-US"/>
        </a:p>
      </dgm:t>
    </dgm:pt>
    <dgm:pt modelId="{5C2364DB-138E-47CC-B6C8-C081DDCF7437}">
      <dgm:prSet phldrT="[Text]"/>
      <dgm:spPr/>
      <dgm:t>
        <a:bodyPr/>
        <a:lstStyle/>
        <a:p>
          <a:r>
            <a:rPr lang="en-US" dirty="0" smtClean="0"/>
            <a:t>The mission of Centrist College is to provide a rigorous liberal arts education that prepares students for lives of global citizenship and engagement. </a:t>
          </a:r>
          <a:endParaRPr lang="en-US" dirty="0"/>
        </a:p>
      </dgm:t>
    </dgm:pt>
    <dgm:pt modelId="{0CB03D5E-9828-4B23-92B2-337759D9D596}" type="parTrans" cxnId="{279FBA48-E4CA-43F2-9F03-AD8C11CD9D3C}">
      <dgm:prSet/>
      <dgm:spPr/>
      <dgm:t>
        <a:bodyPr/>
        <a:lstStyle/>
        <a:p>
          <a:endParaRPr lang="en-US"/>
        </a:p>
      </dgm:t>
    </dgm:pt>
    <dgm:pt modelId="{F1117B89-234F-471B-8D01-12AB78610777}" type="sibTrans" cxnId="{279FBA48-E4CA-43F2-9F03-AD8C11CD9D3C}">
      <dgm:prSet/>
      <dgm:spPr/>
      <dgm:t>
        <a:bodyPr/>
        <a:lstStyle/>
        <a:p>
          <a:endParaRPr lang="en-US"/>
        </a:p>
      </dgm:t>
    </dgm:pt>
    <dgm:pt modelId="{E442AD9E-16BE-4288-9FEE-3D810813AD8B}">
      <dgm:prSet/>
      <dgm:spPr/>
      <dgm:t>
        <a:bodyPr/>
        <a:lstStyle/>
        <a:p>
          <a:r>
            <a:rPr lang="en-US" dirty="0" smtClean="0"/>
            <a:t>Compliance with Federal and Massachusetts State Legislation</a:t>
          </a:r>
          <a:endParaRPr lang="en-US" dirty="0"/>
        </a:p>
      </dgm:t>
    </dgm:pt>
    <dgm:pt modelId="{D0708051-ECA7-4F50-95CA-561E51B591E1}" type="parTrans" cxnId="{14644E79-282D-4086-BB3E-49A21A861F12}">
      <dgm:prSet/>
      <dgm:spPr/>
      <dgm:t>
        <a:bodyPr/>
        <a:lstStyle/>
        <a:p>
          <a:endParaRPr lang="en-US"/>
        </a:p>
      </dgm:t>
    </dgm:pt>
    <dgm:pt modelId="{DF904745-5808-4071-9895-C949A0309DB3}" type="sibTrans" cxnId="{14644E79-282D-4086-BB3E-49A21A861F12}">
      <dgm:prSet/>
      <dgm:spPr/>
      <dgm:t>
        <a:bodyPr/>
        <a:lstStyle/>
        <a:p>
          <a:endParaRPr lang="en-US"/>
        </a:p>
      </dgm:t>
    </dgm:pt>
    <dgm:pt modelId="{74F85674-1CEE-45A8-8961-B700AE7122FC}">
      <dgm:prSet/>
      <dgm:spPr/>
      <dgm:t>
        <a:bodyPr/>
        <a:lstStyle/>
        <a:p>
          <a:r>
            <a:rPr lang="en-US" dirty="0" smtClean="0"/>
            <a:t>Alignment with Best Practices in Higher Education</a:t>
          </a:r>
          <a:endParaRPr lang="en-US" dirty="0"/>
        </a:p>
      </dgm:t>
    </dgm:pt>
    <dgm:pt modelId="{9F53F456-6DB7-49C7-862C-9E8C4D665809}" type="parTrans" cxnId="{7F58BA04-15BE-4275-9912-305D9FDA8395}">
      <dgm:prSet/>
      <dgm:spPr/>
      <dgm:t>
        <a:bodyPr/>
        <a:lstStyle/>
        <a:p>
          <a:endParaRPr lang="en-US"/>
        </a:p>
      </dgm:t>
    </dgm:pt>
    <dgm:pt modelId="{2C0507D2-3617-4767-A575-C030327D7594}" type="sibTrans" cxnId="{7F58BA04-15BE-4275-9912-305D9FDA8395}">
      <dgm:prSet/>
      <dgm:spPr/>
      <dgm:t>
        <a:bodyPr/>
        <a:lstStyle/>
        <a:p>
          <a:endParaRPr lang="en-US"/>
        </a:p>
      </dgm:t>
    </dgm:pt>
    <dgm:pt modelId="{5DD94042-7634-4164-9081-8175FFC34E0A}">
      <dgm:prSet/>
      <dgm:spPr/>
      <dgm:t>
        <a:bodyPr/>
        <a:lstStyle/>
        <a:p>
          <a:r>
            <a:rPr lang="en-US" dirty="0" smtClean="0">
              <a:hlinkClick xmlns:r="http://schemas.openxmlformats.org/officeDocument/2006/relationships" r:id="rId1"/>
            </a:rPr>
            <a:t>Title IX</a:t>
          </a:r>
          <a:endParaRPr lang="en-US" dirty="0"/>
        </a:p>
      </dgm:t>
    </dgm:pt>
    <dgm:pt modelId="{B8A0E613-0DB8-48BD-8BE0-22155742AFC8}" type="parTrans" cxnId="{3B422F2C-980F-4982-A730-DA3744D61E4F}">
      <dgm:prSet/>
      <dgm:spPr/>
      <dgm:t>
        <a:bodyPr/>
        <a:lstStyle/>
        <a:p>
          <a:endParaRPr lang="en-US"/>
        </a:p>
      </dgm:t>
    </dgm:pt>
    <dgm:pt modelId="{163B19A2-02E1-4D69-8E24-36E13A4C90EC}" type="sibTrans" cxnId="{3B422F2C-980F-4982-A730-DA3744D61E4F}">
      <dgm:prSet/>
      <dgm:spPr/>
      <dgm:t>
        <a:bodyPr/>
        <a:lstStyle/>
        <a:p>
          <a:endParaRPr lang="en-US"/>
        </a:p>
      </dgm:t>
    </dgm:pt>
    <dgm:pt modelId="{7E95D960-9D10-45DA-8525-951264FD6039}">
      <dgm:prSet/>
      <dgm:spPr/>
      <dgm:t>
        <a:bodyPr/>
        <a:lstStyle/>
        <a:p>
          <a:r>
            <a:rPr lang="en-US" dirty="0" smtClean="0">
              <a:hlinkClick xmlns:r="http://schemas.openxmlformats.org/officeDocument/2006/relationships" r:id="rId2"/>
            </a:rPr>
            <a:t>An Act Relative to Gender Identity (2011)</a:t>
          </a:r>
          <a:endParaRPr lang="en-US" dirty="0"/>
        </a:p>
      </dgm:t>
    </dgm:pt>
    <dgm:pt modelId="{CD4577D9-FD56-4B21-B7E9-78CC53F69886}" type="parTrans" cxnId="{03D28DBA-A113-4B9A-9C29-D228B7DD1297}">
      <dgm:prSet/>
      <dgm:spPr/>
      <dgm:t>
        <a:bodyPr/>
        <a:lstStyle/>
        <a:p>
          <a:endParaRPr lang="en-US"/>
        </a:p>
      </dgm:t>
    </dgm:pt>
    <dgm:pt modelId="{973CB2A3-06B3-42E7-9987-60086D2BBE0F}" type="sibTrans" cxnId="{03D28DBA-A113-4B9A-9C29-D228B7DD1297}">
      <dgm:prSet/>
      <dgm:spPr/>
      <dgm:t>
        <a:bodyPr/>
        <a:lstStyle/>
        <a:p>
          <a:endParaRPr lang="en-US"/>
        </a:p>
      </dgm:t>
    </dgm:pt>
    <dgm:pt modelId="{037F9462-C320-4870-9E5D-B7FC11F4295E}">
      <dgm:prSet/>
      <dgm:spPr/>
      <dgm:t>
        <a:bodyPr/>
        <a:lstStyle/>
        <a:p>
          <a:r>
            <a:rPr lang="en-US" dirty="0" smtClean="0"/>
            <a:t>CAS Standards</a:t>
          </a:r>
          <a:endParaRPr lang="en-US" dirty="0"/>
        </a:p>
      </dgm:t>
    </dgm:pt>
    <dgm:pt modelId="{C45C947B-A18E-480D-935F-E9ADBF4ECBAD}" type="parTrans" cxnId="{1669E6F0-281F-4A98-9A18-1E5C07F12DCE}">
      <dgm:prSet/>
      <dgm:spPr/>
      <dgm:t>
        <a:bodyPr/>
        <a:lstStyle/>
        <a:p>
          <a:endParaRPr lang="en-US"/>
        </a:p>
      </dgm:t>
    </dgm:pt>
    <dgm:pt modelId="{960E0C6E-AE09-4771-8A8E-75686EB4EACF}" type="sibTrans" cxnId="{1669E6F0-281F-4A98-9A18-1E5C07F12DCE}">
      <dgm:prSet/>
      <dgm:spPr/>
      <dgm:t>
        <a:bodyPr/>
        <a:lstStyle/>
        <a:p>
          <a:endParaRPr lang="en-US"/>
        </a:p>
      </dgm:t>
    </dgm:pt>
    <dgm:pt modelId="{6D4F2A49-5898-4F66-81F1-3D38F276B0B6}">
      <dgm:prSet/>
      <dgm:spPr/>
      <dgm:t>
        <a:bodyPr/>
        <a:lstStyle/>
        <a:p>
          <a:endParaRPr lang="en-US" dirty="0"/>
        </a:p>
      </dgm:t>
    </dgm:pt>
    <dgm:pt modelId="{B8C4843C-6E20-4CE3-8B45-D919D66673F5}" type="parTrans" cxnId="{530B9BDB-4AC4-429F-ADF6-F8C65F7D0B1A}">
      <dgm:prSet/>
      <dgm:spPr/>
      <dgm:t>
        <a:bodyPr/>
        <a:lstStyle/>
        <a:p>
          <a:endParaRPr lang="en-US"/>
        </a:p>
      </dgm:t>
    </dgm:pt>
    <dgm:pt modelId="{FE77BB41-4DAC-41D0-9DB5-3EE9FF108376}" type="sibTrans" cxnId="{530B9BDB-4AC4-429F-ADF6-F8C65F7D0B1A}">
      <dgm:prSet/>
      <dgm:spPr/>
      <dgm:t>
        <a:bodyPr/>
        <a:lstStyle/>
        <a:p>
          <a:endParaRPr lang="en-US"/>
        </a:p>
      </dgm:t>
    </dgm:pt>
    <dgm:pt modelId="{7A5CE9C6-ABDA-45E7-B9EF-C3B226841245}">
      <dgm:prSet/>
      <dgm:spPr/>
      <dgm:t>
        <a:bodyPr/>
        <a:lstStyle/>
        <a:p>
          <a:r>
            <a:rPr lang="en-US" dirty="0" smtClean="0"/>
            <a:t>Institutional Comparison</a:t>
          </a:r>
          <a:endParaRPr lang="en-US" dirty="0"/>
        </a:p>
      </dgm:t>
    </dgm:pt>
    <dgm:pt modelId="{C3073CE6-B2A7-4F91-AE87-B34400985248}" type="parTrans" cxnId="{FA8E8D93-D6CA-4603-AE77-805635E3100D}">
      <dgm:prSet/>
      <dgm:spPr/>
      <dgm:t>
        <a:bodyPr/>
        <a:lstStyle/>
        <a:p>
          <a:endParaRPr lang="en-US"/>
        </a:p>
      </dgm:t>
    </dgm:pt>
    <dgm:pt modelId="{E8E24642-D610-4824-940F-1567D8E2DBAD}" type="sibTrans" cxnId="{FA8E8D93-D6CA-4603-AE77-805635E3100D}">
      <dgm:prSet/>
      <dgm:spPr/>
      <dgm:t>
        <a:bodyPr/>
        <a:lstStyle/>
        <a:p>
          <a:endParaRPr lang="en-US"/>
        </a:p>
      </dgm:t>
    </dgm:pt>
    <dgm:pt modelId="{A165E304-5159-41F3-B22A-BEE2D5F4022E}">
      <dgm:prSet/>
      <dgm:spPr/>
      <dgm:t>
        <a:bodyPr/>
        <a:lstStyle/>
        <a:p>
          <a:r>
            <a:rPr lang="en-US" dirty="0" smtClean="0"/>
            <a:t>Policies and best practices promoted by national organizations</a:t>
          </a:r>
          <a:endParaRPr lang="en-US" dirty="0"/>
        </a:p>
      </dgm:t>
    </dgm:pt>
    <dgm:pt modelId="{93E3B6E4-B669-4210-8339-486D84EA5CB9}" type="parTrans" cxnId="{83FD1329-FDA7-452F-A455-BB9AD32AF677}">
      <dgm:prSet/>
      <dgm:spPr/>
      <dgm:t>
        <a:bodyPr/>
        <a:lstStyle/>
        <a:p>
          <a:endParaRPr lang="en-US"/>
        </a:p>
      </dgm:t>
    </dgm:pt>
    <dgm:pt modelId="{31961DCC-CC32-430C-A86B-CD83B876E46D}" type="sibTrans" cxnId="{83FD1329-FDA7-452F-A455-BB9AD32AF677}">
      <dgm:prSet/>
      <dgm:spPr/>
      <dgm:t>
        <a:bodyPr/>
        <a:lstStyle/>
        <a:p>
          <a:endParaRPr lang="en-US"/>
        </a:p>
      </dgm:t>
    </dgm:pt>
    <dgm:pt modelId="{BC3EB64D-0A8E-49E7-8468-F4053A50C638}" type="pres">
      <dgm:prSet presAssocID="{C3107262-7398-4F01-9D06-7DAE96985A06}" presName="Name0" presStyleCnt="0">
        <dgm:presLayoutVars>
          <dgm:dir/>
          <dgm:animLvl val="lvl"/>
          <dgm:resizeHandles val="exact"/>
        </dgm:presLayoutVars>
      </dgm:prSet>
      <dgm:spPr/>
      <dgm:t>
        <a:bodyPr/>
        <a:lstStyle/>
        <a:p>
          <a:endParaRPr lang="en-US"/>
        </a:p>
      </dgm:t>
    </dgm:pt>
    <dgm:pt modelId="{17FDBA80-A34B-4AA4-9CD0-752CE7271C8A}" type="pres">
      <dgm:prSet presAssocID="{BF7540CC-EECF-46CC-9DCF-A0F5DB09D96F}" presName="composite" presStyleCnt="0"/>
      <dgm:spPr/>
    </dgm:pt>
    <dgm:pt modelId="{83226F81-908B-4A10-A8E3-272BD9195CED}" type="pres">
      <dgm:prSet presAssocID="{BF7540CC-EECF-46CC-9DCF-A0F5DB09D96F}" presName="parTx" presStyleLbl="alignNode1" presStyleIdx="0" presStyleCnt="3" custLinFactNeighborX="7" custLinFactNeighborY="-3207">
        <dgm:presLayoutVars>
          <dgm:chMax val="0"/>
          <dgm:chPref val="0"/>
          <dgm:bulletEnabled val="1"/>
        </dgm:presLayoutVars>
      </dgm:prSet>
      <dgm:spPr/>
      <dgm:t>
        <a:bodyPr/>
        <a:lstStyle/>
        <a:p>
          <a:endParaRPr lang="en-US"/>
        </a:p>
      </dgm:t>
    </dgm:pt>
    <dgm:pt modelId="{F9B814D0-B0DE-45EB-9FA5-8DF9625464FA}" type="pres">
      <dgm:prSet presAssocID="{BF7540CC-EECF-46CC-9DCF-A0F5DB09D96F}" presName="desTx" presStyleLbl="alignAccFollowNode1" presStyleIdx="0" presStyleCnt="3">
        <dgm:presLayoutVars>
          <dgm:bulletEnabled val="1"/>
        </dgm:presLayoutVars>
      </dgm:prSet>
      <dgm:spPr/>
      <dgm:t>
        <a:bodyPr/>
        <a:lstStyle/>
        <a:p>
          <a:endParaRPr lang="en-US"/>
        </a:p>
      </dgm:t>
    </dgm:pt>
    <dgm:pt modelId="{362864F1-F348-4A4C-B86A-5329AB65A2FC}" type="pres">
      <dgm:prSet presAssocID="{44052DFC-4F0F-4FD5-94BC-C71C3A77524C}" presName="space" presStyleCnt="0"/>
      <dgm:spPr/>
    </dgm:pt>
    <dgm:pt modelId="{7317E66D-2FFD-4D20-8C17-C971C98112A7}" type="pres">
      <dgm:prSet presAssocID="{E442AD9E-16BE-4288-9FEE-3D810813AD8B}" presName="composite" presStyleCnt="0"/>
      <dgm:spPr/>
    </dgm:pt>
    <dgm:pt modelId="{4097FF03-02A5-4F1A-A4C0-B21DB61CDB99}" type="pres">
      <dgm:prSet presAssocID="{E442AD9E-16BE-4288-9FEE-3D810813AD8B}" presName="parTx" presStyleLbl="alignNode1" presStyleIdx="1" presStyleCnt="3">
        <dgm:presLayoutVars>
          <dgm:chMax val="0"/>
          <dgm:chPref val="0"/>
          <dgm:bulletEnabled val="1"/>
        </dgm:presLayoutVars>
      </dgm:prSet>
      <dgm:spPr/>
      <dgm:t>
        <a:bodyPr/>
        <a:lstStyle/>
        <a:p>
          <a:endParaRPr lang="en-US"/>
        </a:p>
      </dgm:t>
    </dgm:pt>
    <dgm:pt modelId="{68DA6F9D-99B1-453D-A9B8-DBDD8E080DCE}" type="pres">
      <dgm:prSet presAssocID="{E442AD9E-16BE-4288-9FEE-3D810813AD8B}" presName="desTx" presStyleLbl="alignAccFollowNode1" presStyleIdx="1" presStyleCnt="3">
        <dgm:presLayoutVars>
          <dgm:bulletEnabled val="1"/>
        </dgm:presLayoutVars>
      </dgm:prSet>
      <dgm:spPr/>
      <dgm:t>
        <a:bodyPr/>
        <a:lstStyle/>
        <a:p>
          <a:endParaRPr lang="en-US"/>
        </a:p>
      </dgm:t>
    </dgm:pt>
    <dgm:pt modelId="{8CB8745F-B964-4C51-B16D-ABB41C7D13AD}" type="pres">
      <dgm:prSet presAssocID="{DF904745-5808-4071-9895-C949A0309DB3}" presName="space" presStyleCnt="0"/>
      <dgm:spPr/>
    </dgm:pt>
    <dgm:pt modelId="{70BD1E23-BA07-49A8-89FD-8D3FE2A9D401}" type="pres">
      <dgm:prSet presAssocID="{74F85674-1CEE-45A8-8961-B700AE7122FC}" presName="composite" presStyleCnt="0"/>
      <dgm:spPr/>
    </dgm:pt>
    <dgm:pt modelId="{122D80A9-6A03-4632-A25F-0D011BD01D2E}" type="pres">
      <dgm:prSet presAssocID="{74F85674-1CEE-45A8-8961-B700AE7122FC}" presName="parTx" presStyleLbl="alignNode1" presStyleIdx="2" presStyleCnt="3">
        <dgm:presLayoutVars>
          <dgm:chMax val="0"/>
          <dgm:chPref val="0"/>
          <dgm:bulletEnabled val="1"/>
        </dgm:presLayoutVars>
      </dgm:prSet>
      <dgm:spPr/>
      <dgm:t>
        <a:bodyPr/>
        <a:lstStyle/>
        <a:p>
          <a:endParaRPr lang="en-US"/>
        </a:p>
      </dgm:t>
    </dgm:pt>
    <dgm:pt modelId="{CF5A527B-26EA-4E67-B63F-A0CA24B0D9CF}" type="pres">
      <dgm:prSet presAssocID="{74F85674-1CEE-45A8-8961-B700AE7122FC}" presName="desTx" presStyleLbl="alignAccFollowNode1" presStyleIdx="2" presStyleCnt="3">
        <dgm:presLayoutVars>
          <dgm:bulletEnabled val="1"/>
        </dgm:presLayoutVars>
      </dgm:prSet>
      <dgm:spPr/>
      <dgm:t>
        <a:bodyPr/>
        <a:lstStyle/>
        <a:p>
          <a:endParaRPr lang="en-US"/>
        </a:p>
      </dgm:t>
    </dgm:pt>
  </dgm:ptLst>
  <dgm:cxnLst>
    <dgm:cxn modelId="{3B422F2C-980F-4982-A730-DA3744D61E4F}" srcId="{E442AD9E-16BE-4288-9FEE-3D810813AD8B}" destId="{5DD94042-7634-4164-9081-8175FFC34E0A}" srcOrd="0" destOrd="0" parTransId="{B8A0E613-0DB8-48BD-8BE0-22155742AFC8}" sibTransId="{163B19A2-02E1-4D69-8E24-36E13A4C90EC}"/>
    <dgm:cxn modelId="{7F58BA04-15BE-4275-9912-305D9FDA8395}" srcId="{C3107262-7398-4F01-9D06-7DAE96985A06}" destId="{74F85674-1CEE-45A8-8961-B700AE7122FC}" srcOrd="2" destOrd="0" parTransId="{9F53F456-6DB7-49C7-862C-9E8C4D665809}" sibTransId="{2C0507D2-3617-4767-A575-C030327D7594}"/>
    <dgm:cxn modelId="{8BD172A7-C86B-455A-A604-58B5B76291F9}" type="presOf" srcId="{037F9462-C320-4870-9E5D-B7FC11F4295E}" destId="{CF5A527B-26EA-4E67-B63F-A0CA24B0D9CF}" srcOrd="0" destOrd="0" presId="urn:microsoft.com/office/officeart/2005/8/layout/hList1"/>
    <dgm:cxn modelId="{83FD1329-FDA7-452F-A455-BB9AD32AF677}" srcId="{74F85674-1CEE-45A8-8961-B700AE7122FC}" destId="{A165E304-5159-41F3-B22A-BEE2D5F4022E}" srcOrd="2" destOrd="0" parTransId="{93E3B6E4-B669-4210-8339-486D84EA5CB9}" sibTransId="{31961DCC-CC32-430C-A86B-CD83B876E46D}"/>
    <dgm:cxn modelId="{F08AED2F-AE48-42D9-9C96-66583CC4CECF}" type="presOf" srcId="{5DD94042-7634-4164-9081-8175FFC34E0A}" destId="{68DA6F9D-99B1-453D-A9B8-DBDD8E080DCE}" srcOrd="0" destOrd="0" presId="urn:microsoft.com/office/officeart/2005/8/layout/hList1"/>
    <dgm:cxn modelId="{99C4602B-7B28-4257-9C9F-ACFB35B31DFA}" type="presOf" srcId="{6D4F2A49-5898-4F66-81F1-3D38F276B0B6}" destId="{CF5A527B-26EA-4E67-B63F-A0CA24B0D9CF}" srcOrd="0" destOrd="3" presId="urn:microsoft.com/office/officeart/2005/8/layout/hList1"/>
    <dgm:cxn modelId="{566D13DB-A3E6-4BC6-B696-669C02ABF087}" type="presOf" srcId="{BF7540CC-EECF-46CC-9DCF-A0F5DB09D96F}" destId="{83226F81-908B-4A10-A8E3-272BD9195CED}" srcOrd="0" destOrd="0" presId="urn:microsoft.com/office/officeart/2005/8/layout/hList1"/>
    <dgm:cxn modelId="{530B9BDB-4AC4-429F-ADF6-F8C65F7D0B1A}" srcId="{74F85674-1CEE-45A8-8961-B700AE7122FC}" destId="{6D4F2A49-5898-4F66-81F1-3D38F276B0B6}" srcOrd="3" destOrd="0" parTransId="{B8C4843C-6E20-4CE3-8B45-D919D66673F5}" sibTransId="{FE77BB41-4DAC-41D0-9DB5-3EE9FF108376}"/>
    <dgm:cxn modelId="{4ABD3155-B236-4F8F-88C2-1EE4BA94B77C}" type="presOf" srcId="{E442AD9E-16BE-4288-9FEE-3D810813AD8B}" destId="{4097FF03-02A5-4F1A-A4C0-B21DB61CDB99}" srcOrd="0" destOrd="0" presId="urn:microsoft.com/office/officeart/2005/8/layout/hList1"/>
    <dgm:cxn modelId="{D030A263-5BBD-4B5C-B3E6-9A384438E21B}" type="presOf" srcId="{5C2364DB-138E-47CC-B6C8-C081DDCF7437}" destId="{F9B814D0-B0DE-45EB-9FA5-8DF9625464FA}" srcOrd="0" destOrd="0" presId="urn:microsoft.com/office/officeart/2005/8/layout/hList1"/>
    <dgm:cxn modelId="{1669E6F0-281F-4A98-9A18-1E5C07F12DCE}" srcId="{74F85674-1CEE-45A8-8961-B700AE7122FC}" destId="{037F9462-C320-4870-9E5D-B7FC11F4295E}" srcOrd="0" destOrd="0" parTransId="{C45C947B-A18E-480D-935F-E9ADBF4ECBAD}" sibTransId="{960E0C6E-AE09-4771-8A8E-75686EB4EACF}"/>
    <dgm:cxn modelId="{D1458CEE-EEF2-4BB3-8038-0ADEF7870194}" type="presOf" srcId="{7E95D960-9D10-45DA-8525-951264FD6039}" destId="{68DA6F9D-99B1-453D-A9B8-DBDD8E080DCE}" srcOrd="0" destOrd="1" presId="urn:microsoft.com/office/officeart/2005/8/layout/hList1"/>
    <dgm:cxn modelId="{FA8E8D93-D6CA-4603-AE77-805635E3100D}" srcId="{74F85674-1CEE-45A8-8961-B700AE7122FC}" destId="{7A5CE9C6-ABDA-45E7-B9EF-C3B226841245}" srcOrd="1" destOrd="0" parTransId="{C3073CE6-B2A7-4F91-AE87-B34400985248}" sibTransId="{E8E24642-D610-4824-940F-1567D8E2DBAD}"/>
    <dgm:cxn modelId="{279FBA48-E4CA-43F2-9F03-AD8C11CD9D3C}" srcId="{BF7540CC-EECF-46CC-9DCF-A0F5DB09D96F}" destId="{5C2364DB-138E-47CC-B6C8-C081DDCF7437}" srcOrd="0" destOrd="0" parTransId="{0CB03D5E-9828-4B23-92B2-337759D9D596}" sibTransId="{F1117B89-234F-471B-8D01-12AB78610777}"/>
    <dgm:cxn modelId="{C7733944-17A2-4AE2-9C8A-6E3561DB5213}" srcId="{C3107262-7398-4F01-9D06-7DAE96985A06}" destId="{BF7540CC-EECF-46CC-9DCF-A0F5DB09D96F}" srcOrd="0" destOrd="0" parTransId="{972CF9FC-B47A-49E6-BACA-9A4EADCDFC6A}" sibTransId="{44052DFC-4F0F-4FD5-94BC-C71C3A77524C}"/>
    <dgm:cxn modelId="{E5102B24-9DE1-4B57-9B53-77E24B7D0CA7}" type="presOf" srcId="{A165E304-5159-41F3-B22A-BEE2D5F4022E}" destId="{CF5A527B-26EA-4E67-B63F-A0CA24B0D9CF}" srcOrd="0" destOrd="2" presId="urn:microsoft.com/office/officeart/2005/8/layout/hList1"/>
    <dgm:cxn modelId="{03D28DBA-A113-4B9A-9C29-D228B7DD1297}" srcId="{E442AD9E-16BE-4288-9FEE-3D810813AD8B}" destId="{7E95D960-9D10-45DA-8525-951264FD6039}" srcOrd="1" destOrd="0" parTransId="{CD4577D9-FD56-4B21-B7E9-78CC53F69886}" sibTransId="{973CB2A3-06B3-42E7-9987-60086D2BBE0F}"/>
    <dgm:cxn modelId="{14644E79-282D-4086-BB3E-49A21A861F12}" srcId="{C3107262-7398-4F01-9D06-7DAE96985A06}" destId="{E442AD9E-16BE-4288-9FEE-3D810813AD8B}" srcOrd="1" destOrd="0" parTransId="{D0708051-ECA7-4F50-95CA-561E51B591E1}" sibTransId="{DF904745-5808-4071-9895-C949A0309DB3}"/>
    <dgm:cxn modelId="{76CF5899-DF45-40E4-8716-91EF73E51A6B}" type="presOf" srcId="{7A5CE9C6-ABDA-45E7-B9EF-C3B226841245}" destId="{CF5A527B-26EA-4E67-B63F-A0CA24B0D9CF}" srcOrd="0" destOrd="1" presId="urn:microsoft.com/office/officeart/2005/8/layout/hList1"/>
    <dgm:cxn modelId="{07BA9852-855B-476D-8C81-410A1237670C}" type="presOf" srcId="{C3107262-7398-4F01-9D06-7DAE96985A06}" destId="{BC3EB64D-0A8E-49E7-8468-F4053A50C638}" srcOrd="0" destOrd="0" presId="urn:microsoft.com/office/officeart/2005/8/layout/hList1"/>
    <dgm:cxn modelId="{A00291E2-2B4F-44F8-A788-0C5383DF5225}" type="presOf" srcId="{74F85674-1CEE-45A8-8961-B700AE7122FC}" destId="{122D80A9-6A03-4632-A25F-0D011BD01D2E}" srcOrd="0" destOrd="0" presId="urn:microsoft.com/office/officeart/2005/8/layout/hList1"/>
    <dgm:cxn modelId="{892469BE-4B43-465C-B93C-ADAED89D37D2}" type="presParOf" srcId="{BC3EB64D-0A8E-49E7-8468-F4053A50C638}" destId="{17FDBA80-A34B-4AA4-9CD0-752CE7271C8A}" srcOrd="0" destOrd="0" presId="urn:microsoft.com/office/officeart/2005/8/layout/hList1"/>
    <dgm:cxn modelId="{5CFFBB0A-AE76-47BC-BEF1-D0BE089B192B}" type="presParOf" srcId="{17FDBA80-A34B-4AA4-9CD0-752CE7271C8A}" destId="{83226F81-908B-4A10-A8E3-272BD9195CED}" srcOrd="0" destOrd="0" presId="urn:microsoft.com/office/officeart/2005/8/layout/hList1"/>
    <dgm:cxn modelId="{21E66FF0-62AE-4E85-AB73-C804D9A278DB}" type="presParOf" srcId="{17FDBA80-A34B-4AA4-9CD0-752CE7271C8A}" destId="{F9B814D0-B0DE-45EB-9FA5-8DF9625464FA}" srcOrd="1" destOrd="0" presId="urn:microsoft.com/office/officeart/2005/8/layout/hList1"/>
    <dgm:cxn modelId="{B1AD1503-BE04-4DE1-BBF2-4158F732730F}" type="presParOf" srcId="{BC3EB64D-0A8E-49E7-8468-F4053A50C638}" destId="{362864F1-F348-4A4C-B86A-5329AB65A2FC}" srcOrd="1" destOrd="0" presId="urn:microsoft.com/office/officeart/2005/8/layout/hList1"/>
    <dgm:cxn modelId="{ADE98E2C-052D-4A26-A25C-1BAB81932562}" type="presParOf" srcId="{BC3EB64D-0A8E-49E7-8468-F4053A50C638}" destId="{7317E66D-2FFD-4D20-8C17-C971C98112A7}" srcOrd="2" destOrd="0" presId="urn:microsoft.com/office/officeart/2005/8/layout/hList1"/>
    <dgm:cxn modelId="{948D867A-45AE-488E-A432-BB881F485F05}" type="presParOf" srcId="{7317E66D-2FFD-4D20-8C17-C971C98112A7}" destId="{4097FF03-02A5-4F1A-A4C0-B21DB61CDB99}" srcOrd="0" destOrd="0" presId="urn:microsoft.com/office/officeart/2005/8/layout/hList1"/>
    <dgm:cxn modelId="{1717D0C0-6A6A-4582-930F-D9BE6169A4EC}" type="presParOf" srcId="{7317E66D-2FFD-4D20-8C17-C971C98112A7}" destId="{68DA6F9D-99B1-453D-A9B8-DBDD8E080DCE}" srcOrd="1" destOrd="0" presId="urn:microsoft.com/office/officeart/2005/8/layout/hList1"/>
    <dgm:cxn modelId="{8C5E27BB-FA6B-4B1E-9A35-AB467C95FF68}" type="presParOf" srcId="{BC3EB64D-0A8E-49E7-8468-F4053A50C638}" destId="{8CB8745F-B964-4C51-B16D-ABB41C7D13AD}" srcOrd="3" destOrd="0" presId="urn:microsoft.com/office/officeart/2005/8/layout/hList1"/>
    <dgm:cxn modelId="{0A269738-700C-4023-A8C9-6B1AC3A2F56C}" type="presParOf" srcId="{BC3EB64D-0A8E-49E7-8468-F4053A50C638}" destId="{70BD1E23-BA07-49A8-89FD-8D3FE2A9D401}" srcOrd="4" destOrd="0" presId="urn:microsoft.com/office/officeart/2005/8/layout/hList1"/>
    <dgm:cxn modelId="{978D23EC-B943-451F-9AF9-6315B291A8D4}" type="presParOf" srcId="{70BD1E23-BA07-49A8-89FD-8D3FE2A9D401}" destId="{122D80A9-6A03-4632-A25F-0D011BD01D2E}" srcOrd="0" destOrd="0" presId="urn:microsoft.com/office/officeart/2005/8/layout/hList1"/>
    <dgm:cxn modelId="{4AFF0270-8F14-4E75-80E4-CF29333BC0C8}" type="presParOf" srcId="{70BD1E23-BA07-49A8-89FD-8D3FE2A9D401}" destId="{CF5A527B-26EA-4E67-B63F-A0CA24B0D9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4042F-FD07-49BE-9C49-AEC8624BD286}"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8F91CFE0-D18D-4E80-ACD0-4EC7B077B1C9}">
      <dgm:prSet phldrT="[Text]"/>
      <dgm:spPr/>
      <dgm:t>
        <a:bodyPr/>
        <a:lstStyle/>
        <a:p>
          <a:r>
            <a:rPr lang="en-US" dirty="0" smtClean="0"/>
            <a:t>Trans* Ally Network</a:t>
          </a:r>
          <a:endParaRPr lang="en-US" dirty="0"/>
        </a:p>
      </dgm:t>
    </dgm:pt>
    <dgm:pt modelId="{E44A4FCE-8A45-41AA-B41B-1CFF2DEFC5BD}" type="parTrans" cxnId="{64DB2B3F-8058-494B-8484-7FC865168289}">
      <dgm:prSet/>
      <dgm:spPr/>
      <dgm:t>
        <a:bodyPr/>
        <a:lstStyle/>
        <a:p>
          <a:endParaRPr lang="en-US"/>
        </a:p>
      </dgm:t>
    </dgm:pt>
    <dgm:pt modelId="{C593F1F1-6FB5-4964-9D33-0DFA7CE73B94}" type="sibTrans" cxnId="{64DB2B3F-8058-494B-8484-7FC865168289}">
      <dgm:prSet/>
      <dgm:spPr/>
      <dgm:t>
        <a:bodyPr/>
        <a:lstStyle/>
        <a:p>
          <a:endParaRPr lang="en-US"/>
        </a:p>
      </dgm:t>
    </dgm:pt>
    <dgm:pt modelId="{EFF8A47B-29E0-44B3-9420-CF7B3E8A840D}">
      <dgm:prSet phldrT="[Text]"/>
      <dgm:spPr/>
      <dgm:t>
        <a:bodyPr/>
        <a:lstStyle/>
        <a:p>
          <a:r>
            <a:rPr lang="en-US" dirty="0" smtClean="0"/>
            <a:t>Residence</a:t>
          </a:r>
        </a:p>
        <a:p>
          <a:r>
            <a:rPr lang="en-US" dirty="0" smtClean="0"/>
            <a:t>Life</a:t>
          </a:r>
          <a:endParaRPr lang="en-US" dirty="0"/>
        </a:p>
      </dgm:t>
    </dgm:pt>
    <dgm:pt modelId="{38942973-49B4-4F22-8585-33842BCBB268}" type="parTrans" cxnId="{5FBE155E-FD78-4769-9C56-B5710555F5E4}">
      <dgm:prSet/>
      <dgm:spPr/>
      <dgm:t>
        <a:bodyPr/>
        <a:lstStyle/>
        <a:p>
          <a:endParaRPr lang="en-US"/>
        </a:p>
      </dgm:t>
    </dgm:pt>
    <dgm:pt modelId="{287DEAAF-7BE7-4ED5-A4B2-DA7FAA501386}" type="sibTrans" cxnId="{5FBE155E-FD78-4769-9C56-B5710555F5E4}">
      <dgm:prSet/>
      <dgm:spPr/>
      <dgm:t>
        <a:bodyPr/>
        <a:lstStyle/>
        <a:p>
          <a:endParaRPr lang="en-US"/>
        </a:p>
      </dgm:t>
    </dgm:pt>
    <dgm:pt modelId="{0D02B1CE-6D7F-4111-858C-74E517CC2143}">
      <dgm:prSet phldrT="[Text]"/>
      <dgm:spPr/>
      <dgm:t>
        <a:bodyPr/>
        <a:lstStyle/>
        <a:p>
          <a:r>
            <a:rPr lang="en-US" dirty="0" smtClean="0"/>
            <a:t>Center for Student Diversity</a:t>
          </a:r>
          <a:endParaRPr lang="en-US" dirty="0"/>
        </a:p>
      </dgm:t>
    </dgm:pt>
    <dgm:pt modelId="{DAD56BED-82B2-4681-9016-B89B63CE94D9}" type="parTrans" cxnId="{F7ED8DBC-3A63-4C06-9B19-3B51B00DF7A8}">
      <dgm:prSet/>
      <dgm:spPr/>
      <dgm:t>
        <a:bodyPr/>
        <a:lstStyle/>
        <a:p>
          <a:endParaRPr lang="en-US"/>
        </a:p>
      </dgm:t>
    </dgm:pt>
    <dgm:pt modelId="{06785160-ABF6-4D0F-A8B5-6BCA07A4FC6F}" type="sibTrans" cxnId="{F7ED8DBC-3A63-4C06-9B19-3B51B00DF7A8}">
      <dgm:prSet/>
      <dgm:spPr/>
      <dgm:t>
        <a:bodyPr/>
        <a:lstStyle/>
        <a:p>
          <a:endParaRPr lang="en-US"/>
        </a:p>
      </dgm:t>
    </dgm:pt>
    <dgm:pt modelId="{66D5F4BF-D3A5-431B-9161-C1C2012E4E93}">
      <dgm:prSet phldrT="[Text]"/>
      <dgm:spPr/>
      <dgm:t>
        <a:bodyPr/>
        <a:lstStyle/>
        <a:p>
          <a:r>
            <a:rPr lang="en-US" dirty="0" smtClean="0"/>
            <a:t>Student Involvement</a:t>
          </a:r>
          <a:endParaRPr lang="en-US" dirty="0"/>
        </a:p>
      </dgm:t>
    </dgm:pt>
    <dgm:pt modelId="{D13A1D24-9CF7-48BD-953C-969051B89F91}" type="parTrans" cxnId="{38BE9481-CF1E-4A45-A241-C7982C7269AB}">
      <dgm:prSet/>
      <dgm:spPr/>
      <dgm:t>
        <a:bodyPr/>
        <a:lstStyle/>
        <a:p>
          <a:endParaRPr lang="en-US"/>
        </a:p>
      </dgm:t>
    </dgm:pt>
    <dgm:pt modelId="{661F2440-F48C-4D78-8A29-EC6A55B62172}" type="sibTrans" cxnId="{38BE9481-CF1E-4A45-A241-C7982C7269AB}">
      <dgm:prSet/>
      <dgm:spPr/>
      <dgm:t>
        <a:bodyPr/>
        <a:lstStyle/>
        <a:p>
          <a:endParaRPr lang="en-US"/>
        </a:p>
      </dgm:t>
    </dgm:pt>
    <dgm:pt modelId="{2952640F-3766-477C-99E2-9224ACDC3F92}">
      <dgm:prSet/>
      <dgm:spPr/>
      <dgm:t>
        <a:bodyPr/>
        <a:lstStyle/>
        <a:p>
          <a:r>
            <a:rPr lang="en-US" dirty="0" smtClean="0"/>
            <a:t>Campus Facilities</a:t>
          </a:r>
          <a:endParaRPr lang="en-US" dirty="0"/>
        </a:p>
      </dgm:t>
    </dgm:pt>
    <dgm:pt modelId="{F1C67BA3-9EF7-4C18-8B5E-8507ECC9722B}" type="parTrans" cxnId="{49B051CA-D2BE-408A-B413-73124B31F370}">
      <dgm:prSet/>
      <dgm:spPr/>
      <dgm:t>
        <a:bodyPr/>
        <a:lstStyle/>
        <a:p>
          <a:endParaRPr lang="en-US"/>
        </a:p>
      </dgm:t>
    </dgm:pt>
    <dgm:pt modelId="{87D7FAEE-BC4B-427A-AA3B-C0D82D6F2268}" type="sibTrans" cxnId="{49B051CA-D2BE-408A-B413-73124B31F370}">
      <dgm:prSet/>
      <dgm:spPr/>
      <dgm:t>
        <a:bodyPr/>
        <a:lstStyle/>
        <a:p>
          <a:endParaRPr lang="en-US"/>
        </a:p>
      </dgm:t>
    </dgm:pt>
    <dgm:pt modelId="{07252552-243C-43BC-BCB3-20787796039B}">
      <dgm:prSet/>
      <dgm:spPr/>
      <dgm:t>
        <a:bodyPr/>
        <a:lstStyle/>
        <a:p>
          <a:r>
            <a:rPr lang="en-US" dirty="0" smtClean="0"/>
            <a:t>Health Services</a:t>
          </a:r>
          <a:endParaRPr lang="en-US" dirty="0"/>
        </a:p>
      </dgm:t>
    </dgm:pt>
    <dgm:pt modelId="{27041249-F029-47FA-9B32-2B41C6F45C6B}" type="parTrans" cxnId="{E95A508F-4FE4-420D-B327-F541A14C9AB8}">
      <dgm:prSet/>
      <dgm:spPr/>
      <dgm:t>
        <a:bodyPr/>
        <a:lstStyle/>
        <a:p>
          <a:endParaRPr lang="en-US"/>
        </a:p>
      </dgm:t>
    </dgm:pt>
    <dgm:pt modelId="{C20DC842-D95A-485C-B8AE-0D97A5E2F350}" type="sibTrans" cxnId="{E95A508F-4FE4-420D-B327-F541A14C9AB8}">
      <dgm:prSet/>
      <dgm:spPr/>
      <dgm:t>
        <a:bodyPr/>
        <a:lstStyle/>
        <a:p>
          <a:endParaRPr lang="en-US"/>
        </a:p>
      </dgm:t>
    </dgm:pt>
    <dgm:pt modelId="{98AC39D9-2B7A-4B6D-8F31-5DA6DA1DB1A9}">
      <dgm:prSet/>
      <dgm:spPr/>
      <dgm:t>
        <a:bodyPr/>
        <a:lstStyle/>
        <a:p>
          <a:r>
            <a:rPr lang="en-US" dirty="0" smtClean="0"/>
            <a:t>Counseling Center</a:t>
          </a:r>
          <a:endParaRPr lang="en-US" dirty="0"/>
        </a:p>
      </dgm:t>
    </dgm:pt>
    <dgm:pt modelId="{B58210DC-D690-4189-AFE3-D4D5B311C6B0}" type="parTrans" cxnId="{3612FD25-B821-48C3-9142-A512CF8E0C9F}">
      <dgm:prSet/>
      <dgm:spPr/>
      <dgm:t>
        <a:bodyPr/>
        <a:lstStyle/>
        <a:p>
          <a:endParaRPr lang="en-US"/>
        </a:p>
      </dgm:t>
    </dgm:pt>
    <dgm:pt modelId="{38E18578-0090-4A3C-80B7-77D4FDEEEA87}" type="sibTrans" cxnId="{3612FD25-B821-48C3-9142-A512CF8E0C9F}">
      <dgm:prSet/>
      <dgm:spPr/>
      <dgm:t>
        <a:bodyPr/>
        <a:lstStyle/>
        <a:p>
          <a:endParaRPr lang="en-US"/>
        </a:p>
      </dgm:t>
    </dgm:pt>
    <dgm:pt modelId="{94CA0077-6277-46FC-925B-0111713DD37F}">
      <dgm:prSet/>
      <dgm:spPr/>
      <dgm:t>
        <a:bodyPr/>
        <a:lstStyle/>
        <a:p>
          <a:r>
            <a:rPr lang="en-US" dirty="0" smtClean="0"/>
            <a:t>Parent &amp; Family Programs</a:t>
          </a:r>
          <a:endParaRPr lang="en-US" dirty="0"/>
        </a:p>
      </dgm:t>
    </dgm:pt>
    <dgm:pt modelId="{1C89D805-ADED-4309-BCBA-DA1299BF7B7D}" type="parTrans" cxnId="{ED5573AD-8829-46A9-91CA-59AB429F01A8}">
      <dgm:prSet/>
      <dgm:spPr/>
      <dgm:t>
        <a:bodyPr/>
        <a:lstStyle/>
        <a:p>
          <a:endParaRPr lang="en-US"/>
        </a:p>
      </dgm:t>
    </dgm:pt>
    <dgm:pt modelId="{3397084D-3F11-43E1-BD04-3CBC72E7AA61}" type="sibTrans" cxnId="{ED5573AD-8829-46A9-91CA-59AB429F01A8}">
      <dgm:prSet/>
      <dgm:spPr/>
      <dgm:t>
        <a:bodyPr/>
        <a:lstStyle/>
        <a:p>
          <a:endParaRPr lang="en-US"/>
        </a:p>
      </dgm:t>
    </dgm:pt>
    <dgm:pt modelId="{E712FE75-B3A6-4CA7-AADB-A46CE5DCAC25}">
      <dgm:prSet/>
      <dgm:spPr/>
      <dgm:t>
        <a:bodyPr/>
        <a:lstStyle/>
        <a:p>
          <a:r>
            <a:rPr lang="en-US" dirty="0" smtClean="0"/>
            <a:t>Registrar</a:t>
          </a:r>
          <a:endParaRPr lang="en-US" dirty="0"/>
        </a:p>
      </dgm:t>
    </dgm:pt>
    <dgm:pt modelId="{E88D9D8B-5AD6-4BB1-9149-B60842BA3762}" type="parTrans" cxnId="{EA32C3BF-2C29-4409-9170-2569843BF189}">
      <dgm:prSet/>
      <dgm:spPr/>
      <dgm:t>
        <a:bodyPr/>
        <a:lstStyle/>
        <a:p>
          <a:endParaRPr lang="en-US"/>
        </a:p>
      </dgm:t>
    </dgm:pt>
    <dgm:pt modelId="{3C497253-7F65-4FAB-B6FD-FFDB9E079448}" type="sibTrans" cxnId="{EA32C3BF-2C29-4409-9170-2569843BF189}">
      <dgm:prSet/>
      <dgm:spPr/>
      <dgm:t>
        <a:bodyPr/>
        <a:lstStyle/>
        <a:p>
          <a:endParaRPr lang="en-US"/>
        </a:p>
      </dgm:t>
    </dgm:pt>
    <dgm:pt modelId="{3B858751-DEDD-401F-B819-E9E20911BD23}">
      <dgm:prSet/>
      <dgm:spPr/>
      <dgm:t>
        <a:bodyPr/>
        <a:lstStyle/>
        <a:p>
          <a:r>
            <a:rPr lang="en-US" dirty="0" smtClean="0"/>
            <a:t>Career Center</a:t>
          </a:r>
          <a:endParaRPr lang="en-US" dirty="0"/>
        </a:p>
      </dgm:t>
    </dgm:pt>
    <dgm:pt modelId="{304D0F21-4012-47E1-BA0B-B837E88B0946}" type="parTrans" cxnId="{8B6D1E33-5E98-40E4-83A7-6BF4E376A267}">
      <dgm:prSet/>
      <dgm:spPr/>
      <dgm:t>
        <a:bodyPr/>
        <a:lstStyle/>
        <a:p>
          <a:endParaRPr lang="en-US"/>
        </a:p>
      </dgm:t>
    </dgm:pt>
    <dgm:pt modelId="{1C5A2B33-A43F-4538-A30A-51D3EE42C682}" type="sibTrans" cxnId="{8B6D1E33-5E98-40E4-83A7-6BF4E376A267}">
      <dgm:prSet/>
      <dgm:spPr/>
      <dgm:t>
        <a:bodyPr/>
        <a:lstStyle/>
        <a:p>
          <a:endParaRPr lang="en-US"/>
        </a:p>
      </dgm:t>
    </dgm:pt>
    <dgm:pt modelId="{2B574623-E14B-41B3-BEE0-53CF7A45BBA2}">
      <dgm:prSet/>
      <dgm:spPr/>
      <dgm:t>
        <a:bodyPr/>
        <a:lstStyle/>
        <a:p>
          <a:r>
            <a:rPr lang="en-US" dirty="0" smtClean="0"/>
            <a:t>Dean of Students</a:t>
          </a:r>
          <a:endParaRPr lang="en-US" dirty="0"/>
        </a:p>
      </dgm:t>
    </dgm:pt>
    <dgm:pt modelId="{46E2EAF3-CA50-4C9D-B158-CC7530EFAB73}" type="parTrans" cxnId="{A75407B1-00A2-42A8-B6B7-8EBF8BEDB0E3}">
      <dgm:prSet/>
      <dgm:spPr/>
      <dgm:t>
        <a:bodyPr/>
        <a:lstStyle/>
        <a:p>
          <a:endParaRPr lang="en-US"/>
        </a:p>
      </dgm:t>
    </dgm:pt>
    <dgm:pt modelId="{713AD236-D124-46AB-A965-2E2AFB4DFDDF}" type="sibTrans" cxnId="{A75407B1-00A2-42A8-B6B7-8EBF8BEDB0E3}">
      <dgm:prSet/>
      <dgm:spPr/>
      <dgm:t>
        <a:bodyPr/>
        <a:lstStyle/>
        <a:p>
          <a:endParaRPr lang="en-US"/>
        </a:p>
      </dgm:t>
    </dgm:pt>
    <dgm:pt modelId="{1F0E853D-67CD-4BAC-B027-50EF359216FD}">
      <dgm:prSet/>
      <dgm:spPr/>
      <dgm:t>
        <a:bodyPr/>
        <a:lstStyle/>
        <a:p>
          <a:r>
            <a:rPr lang="en-US" dirty="0" smtClean="0"/>
            <a:t>Academic Affairs</a:t>
          </a:r>
          <a:endParaRPr lang="en-US" dirty="0"/>
        </a:p>
      </dgm:t>
    </dgm:pt>
    <dgm:pt modelId="{5EB6DA34-0AF0-4897-A161-62C7D9B58668}" type="parTrans" cxnId="{C0D02C75-0C41-443D-B466-0D0DABD049A9}">
      <dgm:prSet/>
      <dgm:spPr/>
      <dgm:t>
        <a:bodyPr/>
        <a:lstStyle/>
        <a:p>
          <a:endParaRPr lang="en-US"/>
        </a:p>
      </dgm:t>
    </dgm:pt>
    <dgm:pt modelId="{CC68B2AC-6091-4224-9F68-FBF35E655DCB}" type="sibTrans" cxnId="{C0D02C75-0C41-443D-B466-0D0DABD049A9}">
      <dgm:prSet/>
      <dgm:spPr/>
      <dgm:t>
        <a:bodyPr/>
        <a:lstStyle/>
        <a:p>
          <a:endParaRPr lang="en-US"/>
        </a:p>
      </dgm:t>
    </dgm:pt>
    <dgm:pt modelId="{19FA497E-EFFF-4B48-99A2-B80CD4A92F11}" type="pres">
      <dgm:prSet presAssocID="{D2B4042F-FD07-49BE-9C49-AEC8624BD286}" presName="composite" presStyleCnt="0">
        <dgm:presLayoutVars>
          <dgm:chMax val="1"/>
          <dgm:dir/>
          <dgm:resizeHandles val="exact"/>
        </dgm:presLayoutVars>
      </dgm:prSet>
      <dgm:spPr/>
      <dgm:t>
        <a:bodyPr/>
        <a:lstStyle/>
        <a:p>
          <a:endParaRPr lang="en-US"/>
        </a:p>
      </dgm:t>
    </dgm:pt>
    <dgm:pt modelId="{6B1067F7-C8CB-477C-BB39-AC6F35E6C8E9}" type="pres">
      <dgm:prSet presAssocID="{D2B4042F-FD07-49BE-9C49-AEC8624BD286}" presName="radial" presStyleCnt="0">
        <dgm:presLayoutVars>
          <dgm:animLvl val="ctr"/>
        </dgm:presLayoutVars>
      </dgm:prSet>
      <dgm:spPr/>
      <dgm:t>
        <a:bodyPr/>
        <a:lstStyle/>
        <a:p>
          <a:endParaRPr lang="en-US"/>
        </a:p>
      </dgm:t>
    </dgm:pt>
    <dgm:pt modelId="{FFB433AB-795C-4D4C-A961-22EA8DC8A3BE}" type="pres">
      <dgm:prSet presAssocID="{8F91CFE0-D18D-4E80-ACD0-4EC7B077B1C9}" presName="centerShape" presStyleLbl="vennNode1" presStyleIdx="0" presStyleCnt="12"/>
      <dgm:spPr/>
      <dgm:t>
        <a:bodyPr/>
        <a:lstStyle/>
        <a:p>
          <a:endParaRPr lang="en-US"/>
        </a:p>
      </dgm:t>
    </dgm:pt>
    <dgm:pt modelId="{E0EDDC9B-2F1E-4E72-B9D2-FAB699044361}" type="pres">
      <dgm:prSet presAssocID="{EFF8A47B-29E0-44B3-9420-CF7B3E8A840D}" presName="node" presStyleLbl="vennNode1" presStyleIdx="1" presStyleCnt="12">
        <dgm:presLayoutVars>
          <dgm:bulletEnabled val="1"/>
        </dgm:presLayoutVars>
      </dgm:prSet>
      <dgm:spPr/>
      <dgm:t>
        <a:bodyPr/>
        <a:lstStyle/>
        <a:p>
          <a:endParaRPr lang="en-US"/>
        </a:p>
      </dgm:t>
    </dgm:pt>
    <dgm:pt modelId="{03E7AE7C-52D7-4AE5-AF0C-5D5738949937}" type="pres">
      <dgm:prSet presAssocID="{2952640F-3766-477C-99E2-9224ACDC3F92}" presName="node" presStyleLbl="vennNode1" presStyleIdx="2" presStyleCnt="12">
        <dgm:presLayoutVars>
          <dgm:bulletEnabled val="1"/>
        </dgm:presLayoutVars>
      </dgm:prSet>
      <dgm:spPr/>
      <dgm:t>
        <a:bodyPr/>
        <a:lstStyle/>
        <a:p>
          <a:endParaRPr lang="en-US"/>
        </a:p>
      </dgm:t>
    </dgm:pt>
    <dgm:pt modelId="{5C1CEFBA-E70A-40B5-8C97-D4897B3095FB}" type="pres">
      <dgm:prSet presAssocID="{07252552-243C-43BC-BCB3-20787796039B}" presName="node" presStyleLbl="vennNode1" presStyleIdx="3" presStyleCnt="12">
        <dgm:presLayoutVars>
          <dgm:bulletEnabled val="1"/>
        </dgm:presLayoutVars>
      </dgm:prSet>
      <dgm:spPr/>
      <dgm:t>
        <a:bodyPr/>
        <a:lstStyle/>
        <a:p>
          <a:endParaRPr lang="en-US"/>
        </a:p>
      </dgm:t>
    </dgm:pt>
    <dgm:pt modelId="{F9A21BAE-B4A2-4765-9C7A-62F4A907F030}" type="pres">
      <dgm:prSet presAssocID="{98AC39D9-2B7A-4B6D-8F31-5DA6DA1DB1A9}" presName="node" presStyleLbl="vennNode1" presStyleIdx="4" presStyleCnt="12">
        <dgm:presLayoutVars>
          <dgm:bulletEnabled val="1"/>
        </dgm:presLayoutVars>
      </dgm:prSet>
      <dgm:spPr/>
      <dgm:t>
        <a:bodyPr/>
        <a:lstStyle/>
        <a:p>
          <a:endParaRPr lang="en-US"/>
        </a:p>
      </dgm:t>
    </dgm:pt>
    <dgm:pt modelId="{081BA04D-D226-4C99-A4DC-9322354DE984}" type="pres">
      <dgm:prSet presAssocID="{94CA0077-6277-46FC-925B-0111713DD37F}" presName="node" presStyleLbl="vennNode1" presStyleIdx="5" presStyleCnt="12">
        <dgm:presLayoutVars>
          <dgm:bulletEnabled val="1"/>
        </dgm:presLayoutVars>
      </dgm:prSet>
      <dgm:spPr/>
      <dgm:t>
        <a:bodyPr/>
        <a:lstStyle/>
        <a:p>
          <a:endParaRPr lang="en-US"/>
        </a:p>
      </dgm:t>
    </dgm:pt>
    <dgm:pt modelId="{4C271BDF-8141-4A3F-ABA1-9D9FCF226DAF}" type="pres">
      <dgm:prSet presAssocID="{E712FE75-B3A6-4CA7-AADB-A46CE5DCAC25}" presName="node" presStyleLbl="vennNode1" presStyleIdx="6" presStyleCnt="12">
        <dgm:presLayoutVars>
          <dgm:bulletEnabled val="1"/>
        </dgm:presLayoutVars>
      </dgm:prSet>
      <dgm:spPr/>
      <dgm:t>
        <a:bodyPr/>
        <a:lstStyle/>
        <a:p>
          <a:endParaRPr lang="en-US"/>
        </a:p>
      </dgm:t>
    </dgm:pt>
    <dgm:pt modelId="{DC8743F6-F29C-478E-BB65-16FEE7945D57}" type="pres">
      <dgm:prSet presAssocID="{1F0E853D-67CD-4BAC-B027-50EF359216FD}" presName="node" presStyleLbl="vennNode1" presStyleIdx="7" presStyleCnt="12">
        <dgm:presLayoutVars>
          <dgm:bulletEnabled val="1"/>
        </dgm:presLayoutVars>
      </dgm:prSet>
      <dgm:spPr/>
      <dgm:t>
        <a:bodyPr/>
        <a:lstStyle/>
        <a:p>
          <a:endParaRPr lang="en-US"/>
        </a:p>
      </dgm:t>
    </dgm:pt>
    <dgm:pt modelId="{873446E3-3459-4C3B-80F8-BF72A2C4BBA3}" type="pres">
      <dgm:prSet presAssocID="{3B858751-DEDD-401F-B819-E9E20911BD23}" presName="node" presStyleLbl="vennNode1" presStyleIdx="8" presStyleCnt="12">
        <dgm:presLayoutVars>
          <dgm:bulletEnabled val="1"/>
        </dgm:presLayoutVars>
      </dgm:prSet>
      <dgm:spPr/>
      <dgm:t>
        <a:bodyPr/>
        <a:lstStyle/>
        <a:p>
          <a:endParaRPr lang="en-US"/>
        </a:p>
      </dgm:t>
    </dgm:pt>
    <dgm:pt modelId="{16EF59B8-6027-433D-A4CE-0A8B91A637B8}" type="pres">
      <dgm:prSet presAssocID="{2B574623-E14B-41B3-BEE0-53CF7A45BBA2}" presName="node" presStyleLbl="vennNode1" presStyleIdx="9" presStyleCnt="12">
        <dgm:presLayoutVars>
          <dgm:bulletEnabled val="1"/>
        </dgm:presLayoutVars>
      </dgm:prSet>
      <dgm:spPr/>
      <dgm:t>
        <a:bodyPr/>
        <a:lstStyle/>
        <a:p>
          <a:endParaRPr lang="en-US"/>
        </a:p>
      </dgm:t>
    </dgm:pt>
    <dgm:pt modelId="{B392CC6D-89A8-4EE6-A7B9-A4E9A68DA64D}" type="pres">
      <dgm:prSet presAssocID="{0D02B1CE-6D7F-4111-858C-74E517CC2143}" presName="node" presStyleLbl="vennNode1" presStyleIdx="10" presStyleCnt="12">
        <dgm:presLayoutVars>
          <dgm:bulletEnabled val="1"/>
        </dgm:presLayoutVars>
      </dgm:prSet>
      <dgm:spPr/>
      <dgm:t>
        <a:bodyPr/>
        <a:lstStyle/>
        <a:p>
          <a:endParaRPr lang="en-US"/>
        </a:p>
      </dgm:t>
    </dgm:pt>
    <dgm:pt modelId="{2F1D3D59-DB9B-4845-B2B9-37146C5771A8}" type="pres">
      <dgm:prSet presAssocID="{66D5F4BF-D3A5-431B-9161-C1C2012E4E93}" presName="node" presStyleLbl="vennNode1" presStyleIdx="11" presStyleCnt="12">
        <dgm:presLayoutVars>
          <dgm:bulletEnabled val="1"/>
        </dgm:presLayoutVars>
      </dgm:prSet>
      <dgm:spPr/>
      <dgm:t>
        <a:bodyPr/>
        <a:lstStyle/>
        <a:p>
          <a:endParaRPr lang="en-US"/>
        </a:p>
      </dgm:t>
    </dgm:pt>
  </dgm:ptLst>
  <dgm:cxnLst>
    <dgm:cxn modelId="{A28D575B-9F87-439B-AE4C-D34474D2477E}" type="presOf" srcId="{D2B4042F-FD07-49BE-9C49-AEC8624BD286}" destId="{19FA497E-EFFF-4B48-99A2-B80CD4A92F11}" srcOrd="0" destOrd="0" presId="urn:microsoft.com/office/officeart/2005/8/layout/radial3"/>
    <dgm:cxn modelId="{8B6D1E33-5E98-40E4-83A7-6BF4E376A267}" srcId="{8F91CFE0-D18D-4E80-ACD0-4EC7B077B1C9}" destId="{3B858751-DEDD-401F-B819-E9E20911BD23}" srcOrd="7" destOrd="0" parTransId="{304D0F21-4012-47E1-BA0B-B837E88B0946}" sibTransId="{1C5A2B33-A43F-4538-A30A-51D3EE42C682}"/>
    <dgm:cxn modelId="{C9FD9E63-6FDF-415E-878F-899E0CEB1BD7}" type="presOf" srcId="{E712FE75-B3A6-4CA7-AADB-A46CE5DCAC25}" destId="{4C271BDF-8141-4A3F-ABA1-9D9FCF226DAF}" srcOrd="0" destOrd="0" presId="urn:microsoft.com/office/officeart/2005/8/layout/radial3"/>
    <dgm:cxn modelId="{D056D951-AA76-40EB-8CB1-C39A8C5CC957}" type="presOf" srcId="{1F0E853D-67CD-4BAC-B027-50EF359216FD}" destId="{DC8743F6-F29C-478E-BB65-16FEE7945D57}" srcOrd="0" destOrd="0" presId="urn:microsoft.com/office/officeart/2005/8/layout/radial3"/>
    <dgm:cxn modelId="{87CF7D4F-A278-46C1-9F81-31314CA0567A}" type="presOf" srcId="{3B858751-DEDD-401F-B819-E9E20911BD23}" destId="{873446E3-3459-4C3B-80F8-BF72A2C4BBA3}" srcOrd="0" destOrd="0" presId="urn:microsoft.com/office/officeart/2005/8/layout/radial3"/>
    <dgm:cxn modelId="{5FBE155E-FD78-4769-9C56-B5710555F5E4}" srcId="{8F91CFE0-D18D-4E80-ACD0-4EC7B077B1C9}" destId="{EFF8A47B-29E0-44B3-9420-CF7B3E8A840D}" srcOrd="0" destOrd="0" parTransId="{38942973-49B4-4F22-8585-33842BCBB268}" sibTransId="{287DEAAF-7BE7-4ED5-A4B2-DA7FAA501386}"/>
    <dgm:cxn modelId="{64DB2B3F-8058-494B-8484-7FC865168289}" srcId="{D2B4042F-FD07-49BE-9C49-AEC8624BD286}" destId="{8F91CFE0-D18D-4E80-ACD0-4EC7B077B1C9}" srcOrd="0" destOrd="0" parTransId="{E44A4FCE-8A45-41AA-B41B-1CFF2DEFC5BD}" sibTransId="{C593F1F1-6FB5-4964-9D33-0DFA7CE73B94}"/>
    <dgm:cxn modelId="{C0D02C75-0C41-443D-B466-0D0DABD049A9}" srcId="{8F91CFE0-D18D-4E80-ACD0-4EC7B077B1C9}" destId="{1F0E853D-67CD-4BAC-B027-50EF359216FD}" srcOrd="6" destOrd="0" parTransId="{5EB6DA34-0AF0-4897-A161-62C7D9B58668}" sibTransId="{CC68B2AC-6091-4224-9F68-FBF35E655DCB}"/>
    <dgm:cxn modelId="{12A38C81-2603-4E55-95E4-0B262E5BED6C}" type="presOf" srcId="{0D02B1CE-6D7F-4111-858C-74E517CC2143}" destId="{B392CC6D-89A8-4EE6-A7B9-A4E9A68DA64D}" srcOrd="0" destOrd="0" presId="urn:microsoft.com/office/officeart/2005/8/layout/radial3"/>
    <dgm:cxn modelId="{38BE9481-CF1E-4A45-A241-C7982C7269AB}" srcId="{8F91CFE0-D18D-4E80-ACD0-4EC7B077B1C9}" destId="{66D5F4BF-D3A5-431B-9161-C1C2012E4E93}" srcOrd="10" destOrd="0" parTransId="{D13A1D24-9CF7-48BD-953C-969051B89F91}" sibTransId="{661F2440-F48C-4D78-8A29-EC6A55B62172}"/>
    <dgm:cxn modelId="{3E94E5CF-326F-4B2F-850E-462AE12A3C96}" type="presOf" srcId="{66D5F4BF-D3A5-431B-9161-C1C2012E4E93}" destId="{2F1D3D59-DB9B-4845-B2B9-37146C5771A8}" srcOrd="0" destOrd="0" presId="urn:microsoft.com/office/officeart/2005/8/layout/radial3"/>
    <dgm:cxn modelId="{25EE1C3E-0434-49AE-A364-9C924342C2AD}" type="presOf" srcId="{07252552-243C-43BC-BCB3-20787796039B}" destId="{5C1CEFBA-E70A-40B5-8C97-D4897B3095FB}" srcOrd="0" destOrd="0" presId="urn:microsoft.com/office/officeart/2005/8/layout/radial3"/>
    <dgm:cxn modelId="{A936ACA6-2140-4E21-B1C5-A53F153FC3E4}" type="presOf" srcId="{2952640F-3766-477C-99E2-9224ACDC3F92}" destId="{03E7AE7C-52D7-4AE5-AF0C-5D5738949937}" srcOrd="0" destOrd="0" presId="urn:microsoft.com/office/officeart/2005/8/layout/radial3"/>
    <dgm:cxn modelId="{EA32C3BF-2C29-4409-9170-2569843BF189}" srcId="{8F91CFE0-D18D-4E80-ACD0-4EC7B077B1C9}" destId="{E712FE75-B3A6-4CA7-AADB-A46CE5DCAC25}" srcOrd="5" destOrd="0" parTransId="{E88D9D8B-5AD6-4BB1-9149-B60842BA3762}" sibTransId="{3C497253-7F65-4FAB-B6FD-FFDB9E079448}"/>
    <dgm:cxn modelId="{ED5573AD-8829-46A9-91CA-59AB429F01A8}" srcId="{8F91CFE0-D18D-4E80-ACD0-4EC7B077B1C9}" destId="{94CA0077-6277-46FC-925B-0111713DD37F}" srcOrd="4" destOrd="0" parTransId="{1C89D805-ADED-4309-BCBA-DA1299BF7B7D}" sibTransId="{3397084D-3F11-43E1-BD04-3CBC72E7AA61}"/>
    <dgm:cxn modelId="{A75407B1-00A2-42A8-B6B7-8EBF8BEDB0E3}" srcId="{8F91CFE0-D18D-4E80-ACD0-4EC7B077B1C9}" destId="{2B574623-E14B-41B3-BEE0-53CF7A45BBA2}" srcOrd="8" destOrd="0" parTransId="{46E2EAF3-CA50-4C9D-B158-CC7530EFAB73}" sibTransId="{713AD236-D124-46AB-A965-2E2AFB4DFDDF}"/>
    <dgm:cxn modelId="{E95A508F-4FE4-420D-B327-F541A14C9AB8}" srcId="{8F91CFE0-D18D-4E80-ACD0-4EC7B077B1C9}" destId="{07252552-243C-43BC-BCB3-20787796039B}" srcOrd="2" destOrd="0" parTransId="{27041249-F029-47FA-9B32-2B41C6F45C6B}" sibTransId="{C20DC842-D95A-485C-B8AE-0D97A5E2F350}"/>
    <dgm:cxn modelId="{AA7E546C-F0AF-49DF-853C-EADF21B81A79}" type="presOf" srcId="{8F91CFE0-D18D-4E80-ACD0-4EC7B077B1C9}" destId="{FFB433AB-795C-4D4C-A961-22EA8DC8A3BE}" srcOrd="0" destOrd="0" presId="urn:microsoft.com/office/officeart/2005/8/layout/radial3"/>
    <dgm:cxn modelId="{49B051CA-D2BE-408A-B413-73124B31F370}" srcId="{8F91CFE0-D18D-4E80-ACD0-4EC7B077B1C9}" destId="{2952640F-3766-477C-99E2-9224ACDC3F92}" srcOrd="1" destOrd="0" parTransId="{F1C67BA3-9EF7-4C18-8B5E-8507ECC9722B}" sibTransId="{87D7FAEE-BC4B-427A-AA3B-C0D82D6F2268}"/>
    <dgm:cxn modelId="{3612FD25-B821-48C3-9142-A512CF8E0C9F}" srcId="{8F91CFE0-D18D-4E80-ACD0-4EC7B077B1C9}" destId="{98AC39D9-2B7A-4B6D-8F31-5DA6DA1DB1A9}" srcOrd="3" destOrd="0" parTransId="{B58210DC-D690-4189-AFE3-D4D5B311C6B0}" sibTransId="{38E18578-0090-4A3C-80B7-77D4FDEEEA87}"/>
    <dgm:cxn modelId="{A2B80B0E-62E3-496B-8026-6BC600EB72BA}" type="presOf" srcId="{98AC39D9-2B7A-4B6D-8F31-5DA6DA1DB1A9}" destId="{F9A21BAE-B4A2-4765-9C7A-62F4A907F030}" srcOrd="0" destOrd="0" presId="urn:microsoft.com/office/officeart/2005/8/layout/radial3"/>
    <dgm:cxn modelId="{FEB69F97-C744-42B3-B5AD-963814CA7EB0}" type="presOf" srcId="{94CA0077-6277-46FC-925B-0111713DD37F}" destId="{081BA04D-D226-4C99-A4DC-9322354DE984}" srcOrd="0" destOrd="0" presId="urn:microsoft.com/office/officeart/2005/8/layout/radial3"/>
    <dgm:cxn modelId="{55FD8813-A32D-4341-A4C9-07E169E6067D}" type="presOf" srcId="{2B574623-E14B-41B3-BEE0-53CF7A45BBA2}" destId="{16EF59B8-6027-433D-A4CE-0A8B91A637B8}" srcOrd="0" destOrd="0" presId="urn:microsoft.com/office/officeart/2005/8/layout/radial3"/>
    <dgm:cxn modelId="{F7ED8DBC-3A63-4C06-9B19-3B51B00DF7A8}" srcId="{8F91CFE0-D18D-4E80-ACD0-4EC7B077B1C9}" destId="{0D02B1CE-6D7F-4111-858C-74E517CC2143}" srcOrd="9" destOrd="0" parTransId="{DAD56BED-82B2-4681-9016-B89B63CE94D9}" sibTransId="{06785160-ABF6-4D0F-A8B5-6BCA07A4FC6F}"/>
    <dgm:cxn modelId="{BA7FB128-D871-4450-8BA5-74CA52A268D5}" type="presOf" srcId="{EFF8A47B-29E0-44B3-9420-CF7B3E8A840D}" destId="{E0EDDC9B-2F1E-4E72-B9D2-FAB699044361}" srcOrd="0" destOrd="0" presId="urn:microsoft.com/office/officeart/2005/8/layout/radial3"/>
    <dgm:cxn modelId="{52029C65-EBE5-46C4-8ABA-544238CAB71F}" type="presParOf" srcId="{19FA497E-EFFF-4B48-99A2-B80CD4A92F11}" destId="{6B1067F7-C8CB-477C-BB39-AC6F35E6C8E9}" srcOrd="0" destOrd="0" presId="urn:microsoft.com/office/officeart/2005/8/layout/radial3"/>
    <dgm:cxn modelId="{D8EABD26-6AF4-4B1F-A2E3-6148EFFC4011}" type="presParOf" srcId="{6B1067F7-C8CB-477C-BB39-AC6F35E6C8E9}" destId="{FFB433AB-795C-4D4C-A961-22EA8DC8A3BE}" srcOrd="0" destOrd="0" presId="urn:microsoft.com/office/officeart/2005/8/layout/radial3"/>
    <dgm:cxn modelId="{CAD2BA8C-BFC3-4411-98B9-969CB66A7BA6}" type="presParOf" srcId="{6B1067F7-C8CB-477C-BB39-AC6F35E6C8E9}" destId="{E0EDDC9B-2F1E-4E72-B9D2-FAB699044361}" srcOrd="1" destOrd="0" presId="urn:microsoft.com/office/officeart/2005/8/layout/radial3"/>
    <dgm:cxn modelId="{3406A803-D975-472F-BB5B-0B584828975B}" type="presParOf" srcId="{6B1067F7-C8CB-477C-BB39-AC6F35E6C8E9}" destId="{03E7AE7C-52D7-4AE5-AF0C-5D5738949937}" srcOrd="2" destOrd="0" presId="urn:microsoft.com/office/officeart/2005/8/layout/radial3"/>
    <dgm:cxn modelId="{CF209F74-301D-4F36-9E87-A6A97A017535}" type="presParOf" srcId="{6B1067F7-C8CB-477C-BB39-AC6F35E6C8E9}" destId="{5C1CEFBA-E70A-40B5-8C97-D4897B3095FB}" srcOrd="3" destOrd="0" presId="urn:microsoft.com/office/officeart/2005/8/layout/radial3"/>
    <dgm:cxn modelId="{BD274B11-819B-4130-AAB1-6E15B9992E16}" type="presParOf" srcId="{6B1067F7-C8CB-477C-BB39-AC6F35E6C8E9}" destId="{F9A21BAE-B4A2-4765-9C7A-62F4A907F030}" srcOrd="4" destOrd="0" presId="urn:microsoft.com/office/officeart/2005/8/layout/radial3"/>
    <dgm:cxn modelId="{1F4294FE-F594-44E4-9768-C138FB6AE8C8}" type="presParOf" srcId="{6B1067F7-C8CB-477C-BB39-AC6F35E6C8E9}" destId="{081BA04D-D226-4C99-A4DC-9322354DE984}" srcOrd="5" destOrd="0" presId="urn:microsoft.com/office/officeart/2005/8/layout/radial3"/>
    <dgm:cxn modelId="{FB41CE14-1D0C-4CC2-BDBD-5DAA435C1139}" type="presParOf" srcId="{6B1067F7-C8CB-477C-BB39-AC6F35E6C8E9}" destId="{4C271BDF-8141-4A3F-ABA1-9D9FCF226DAF}" srcOrd="6" destOrd="0" presId="urn:microsoft.com/office/officeart/2005/8/layout/radial3"/>
    <dgm:cxn modelId="{753F023E-E30C-416F-A3B7-B93E0FA45B80}" type="presParOf" srcId="{6B1067F7-C8CB-477C-BB39-AC6F35E6C8E9}" destId="{DC8743F6-F29C-478E-BB65-16FEE7945D57}" srcOrd="7" destOrd="0" presId="urn:microsoft.com/office/officeart/2005/8/layout/radial3"/>
    <dgm:cxn modelId="{6B3D5C6F-2E20-40FC-89BF-0C914DAC00F7}" type="presParOf" srcId="{6B1067F7-C8CB-477C-BB39-AC6F35E6C8E9}" destId="{873446E3-3459-4C3B-80F8-BF72A2C4BBA3}" srcOrd="8" destOrd="0" presId="urn:microsoft.com/office/officeart/2005/8/layout/radial3"/>
    <dgm:cxn modelId="{F96F475A-4563-4EC3-B516-50B9C3798A57}" type="presParOf" srcId="{6B1067F7-C8CB-477C-BB39-AC6F35E6C8E9}" destId="{16EF59B8-6027-433D-A4CE-0A8B91A637B8}" srcOrd="9" destOrd="0" presId="urn:microsoft.com/office/officeart/2005/8/layout/radial3"/>
    <dgm:cxn modelId="{19E7DA34-8CCB-477A-B206-3F1DB28B7761}" type="presParOf" srcId="{6B1067F7-C8CB-477C-BB39-AC6F35E6C8E9}" destId="{B392CC6D-89A8-4EE6-A7B9-A4E9A68DA64D}" srcOrd="10" destOrd="0" presId="urn:microsoft.com/office/officeart/2005/8/layout/radial3"/>
    <dgm:cxn modelId="{BC7058F4-0484-4358-8225-81F138406CBC}" type="presParOf" srcId="{6B1067F7-C8CB-477C-BB39-AC6F35E6C8E9}" destId="{2F1D3D59-DB9B-4845-B2B9-37146C5771A8}"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9D242-CBF4-4E49-A46D-2AE5518B204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C9B134D-ECBF-49C6-8A0D-7DFEBCA54FE9}">
      <dgm:prSet phldrT="[Text]"/>
      <dgm:spPr/>
      <dgm:t>
        <a:bodyPr/>
        <a:lstStyle/>
        <a:p>
          <a:r>
            <a:rPr lang="en-US" dirty="0" smtClean="0"/>
            <a:t>Opportunities for trans* students to develop mentoring relationships with peers, alumni, community members, and professional networks. </a:t>
          </a:r>
          <a:endParaRPr lang="en-US" dirty="0"/>
        </a:p>
      </dgm:t>
    </dgm:pt>
    <dgm:pt modelId="{94F5A414-76FC-4A2C-A1B4-845B2C331C1A}" type="parTrans" cxnId="{A1260BA7-1A65-4653-9D49-EB5E4D02EF21}">
      <dgm:prSet/>
      <dgm:spPr/>
      <dgm:t>
        <a:bodyPr/>
        <a:lstStyle/>
        <a:p>
          <a:endParaRPr lang="en-US"/>
        </a:p>
      </dgm:t>
    </dgm:pt>
    <dgm:pt modelId="{CD50ACDE-9CDC-4409-89B6-3FE7156E25A2}" type="sibTrans" cxnId="{A1260BA7-1A65-4653-9D49-EB5E4D02EF21}">
      <dgm:prSet/>
      <dgm:spPr/>
      <dgm:t>
        <a:bodyPr/>
        <a:lstStyle/>
        <a:p>
          <a:endParaRPr lang="en-US"/>
        </a:p>
      </dgm:t>
    </dgm:pt>
    <dgm:pt modelId="{CAF00E91-A87C-4F2E-9378-62C2DC567FEF}">
      <dgm:prSet phldrT="[Text]"/>
      <dgm:spPr/>
      <dgm:t>
        <a:bodyPr/>
        <a:lstStyle/>
        <a:p>
          <a:r>
            <a:rPr lang="en-US" dirty="0" smtClean="0"/>
            <a:t>Center for Student Diversity</a:t>
          </a:r>
          <a:endParaRPr lang="en-US" dirty="0"/>
        </a:p>
      </dgm:t>
    </dgm:pt>
    <dgm:pt modelId="{15E712BB-DC3B-4012-A832-712A5C7FF6F7}" type="parTrans" cxnId="{163F1DA6-14B3-4AE5-8EE3-2F67F7688989}">
      <dgm:prSet/>
      <dgm:spPr/>
      <dgm:t>
        <a:bodyPr/>
        <a:lstStyle/>
        <a:p>
          <a:endParaRPr lang="en-US"/>
        </a:p>
      </dgm:t>
    </dgm:pt>
    <dgm:pt modelId="{B2E2EE58-A50A-494B-8E72-C0984A1F1557}" type="sibTrans" cxnId="{163F1DA6-14B3-4AE5-8EE3-2F67F7688989}">
      <dgm:prSet/>
      <dgm:spPr/>
      <dgm:t>
        <a:bodyPr/>
        <a:lstStyle/>
        <a:p>
          <a:endParaRPr lang="en-US"/>
        </a:p>
      </dgm:t>
    </dgm:pt>
    <dgm:pt modelId="{8903E887-833C-49CD-9922-F0963550FE85}">
      <dgm:prSet phldrT="[Text]"/>
      <dgm:spPr/>
      <dgm:t>
        <a:bodyPr/>
        <a:lstStyle/>
        <a:p>
          <a:r>
            <a:rPr lang="en-US" dirty="0" smtClean="0"/>
            <a:t>Office of Alumni Programs</a:t>
          </a:r>
          <a:endParaRPr lang="en-US" dirty="0"/>
        </a:p>
      </dgm:t>
    </dgm:pt>
    <dgm:pt modelId="{91BEDB0C-8328-4380-B492-DB4F221816BF}" type="parTrans" cxnId="{1BB27CB8-AE31-44B4-85DB-2590B3EE7134}">
      <dgm:prSet/>
      <dgm:spPr/>
      <dgm:t>
        <a:bodyPr/>
        <a:lstStyle/>
        <a:p>
          <a:endParaRPr lang="en-US"/>
        </a:p>
      </dgm:t>
    </dgm:pt>
    <dgm:pt modelId="{2D204042-5C69-4296-81AB-95306FCD0BA7}" type="sibTrans" cxnId="{1BB27CB8-AE31-44B4-85DB-2590B3EE7134}">
      <dgm:prSet/>
      <dgm:spPr/>
      <dgm:t>
        <a:bodyPr/>
        <a:lstStyle/>
        <a:p>
          <a:endParaRPr lang="en-US"/>
        </a:p>
      </dgm:t>
    </dgm:pt>
    <dgm:pt modelId="{46A6DE0D-D601-4191-A405-BA0474B8A38F}">
      <dgm:prSet phldrT="[Text]" phldr="1"/>
      <dgm:spPr/>
      <dgm:t>
        <a:bodyPr/>
        <a:lstStyle/>
        <a:p>
          <a:endParaRPr lang="en-US" dirty="0"/>
        </a:p>
      </dgm:t>
    </dgm:pt>
    <dgm:pt modelId="{FEAA6977-EDFC-4C4C-9719-66349B82DD45}" type="parTrans" cxnId="{AA1BE4B6-6C79-4689-936D-2A160EA8CFF2}">
      <dgm:prSet/>
      <dgm:spPr/>
      <dgm:t>
        <a:bodyPr/>
        <a:lstStyle/>
        <a:p>
          <a:endParaRPr lang="en-US"/>
        </a:p>
      </dgm:t>
    </dgm:pt>
    <dgm:pt modelId="{5DD7D56D-F7A9-4643-A628-E4C3E6911D90}" type="sibTrans" cxnId="{AA1BE4B6-6C79-4689-936D-2A160EA8CFF2}">
      <dgm:prSet/>
      <dgm:spPr/>
      <dgm:t>
        <a:bodyPr/>
        <a:lstStyle/>
        <a:p>
          <a:endParaRPr lang="en-US"/>
        </a:p>
      </dgm:t>
    </dgm:pt>
    <dgm:pt modelId="{E9263A0C-0098-491A-B106-154C74F379CD}">
      <dgm:prSet phldrT="[Text]"/>
      <dgm:spPr/>
      <dgm:t>
        <a:bodyPr/>
        <a:lstStyle/>
        <a:p>
          <a:r>
            <a:rPr lang="en-US" dirty="0" smtClean="0"/>
            <a:t>Career Center</a:t>
          </a:r>
          <a:endParaRPr lang="en-US" dirty="0"/>
        </a:p>
      </dgm:t>
    </dgm:pt>
    <dgm:pt modelId="{21292047-0610-4936-BD1B-7DCE825D5972}" type="parTrans" cxnId="{5326FCF5-4856-419C-87F0-F65CC313C4CC}">
      <dgm:prSet/>
      <dgm:spPr/>
      <dgm:t>
        <a:bodyPr/>
        <a:lstStyle/>
        <a:p>
          <a:endParaRPr lang="en-US"/>
        </a:p>
      </dgm:t>
    </dgm:pt>
    <dgm:pt modelId="{D1A94C0F-C0F2-4C89-8DAD-014836F5717B}" type="sibTrans" cxnId="{5326FCF5-4856-419C-87F0-F65CC313C4CC}">
      <dgm:prSet/>
      <dgm:spPr/>
      <dgm:t>
        <a:bodyPr/>
        <a:lstStyle/>
        <a:p>
          <a:endParaRPr lang="en-US"/>
        </a:p>
      </dgm:t>
    </dgm:pt>
    <dgm:pt modelId="{6C8ACB86-427D-B748-A00D-E739B9DC0991}">
      <dgm:prSet phldrT="[Text]"/>
      <dgm:spPr/>
      <dgm:t>
        <a:bodyPr/>
        <a:lstStyle/>
        <a:p>
          <a:r>
            <a:rPr lang="en-US" dirty="0" smtClean="0"/>
            <a:t>Faculty</a:t>
          </a:r>
          <a:endParaRPr lang="en-US" dirty="0"/>
        </a:p>
      </dgm:t>
    </dgm:pt>
    <dgm:pt modelId="{07A8E996-F61C-F74F-9A72-77994D57BDED}" type="parTrans" cxnId="{EFBFEA0A-7F64-844A-ABB9-274B9AE6E019}">
      <dgm:prSet/>
      <dgm:spPr/>
    </dgm:pt>
    <dgm:pt modelId="{39CED3C1-DC27-AD4E-9E65-0774F88274E3}" type="sibTrans" cxnId="{EFBFEA0A-7F64-844A-ABB9-274B9AE6E019}">
      <dgm:prSet/>
      <dgm:spPr/>
    </dgm:pt>
    <dgm:pt modelId="{E4609CDD-6557-4E51-9A17-F86E2EF9CE37}" type="pres">
      <dgm:prSet presAssocID="{CD59D242-CBF4-4E49-A46D-2AE5518B2043}" presName="cycle" presStyleCnt="0">
        <dgm:presLayoutVars>
          <dgm:chMax val="1"/>
          <dgm:dir/>
          <dgm:animLvl val="ctr"/>
          <dgm:resizeHandles val="exact"/>
        </dgm:presLayoutVars>
      </dgm:prSet>
      <dgm:spPr/>
      <dgm:t>
        <a:bodyPr/>
        <a:lstStyle/>
        <a:p>
          <a:endParaRPr lang="en-US"/>
        </a:p>
      </dgm:t>
    </dgm:pt>
    <dgm:pt modelId="{148EE6A5-C337-4B73-AA3A-C5E6BB217DA8}" type="pres">
      <dgm:prSet presAssocID="{DC9B134D-ECBF-49C6-8A0D-7DFEBCA54FE9}" presName="centerShape" presStyleLbl="node0" presStyleIdx="0" presStyleCnt="1" custScaleX="175699"/>
      <dgm:spPr/>
      <dgm:t>
        <a:bodyPr/>
        <a:lstStyle/>
        <a:p>
          <a:endParaRPr lang="en-US"/>
        </a:p>
      </dgm:t>
    </dgm:pt>
    <dgm:pt modelId="{9A748EFA-4F52-4D13-835E-837EDD11E1A9}" type="pres">
      <dgm:prSet presAssocID="{15E712BB-DC3B-4012-A832-712A5C7FF6F7}" presName="parTrans" presStyleLbl="bgSibTrans2D1" presStyleIdx="0" presStyleCnt="4"/>
      <dgm:spPr/>
      <dgm:t>
        <a:bodyPr/>
        <a:lstStyle/>
        <a:p>
          <a:endParaRPr lang="en-US"/>
        </a:p>
      </dgm:t>
    </dgm:pt>
    <dgm:pt modelId="{6F5D4281-963B-4AB5-B588-3AF9E4543CCF}" type="pres">
      <dgm:prSet presAssocID="{CAF00E91-A87C-4F2E-9378-62C2DC567FEF}" presName="node" presStyleLbl="node1" presStyleIdx="0" presStyleCnt="4" custRadScaleRad="121872" custRadScaleInc="669">
        <dgm:presLayoutVars>
          <dgm:bulletEnabled val="1"/>
        </dgm:presLayoutVars>
      </dgm:prSet>
      <dgm:spPr/>
      <dgm:t>
        <a:bodyPr/>
        <a:lstStyle/>
        <a:p>
          <a:endParaRPr lang="en-US"/>
        </a:p>
      </dgm:t>
    </dgm:pt>
    <dgm:pt modelId="{A3554190-F068-4B0D-BDE4-F9F97FB5C5B1}" type="pres">
      <dgm:prSet presAssocID="{91BEDB0C-8328-4380-B492-DB4F221816BF}" presName="parTrans" presStyleLbl="bgSibTrans2D1" presStyleIdx="1" presStyleCnt="4"/>
      <dgm:spPr/>
      <dgm:t>
        <a:bodyPr/>
        <a:lstStyle/>
        <a:p>
          <a:endParaRPr lang="en-US"/>
        </a:p>
      </dgm:t>
    </dgm:pt>
    <dgm:pt modelId="{FE59FCB2-DB5F-4E68-A6D7-CF50EFA54329}" type="pres">
      <dgm:prSet presAssocID="{8903E887-833C-49CD-9922-F0963550FE85}" presName="node" presStyleLbl="node1" presStyleIdx="1" presStyleCnt="4">
        <dgm:presLayoutVars>
          <dgm:bulletEnabled val="1"/>
        </dgm:presLayoutVars>
      </dgm:prSet>
      <dgm:spPr/>
      <dgm:t>
        <a:bodyPr/>
        <a:lstStyle/>
        <a:p>
          <a:endParaRPr lang="en-US"/>
        </a:p>
      </dgm:t>
    </dgm:pt>
    <dgm:pt modelId="{2FC43EDA-D2CC-44FB-9CA3-5DBBF4AE06C3}" type="pres">
      <dgm:prSet presAssocID="{21292047-0610-4936-BD1B-7DCE825D5972}" presName="parTrans" presStyleLbl="bgSibTrans2D1" presStyleIdx="2" presStyleCnt="4"/>
      <dgm:spPr/>
      <dgm:t>
        <a:bodyPr/>
        <a:lstStyle/>
        <a:p>
          <a:endParaRPr lang="en-US"/>
        </a:p>
      </dgm:t>
    </dgm:pt>
    <dgm:pt modelId="{80E6DD4E-A807-4D10-99EF-C231DFAD054A}" type="pres">
      <dgm:prSet presAssocID="{E9263A0C-0098-491A-B106-154C74F379CD}" presName="node" presStyleLbl="node1" presStyleIdx="2" presStyleCnt="4" custRadScaleRad="120854" custRadScaleInc="1446">
        <dgm:presLayoutVars>
          <dgm:bulletEnabled val="1"/>
        </dgm:presLayoutVars>
      </dgm:prSet>
      <dgm:spPr/>
      <dgm:t>
        <a:bodyPr/>
        <a:lstStyle/>
        <a:p>
          <a:endParaRPr lang="en-US"/>
        </a:p>
      </dgm:t>
    </dgm:pt>
    <dgm:pt modelId="{8549B459-031E-3347-AF93-8F67205D3E10}" type="pres">
      <dgm:prSet presAssocID="{07A8E996-F61C-F74F-9A72-77994D57BDED}" presName="parTrans" presStyleLbl="bgSibTrans2D1" presStyleIdx="3" presStyleCnt="4"/>
      <dgm:spPr/>
    </dgm:pt>
    <dgm:pt modelId="{80132B2F-8F2C-1843-8A68-3EF95B4EB1E9}" type="pres">
      <dgm:prSet presAssocID="{6C8ACB86-427D-B748-A00D-E739B9DC0991}" presName="node" presStyleLbl="node1" presStyleIdx="3" presStyleCnt="4" custRadScaleRad="126566" custRadScaleInc="4944">
        <dgm:presLayoutVars>
          <dgm:bulletEnabled val="1"/>
        </dgm:presLayoutVars>
      </dgm:prSet>
      <dgm:spPr/>
      <dgm:t>
        <a:bodyPr/>
        <a:lstStyle/>
        <a:p>
          <a:endParaRPr lang="en-US"/>
        </a:p>
      </dgm:t>
    </dgm:pt>
  </dgm:ptLst>
  <dgm:cxnLst>
    <dgm:cxn modelId="{B55ECFDB-610E-4153-B924-D37B5EA41803}" type="presOf" srcId="{21292047-0610-4936-BD1B-7DCE825D5972}" destId="{2FC43EDA-D2CC-44FB-9CA3-5DBBF4AE06C3}" srcOrd="0" destOrd="0" presId="urn:microsoft.com/office/officeart/2005/8/layout/radial4"/>
    <dgm:cxn modelId="{1BB27CB8-AE31-44B4-85DB-2590B3EE7134}" srcId="{DC9B134D-ECBF-49C6-8A0D-7DFEBCA54FE9}" destId="{8903E887-833C-49CD-9922-F0963550FE85}" srcOrd="1" destOrd="0" parTransId="{91BEDB0C-8328-4380-B492-DB4F221816BF}" sibTransId="{2D204042-5C69-4296-81AB-95306FCD0BA7}"/>
    <dgm:cxn modelId="{0FB0039F-1FA7-4F1F-A71F-31BA5A613410}" type="presOf" srcId="{E9263A0C-0098-491A-B106-154C74F379CD}" destId="{80E6DD4E-A807-4D10-99EF-C231DFAD054A}" srcOrd="0" destOrd="0" presId="urn:microsoft.com/office/officeart/2005/8/layout/radial4"/>
    <dgm:cxn modelId="{5326FCF5-4856-419C-87F0-F65CC313C4CC}" srcId="{DC9B134D-ECBF-49C6-8A0D-7DFEBCA54FE9}" destId="{E9263A0C-0098-491A-B106-154C74F379CD}" srcOrd="2" destOrd="0" parTransId="{21292047-0610-4936-BD1B-7DCE825D5972}" sibTransId="{D1A94C0F-C0F2-4C89-8DAD-014836F5717B}"/>
    <dgm:cxn modelId="{ED8FBA76-2AFA-FC4A-8C67-4A8C1E6BF247}" type="presOf" srcId="{6C8ACB86-427D-B748-A00D-E739B9DC0991}" destId="{80132B2F-8F2C-1843-8A68-3EF95B4EB1E9}" srcOrd="0" destOrd="0" presId="urn:microsoft.com/office/officeart/2005/8/layout/radial4"/>
    <dgm:cxn modelId="{5F3F797E-F816-4CD8-897A-0E32EDD89071}" type="presOf" srcId="{CD59D242-CBF4-4E49-A46D-2AE5518B2043}" destId="{E4609CDD-6557-4E51-9A17-F86E2EF9CE37}" srcOrd="0" destOrd="0" presId="urn:microsoft.com/office/officeart/2005/8/layout/radial4"/>
    <dgm:cxn modelId="{A78AD277-8E00-48A5-A95C-6B2F59EC1837}" type="presOf" srcId="{15E712BB-DC3B-4012-A832-712A5C7FF6F7}" destId="{9A748EFA-4F52-4D13-835E-837EDD11E1A9}" srcOrd="0" destOrd="0" presId="urn:microsoft.com/office/officeart/2005/8/layout/radial4"/>
    <dgm:cxn modelId="{25CD7E51-BC9A-4509-82B7-5FEDD5EF85C3}" type="presOf" srcId="{DC9B134D-ECBF-49C6-8A0D-7DFEBCA54FE9}" destId="{148EE6A5-C337-4B73-AA3A-C5E6BB217DA8}" srcOrd="0" destOrd="0" presId="urn:microsoft.com/office/officeart/2005/8/layout/radial4"/>
    <dgm:cxn modelId="{AB0AA78C-1B87-421F-B640-B8CC1C3AC70C}" type="presOf" srcId="{CAF00E91-A87C-4F2E-9378-62C2DC567FEF}" destId="{6F5D4281-963B-4AB5-B588-3AF9E4543CCF}" srcOrd="0" destOrd="0" presId="urn:microsoft.com/office/officeart/2005/8/layout/radial4"/>
    <dgm:cxn modelId="{AA1BE4B6-6C79-4689-936D-2A160EA8CFF2}" srcId="{CD59D242-CBF4-4E49-A46D-2AE5518B2043}" destId="{46A6DE0D-D601-4191-A405-BA0474B8A38F}" srcOrd="1" destOrd="0" parTransId="{FEAA6977-EDFC-4C4C-9719-66349B82DD45}" sibTransId="{5DD7D56D-F7A9-4643-A628-E4C3E6911D90}"/>
    <dgm:cxn modelId="{D8B00486-B726-4C4E-9AD4-A2CB98001DD8}" type="presOf" srcId="{91BEDB0C-8328-4380-B492-DB4F221816BF}" destId="{A3554190-F068-4B0D-BDE4-F9F97FB5C5B1}" srcOrd="0" destOrd="0" presId="urn:microsoft.com/office/officeart/2005/8/layout/radial4"/>
    <dgm:cxn modelId="{A1260BA7-1A65-4653-9D49-EB5E4D02EF21}" srcId="{CD59D242-CBF4-4E49-A46D-2AE5518B2043}" destId="{DC9B134D-ECBF-49C6-8A0D-7DFEBCA54FE9}" srcOrd="0" destOrd="0" parTransId="{94F5A414-76FC-4A2C-A1B4-845B2C331C1A}" sibTransId="{CD50ACDE-9CDC-4409-89B6-3FE7156E25A2}"/>
    <dgm:cxn modelId="{163F1DA6-14B3-4AE5-8EE3-2F67F7688989}" srcId="{DC9B134D-ECBF-49C6-8A0D-7DFEBCA54FE9}" destId="{CAF00E91-A87C-4F2E-9378-62C2DC567FEF}" srcOrd="0" destOrd="0" parTransId="{15E712BB-DC3B-4012-A832-712A5C7FF6F7}" sibTransId="{B2E2EE58-A50A-494B-8E72-C0984A1F1557}"/>
    <dgm:cxn modelId="{CE181E60-BBD1-49D1-89E6-7A58216BAF41}" type="presOf" srcId="{8903E887-833C-49CD-9922-F0963550FE85}" destId="{FE59FCB2-DB5F-4E68-A6D7-CF50EFA54329}" srcOrd="0" destOrd="0" presId="urn:microsoft.com/office/officeart/2005/8/layout/radial4"/>
    <dgm:cxn modelId="{EFBFEA0A-7F64-844A-ABB9-274B9AE6E019}" srcId="{DC9B134D-ECBF-49C6-8A0D-7DFEBCA54FE9}" destId="{6C8ACB86-427D-B748-A00D-E739B9DC0991}" srcOrd="3" destOrd="0" parTransId="{07A8E996-F61C-F74F-9A72-77994D57BDED}" sibTransId="{39CED3C1-DC27-AD4E-9E65-0774F88274E3}"/>
    <dgm:cxn modelId="{8583798F-92DC-E344-A0E1-BB9C2D99830A}" type="presOf" srcId="{07A8E996-F61C-F74F-9A72-77994D57BDED}" destId="{8549B459-031E-3347-AF93-8F67205D3E10}" srcOrd="0" destOrd="0" presId="urn:microsoft.com/office/officeart/2005/8/layout/radial4"/>
    <dgm:cxn modelId="{8ADA26DE-476E-4C56-AC70-0C9A150D30DB}" type="presParOf" srcId="{E4609CDD-6557-4E51-9A17-F86E2EF9CE37}" destId="{148EE6A5-C337-4B73-AA3A-C5E6BB217DA8}" srcOrd="0" destOrd="0" presId="urn:microsoft.com/office/officeart/2005/8/layout/radial4"/>
    <dgm:cxn modelId="{9EAE4C3A-86A0-460F-9AD6-295FA01599AC}" type="presParOf" srcId="{E4609CDD-6557-4E51-9A17-F86E2EF9CE37}" destId="{9A748EFA-4F52-4D13-835E-837EDD11E1A9}" srcOrd="1" destOrd="0" presId="urn:microsoft.com/office/officeart/2005/8/layout/radial4"/>
    <dgm:cxn modelId="{4348487F-EEDB-42CB-B5C6-EBA63A80C8AD}" type="presParOf" srcId="{E4609CDD-6557-4E51-9A17-F86E2EF9CE37}" destId="{6F5D4281-963B-4AB5-B588-3AF9E4543CCF}" srcOrd="2" destOrd="0" presId="urn:microsoft.com/office/officeart/2005/8/layout/radial4"/>
    <dgm:cxn modelId="{1E8E5033-D8EA-4C80-8B2A-0474749EE573}" type="presParOf" srcId="{E4609CDD-6557-4E51-9A17-F86E2EF9CE37}" destId="{A3554190-F068-4B0D-BDE4-F9F97FB5C5B1}" srcOrd="3" destOrd="0" presId="urn:microsoft.com/office/officeart/2005/8/layout/radial4"/>
    <dgm:cxn modelId="{25B2EDD3-B959-4391-88C9-8729AD5E7DA3}" type="presParOf" srcId="{E4609CDD-6557-4E51-9A17-F86E2EF9CE37}" destId="{FE59FCB2-DB5F-4E68-A6D7-CF50EFA54329}" srcOrd="4" destOrd="0" presId="urn:microsoft.com/office/officeart/2005/8/layout/radial4"/>
    <dgm:cxn modelId="{A4249094-B45A-47F6-AAE6-E1EC26A9CAAD}" type="presParOf" srcId="{E4609CDD-6557-4E51-9A17-F86E2EF9CE37}" destId="{2FC43EDA-D2CC-44FB-9CA3-5DBBF4AE06C3}" srcOrd="5" destOrd="0" presId="urn:microsoft.com/office/officeart/2005/8/layout/radial4"/>
    <dgm:cxn modelId="{9E83B537-1C1A-45A4-90E6-2EB499F18221}" type="presParOf" srcId="{E4609CDD-6557-4E51-9A17-F86E2EF9CE37}" destId="{80E6DD4E-A807-4D10-99EF-C231DFAD054A}" srcOrd="6" destOrd="0" presId="urn:microsoft.com/office/officeart/2005/8/layout/radial4"/>
    <dgm:cxn modelId="{B893AB87-239D-1B46-88B7-FD5184591BD7}" type="presParOf" srcId="{E4609CDD-6557-4E51-9A17-F86E2EF9CE37}" destId="{8549B459-031E-3347-AF93-8F67205D3E10}" srcOrd="7" destOrd="0" presId="urn:microsoft.com/office/officeart/2005/8/layout/radial4"/>
    <dgm:cxn modelId="{7D66F380-6E84-FF49-A5AD-5C69AF392184}" type="presParOf" srcId="{E4609CDD-6557-4E51-9A17-F86E2EF9CE37}" destId="{80132B2F-8F2C-1843-8A68-3EF95B4EB1E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2B78AF-845D-426C-B44C-70D9119A36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5A035EC-7C52-4245-8C6E-21C54F04FC4E}">
      <dgm:prSet phldrT="[Text]"/>
      <dgm:spPr/>
      <dgm:t>
        <a:bodyPr/>
        <a:lstStyle/>
        <a:p>
          <a:r>
            <a:rPr lang="en-US" dirty="0" smtClean="0"/>
            <a:t>Greek Life</a:t>
          </a:r>
          <a:endParaRPr lang="en-US" dirty="0"/>
        </a:p>
      </dgm:t>
    </dgm:pt>
    <dgm:pt modelId="{7266044C-AC34-43E9-8A84-75FAB1287F12}" type="parTrans" cxnId="{5DAAA953-AD72-4821-A6E5-82DAD9829047}">
      <dgm:prSet/>
      <dgm:spPr/>
      <dgm:t>
        <a:bodyPr/>
        <a:lstStyle/>
        <a:p>
          <a:endParaRPr lang="en-US"/>
        </a:p>
      </dgm:t>
    </dgm:pt>
    <dgm:pt modelId="{6DC4255C-A6D8-4DBF-BB9A-CC22308A4079}" type="sibTrans" cxnId="{5DAAA953-AD72-4821-A6E5-82DAD9829047}">
      <dgm:prSet/>
      <dgm:spPr/>
      <dgm:t>
        <a:bodyPr/>
        <a:lstStyle/>
        <a:p>
          <a:endParaRPr lang="en-US"/>
        </a:p>
      </dgm:t>
    </dgm:pt>
    <dgm:pt modelId="{B2A8E92E-E54F-4000-AC60-A72106EEE737}">
      <dgm:prSet phldrT="[Text]"/>
      <dgm:spPr/>
      <dgm:t>
        <a:bodyPr/>
        <a:lstStyle/>
        <a:p>
          <a:r>
            <a:rPr lang="en-US" dirty="0" smtClean="0"/>
            <a:t>Students should self identify gender on recruitment forms as allowed by individual </a:t>
          </a:r>
          <a:r>
            <a:rPr lang="en-US" dirty="0" smtClean="0"/>
            <a:t>chapters.</a:t>
          </a:r>
          <a:endParaRPr lang="en-US" dirty="0"/>
        </a:p>
      </dgm:t>
    </dgm:pt>
    <dgm:pt modelId="{B5F080A1-599B-409B-A385-C83944B42C2E}" type="parTrans" cxnId="{D74BD57F-0E3F-4D77-B9DA-621E540A38F7}">
      <dgm:prSet/>
      <dgm:spPr/>
      <dgm:t>
        <a:bodyPr/>
        <a:lstStyle/>
        <a:p>
          <a:endParaRPr lang="en-US"/>
        </a:p>
      </dgm:t>
    </dgm:pt>
    <dgm:pt modelId="{C61296B3-9F7A-4EF4-9117-99FF3771715E}" type="sibTrans" cxnId="{D74BD57F-0E3F-4D77-B9DA-621E540A38F7}">
      <dgm:prSet/>
      <dgm:spPr/>
      <dgm:t>
        <a:bodyPr/>
        <a:lstStyle/>
        <a:p>
          <a:endParaRPr lang="en-US"/>
        </a:p>
      </dgm:t>
    </dgm:pt>
    <dgm:pt modelId="{1A227053-957B-4FB5-B4F1-79FDE4F519D8}">
      <dgm:prSet phldrT="[Text]"/>
      <dgm:spPr/>
      <dgm:t>
        <a:bodyPr/>
        <a:lstStyle/>
        <a:p>
          <a:r>
            <a:rPr lang="en-US" dirty="0" smtClean="0"/>
            <a:t>Intramural &amp; Club Sports</a:t>
          </a:r>
          <a:endParaRPr lang="en-US" dirty="0"/>
        </a:p>
      </dgm:t>
    </dgm:pt>
    <dgm:pt modelId="{DA647F55-1C5E-47D3-80EA-294F6D89BE82}" type="parTrans" cxnId="{8BA4D3AF-4669-4373-ACCB-6CE23F3F387F}">
      <dgm:prSet/>
      <dgm:spPr/>
      <dgm:t>
        <a:bodyPr/>
        <a:lstStyle/>
        <a:p>
          <a:endParaRPr lang="en-US"/>
        </a:p>
      </dgm:t>
    </dgm:pt>
    <dgm:pt modelId="{1AFD069A-5F4F-4CB8-A724-052B7BF370DD}" type="sibTrans" cxnId="{8BA4D3AF-4669-4373-ACCB-6CE23F3F387F}">
      <dgm:prSet/>
      <dgm:spPr/>
      <dgm:t>
        <a:bodyPr/>
        <a:lstStyle/>
        <a:p>
          <a:endParaRPr lang="en-US"/>
        </a:p>
      </dgm:t>
    </dgm:pt>
    <dgm:pt modelId="{D364EDAA-A314-45C6-A55B-E79E0442494F}">
      <dgm:prSet phldrT="[Text]"/>
      <dgm:spPr/>
      <dgm:t>
        <a:bodyPr/>
        <a:lstStyle/>
        <a:p>
          <a:r>
            <a:rPr lang="en-US" dirty="0" smtClean="0"/>
            <a:t>Each intramural sport offered will include a gender inclusive </a:t>
          </a:r>
          <a:r>
            <a:rPr lang="en-US" dirty="0" smtClean="0"/>
            <a:t>division.</a:t>
          </a:r>
          <a:endParaRPr lang="en-US" dirty="0"/>
        </a:p>
      </dgm:t>
    </dgm:pt>
    <dgm:pt modelId="{63C4821B-FAD9-4231-8C13-38C52F218132}" type="parTrans" cxnId="{A96E3D19-317C-40C3-9587-C73F080B6DED}">
      <dgm:prSet/>
      <dgm:spPr/>
      <dgm:t>
        <a:bodyPr/>
        <a:lstStyle/>
        <a:p>
          <a:endParaRPr lang="en-US"/>
        </a:p>
      </dgm:t>
    </dgm:pt>
    <dgm:pt modelId="{898EF214-6660-4C8D-8978-E540D8DC93B9}" type="sibTrans" cxnId="{A96E3D19-317C-40C3-9587-C73F080B6DED}">
      <dgm:prSet/>
      <dgm:spPr/>
      <dgm:t>
        <a:bodyPr/>
        <a:lstStyle/>
        <a:p>
          <a:endParaRPr lang="en-US"/>
        </a:p>
      </dgm:t>
    </dgm:pt>
    <dgm:pt modelId="{E03B3D1D-3CE6-4EA7-BA20-5E6CDBCDAB68}">
      <dgm:prSet/>
      <dgm:spPr/>
      <dgm:t>
        <a:bodyPr/>
        <a:lstStyle/>
        <a:p>
          <a:r>
            <a:rPr lang="en-US" dirty="0" smtClean="0"/>
            <a:t>Stay up to date on standards and policies of each chapter as determined by the national </a:t>
          </a:r>
          <a:r>
            <a:rPr lang="en-US" dirty="0" smtClean="0"/>
            <a:t>organizations.</a:t>
          </a:r>
          <a:endParaRPr lang="en-US" dirty="0"/>
        </a:p>
      </dgm:t>
    </dgm:pt>
    <dgm:pt modelId="{D83B21ED-AC7B-4A29-8E7A-ABA90AF8200B}" type="parTrans" cxnId="{C8BF2FD7-AD70-4BDD-93B8-516176674E3F}">
      <dgm:prSet/>
      <dgm:spPr/>
      <dgm:t>
        <a:bodyPr/>
        <a:lstStyle/>
        <a:p>
          <a:endParaRPr lang="en-US"/>
        </a:p>
      </dgm:t>
    </dgm:pt>
    <dgm:pt modelId="{BED497B2-97C8-4A51-A2AB-58C530BAE586}" type="sibTrans" cxnId="{C8BF2FD7-AD70-4BDD-93B8-516176674E3F}">
      <dgm:prSet/>
      <dgm:spPr/>
      <dgm:t>
        <a:bodyPr/>
        <a:lstStyle/>
        <a:p>
          <a:endParaRPr lang="en-US"/>
        </a:p>
      </dgm:t>
    </dgm:pt>
    <dgm:pt modelId="{6EFCE62A-3C08-4B59-95CF-DE5A17C6D8D5}">
      <dgm:prSet/>
      <dgm:spPr/>
      <dgm:t>
        <a:bodyPr/>
        <a:lstStyle/>
        <a:p>
          <a:r>
            <a:rPr lang="en-US" dirty="0" smtClean="0"/>
            <a:t>Stay up to date on standards and policies of each club sport as determined by governing </a:t>
          </a:r>
          <a:r>
            <a:rPr lang="en-US" dirty="0" smtClean="0"/>
            <a:t>organization.</a:t>
          </a:r>
          <a:endParaRPr lang="en-US" dirty="0" smtClean="0"/>
        </a:p>
      </dgm:t>
    </dgm:pt>
    <dgm:pt modelId="{1936CA83-8AC4-47F3-866C-0B6A3AF85C64}" type="parTrans" cxnId="{CCE69A0A-D5EB-42A9-AB7F-6ADDAFE2E714}">
      <dgm:prSet/>
      <dgm:spPr/>
      <dgm:t>
        <a:bodyPr/>
        <a:lstStyle/>
        <a:p>
          <a:endParaRPr lang="en-US"/>
        </a:p>
      </dgm:t>
    </dgm:pt>
    <dgm:pt modelId="{D70BA371-89EE-4CAD-BB9E-F16F56C18E27}" type="sibTrans" cxnId="{CCE69A0A-D5EB-42A9-AB7F-6ADDAFE2E714}">
      <dgm:prSet/>
      <dgm:spPr/>
      <dgm:t>
        <a:bodyPr/>
        <a:lstStyle/>
        <a:p>
          <a:endParaRPr lang="en-US"/>
        </a:p>
      </dgm:t>
    </dgm:pt>
    <dgm:pt modelId="{0F8CE563-008A-E441-9548-183F5115E0D0}">
      <dgm:prSet/>
      <dgm:spPr/>
      <dgm:t>
        <a:bodyPr/>
        <a:lstStyle/>
        <a:p>
          <a:r>
            <a:rPr lang="en-US" dirty="0" smtClean="0"/>
            <a:t>Example: Delta Tau Delta and Delta Upsilon at the University of Oregon have recently allowed trans* students to pledge. </a:t>
          </a:r>
          <a:endParaRPr lang="en-US" dirty="0"/>
        </a:p>
      </dgm:t>
    </dgm:pt>
    <dgm:pt modelId="{BD4F7783-8C95-A046-8259-258FA9FEDD5B}" type="parTrans" cxnId="{66F4B3B5-F343-8040-9CCD-12FA9CAB24DC}">
      <dgm:prSet/>
      <dgm:spPr/>
      <dgm:t>
        <a:bodyPr/>
        <a:lstStyle/>
        <a:p>
          <a:endParaRPr lang="en-US"/>
        </a:p>
      </dgm:t>
    </dgm:pt>
    <dgm:pt modelId="{2B66ADE1-9B4B-6846-8051-AC955400956D}" type="sibTrans" cxnId="{66F4B3B5-F343-8040-9CCD-12FA9CAB24DC}">
      <dgm:prSet/>
      <dgm:spPr/>
      <dgm:t>
        <a:bodyPr/>
        <a:lstStyle/>
        <a:p>
          <a:endParaRPr lang="en-US"/>
        </a:p>
      </dgm:t>
    </dgm:pt>
    <dgm:pt modelId="{E436CCFA-9E19-CF4B-8137-55A3BD4CA3CA}">
      <dgm:prSet/>
      <dgm:spPr/>
      <dgm:t>
        <a:bodyPr/>
        <a:lstStyle/>
        <a:p>
          <a:r>
            <a:rPr lang="en-US" dirty="0" smtClean="0"/>
            <a:t>Example: USA Rugby requires gender affirming surgery for players requesting to participate on a new team.</a:t>
          </a:r>
          <a:endParaRPr lang="en-US" dirty="0" smtClean="0"/>
        </a:p>
      </dgm:t>
    </dgm:pt>
    <dgm:pt modelId="{89A7D578-90D1-7540-A470-D1646691E617}" type="parTrans" cxnId="{147AF214-B38C-2441-812F-5155F33B1181}">
      <dgm:prSet/>
      <dgm:spPr/>
      <dgm:t>
        <a:bodyPr/>
        <a:lstStyle/>
        <a:p>
          <a:endParaRPr lang="en-US"/>
        </a:p>
      </dgm:t>
    </dgm:pt>
    <dgm:pt modelId="{8A5BDC58-1589-AF4C-97DB-A2E71EAEDC42}" type="sibTrans" cxnId="{147AF214-B38C-2441-812F-5155F33B1181}">
      <dgm:prSet/>
      <dgm:spPr/>
      <dgm:t>
        <a:bodyPr/>
        <a:lstStyle/>
        <a:p>
          <a:endParaRPr lang="en-US"/>
        </a:p>
      </dgm:t>
    </dgm:pt>
    <dgm:pt modelId="{FC462FF0-A11E-4723-8718-7550EB560085}" type="pres">
      <dgm:prSet presAssocID="{A52B78AF-845D-426C-B44C-70D9119A36B1}" presName="Name0" presStyleCnt="0">
        <dgm:presLayoutVars>
          <dgm:dir/>
          <dgm:animLvl val="lvl"/>
          <dgm:resizeHandles val="exact"/>
        </dgm:presLayoutVars>
      </dgm:prSet>
      <dgm:spPr/>
      <dgm:t>
        <a:bodyPr/>
        <a:lstStyle/>
        <a:p>
          <a:endParaRPr lang="en-US"/>
        </a:p>
      </dgm:t>
    </dgm:pt>
    <dgm:pt modelId="{47F914B5-82F2-4A71-9123-373ED307596A}" type="pres">
      <dgm:prSet presAssocID="{35A035EC-7C52-4245-8C6E-21C54F04FC4E}" presName="composite" presStyleCnt="0"/>
      <dgm:spPr/>
    </dgm:pt>
    <dgm:pt modelId="{0DDDA9BD-AC8E-47AA-BCA7-544D22C4410B}" type="pres">
      <dgm:prSet presAssocID="{35A035EC-7C52-4245-8C6E-21C54F04FC4E}" presName="parTx" presStyleLbl="alignNode1" presStyleIdx="0" presStyleCnt="2">
        <dgm:presLayoutVars>
          <dgm:chMax val="0"/>
          <dgm:chPref val="0"/>
          <dgm:bulletEnabled val="1"/>
        </dgm:presLayoutVars>
      </dgm:prSet>
      <dgm:spPr/>
      <dgm:t>
        <a:bodyPr/>
        <a:lstStyle/>
        <a:p>
          <a:endParaRPr lang="en-US"/>
        </a:p>
      </dgm:t>
    </dgm:pt>
    <dgm:pt modelId="{2F4B01C6-C9C7-41F3-844A-BB6E226D1785}" type="pres">
      <dgm:prSet presAssocID="{35A035EC-7C52-4245-8C6E-21C54F04FC4E}" presName="desTx" presStyleLbl="alignAccFollowNode1" presStyleIdx="0" presStyleCnt="2">
        <dgm:presLayoutVars>
          <dgm:bulletEnabled val="1"/>
        </dgm:presLayoutVars>
      </dgm:prSet>
      <dgm:spPr/>
      <dgm:t>
        <a:bodyPr/>
        <a:lstStyle/>
        <a:p>
          <a:endParaRPr lang="en-US"/>
        </a:p>
      </dgm:t>
    </dgm:pt>
    <dgm:pt modelId="{E6229C4D-786B-41A8-A309-FE6B38715B22}" type="pres">
      <dgm:prSet presAssocID="{6DC4255C-A6D8-4DBF-BB9A-CC22308A4079}" presName="space" presStyleCnt="0"/>
      <dgm:spPr/>
    </dgm:pt>
    <dgm:pt modelId="{EBBF5257-1F76-4CD2-BAB1-8744E2606F34}" type="pres">
      <dgm:prSet presAssocID="{1A227053-957B-4FB5-B4F1-79FDE4F519D8}" presName="composite" presStyleCnt="0"/>
      <dgm:spPr/>
    </dgm:pt>
    <dgm:pt modelId="{A918C002-DF9A-48A4-9C4E-4B376B59C35E}" type="pres">
      <dgm:prSet presAssocID="{1A227053-957B-4FB5-B4F1-79FDE4F519D8}" presName="parTx" presStyleLbl="alignNode1" presStyleIdx="1" presStyleCnt="2">
        <dgm:presLayoutVars>
          <dgm:chMax val="0"/>
          <dgm:chPref val="0"/>
          <dgm:bulletEnabled val="1"/>
        </dgm:presLayoutVars>
      </dgm:prSet>
      <dgm:spPr/>
      <dgm:t>
        <a:bodyPr/>
        <a:lstStyle/>
        <a:p>
          <a:endParaRPr lang="en-US"/>
        </a:p>
      </dgm:t>
    </dgm:pt>
    <dgm:pt modelId="{0F13E4E6-6E5C-42D6-BAF3-BC4033343666}" type="pres">
      <dgm:prSet presAssocID="{1A227053-957B-4FB5-B4F1-79FDE4F519D8}" presName="desTx" presStyleLbl="alignAccFollowNode1" presStyleIdx="1" presStyleCnt="2">
        <dgm:presLayoutVars>
          <dgm:bulletEnabled val="1"/>
        </dgm:presLayoutVars>
      </dgm:prSet>
      <dgm:spPr/>
      <dgm:t>
        <a:bodyPr/>
        <a:lstStyle/>
        <a:p>
          <a:endParaRPr lang="en-US"/>
        </a:p>
      </dgm:t>
    </dgm:pt>
  </dgm:ptLst>
  <dgm:cxnLst>
    <dgm:cxn modelId="{D74BD57F-0E3F-4D77-B9DA-621E540A38F7}" srcId="{35A035EC-7C52-4245-8C6E-21C54F04FC4E}" destId="{B2A8E92E-E54F-4000-AC60-A72106EEE737}" srcOrd="0" destOrd="0" parTransId="{B5F080A1-599B-409B-A385-C83944B42C2E}" sibTransId="{C61296B3-9F7A-4EF4-9117-99FF3771715E}"/>
    <dgm:cxn modelId="{829E2BC3-E8EF-4DF7-83F9-4E9B304AAB6A}" type="presOf" srcId="{35A035EC-7C52-4245-8C6E-21C54F04FC4E}" destId="{0DDDA9BD-AC8E-47AA-BCA7-544D22C4410B}" srcOrd="0" destOrd="0" presId="urn:microsoft.com/office/officeart/2005/8/layout/hList1"/>
    <dgm:cxn modelId="{E3D846C6-0294-4C30-914F-6BF45D34E1D6}" type="presOf" srcId="{6EFCE62A-3C08-4B59-95CF-DE5A17C6D8D5}" destId="{0F13E4E6-6E5C-42D6-BAF3-BC4033343666}" srcOrd="0" destOrd="1" presId="urn:microsoft.com/office/officeart/2005/8/layout/hList1"/>
    <dgm:cxn modelId="{22A58A1E-B1D8-44C0-BEBD-57D98A0D24B5}" type="presOf" srcId="{E03B3D1D-3CE6-4EA7-BA20-5E6CDBCDAB68}" destId="{2F4B01C6-C9C7-41F3-844A-BB6E226D1785}" srcOrd="0" destOrd="1" presId="urn:microsoft.com/office/officeart/2005/8/layout/hList1"/>
    <dgm:cxn modelId="{94922F3E-6120-4E12-B6F0-660EA075A257}" type="presOf" srcId="{B2A8E92E-E54F-4000-AC60-A72106EEE737}" destId="{2F4B01C6-C9C7-41F3-844A-BB6E226D1785}" srcOrd="0" destOrd="0" presId="urn:microsoft.com/office/officeart/2005/8/layout/hList1"/>
    <dgm:cxn modelId="{C8BF2FD7-AD70-4BDD-93B8-516176674E3F}" srcId="{35A035EC-7C52-4245-8C6E-21C54F04FC4E}" destId="{E03B3D1D-3CE6-4EA7-BA20-5E6CDBCDAB68}" srcOrd="1" destOrd="0" parTransId="{D83B21ED-AC7B-4A29-8E7A-ABA90AF8200B}" sibTransId="{BED497B2-97C8-4A51-A2AB-58C530BAE586}"/>
    <dgm:cxn modelId="{A275BE18-76A4-1B4C-B960-C41F3CB974D6}" type="presOf" srcId="{0F8CE563-008A-E441-9548-183F5115E0D0}" destId="{2F4B01C6-C9C7-41F3-844A-BB6E226D1785}" srcOrd="0" destOrd="2" presId="urn:microsoft.com/office/officeart/2005/8/layout/hList1"/>
    <dgm:cxn modelId="{FEA3BA0B-4F7C-41E9-B98A-D36D9405B6AA}" type="presOf" srcId="{D364EDAA-A314-45C6-A55B-E79E0442494F}" destId="{0F13E4E6-6E5C-42D6-BAF3-BC4033343666}" srcOrd="0" destOrd="0" presId="urn:microsoft.com/office/officeart/2005/8/layout/hList1"/>
    <dgm:cxn modelId="{CCE69A0A-D5EB-42A9-AB7F-6ADDAFE2E714}" srcId="{1A227053-957B-4FB5-B4F1-79FDE4F519D8}" destId="{6EFCE62A-3C08-4B59-95CF-DE5A17C6D8D5}" srcOrd="1" destOrd="0" parTransId="{1936CA83-8AC4-47F3-866C-0B6A3AF85C64}" sibTransId="{D70BA371-89EE-4CAD-BB9E-F16F56C18E27}"/>
    <dgm:cxn modelId="{A96E3D19-317C-40C3-9587-C73F080B6DED}" srcId="{1A227053-957B-4FB5-B4F1-79FDE4F519D8}" destId="{D364EDAA-A314-45C6-A55B-E79E0442494F}" srcOrd="0" destOrd="0" parTransId="{63C4821B-FAD9-4231-8C13-38C52F218132}" sibTransId="{898EF214-6660-4C8D-8978-E540D8DC93B9}"/>
    <dgm:cxn modelId="{EACA87C5-F901-4941-95EC-D0A7B712321E}" type="presOf" srcId="{1A227053-957B-4FB5-B4F1-79FDE4F519D8}" destId="{A918C002-DF9A-48A4-9C4E-4B376B59C35E}" srcOrd="0" destOrd="0" presId="urn:microsoft.com/office/officeart/2005/8/layout/hList1"/>
    <dgm:cxn modelId="{5DAAA953-AD72-4821-A6E5-82DAD9829047}" srcId="{A52B78AF-845D-426C-B44C-70D9119A36B1}" destId="{35A035EC-7C52-4245-8C6E-21C54F04FC4E}" srcOrd="0" destOrd="0" parTransId="{7266044C-AC34-43E9-8A84-75FAB1287F12}" sibTransId="{6DC4255C-A6D8-4DBF-BB9A-CC22308A4079}"/>
    <dgm:cxn modelId="{66F4B3B5-F343-8040-9CCD-12FA9CAB24DC}" srcId="{E03B3D1D-3CE6-4EA7-BA20-5E6CDBCDAB68}" destId="{0F8CE563-008A-E441-9548-183F5115E0D0}" srcOrd="0" destOrd="0" parTransId="{BD4F7783-8C95-A046-8259-258FA9FEDD5B}" sibTransId="{2B66ADE1-9B4B-6846-8051-AC955400956D}"/>
    <dgm:cxn modelId="{8BA4D3AF-4669-4373-ACCB-6CE23F3F387F}" srcId="{A52B78AF-845D-426C-B44C-70D9119A36B1}" destId="{1A227053-957B-4FB5-B4F1-79FDE4F519D8}" srcOrd="1" destOrd="0" parTransId="{DA647F55-1C5E-47D3-80EA-294F6D89BE82}" sibTransId="{1AFD069A-5F4F-4CB8-A724-052B7BF370DD}"/>
    <dgm:cxn modelId="{73D90739-52FD-4049-B214-6D75CDE1C6ED}" type="presOf" srcId="{A52B78AF-845D-426C-B44C-70D9119A36B1}" destId="{FC462FF0-A11E-4723-8718-7550EB560085}" srcOrd="0" destOrd="0" presId="urn:microsoft.com/office/officeart/2005/8/layout/hList1"/>
    <dgm:cxn modelId="{147AF214-B38C-2441-812F-5155F33B1181}" srcId="{6EFCE62A-3C08-4B59-95CF-DE5A17C6D8D5}" destId="{E436CCFA-9E19-CF4B-8137-55A3BD4CA3CA}" srcOrd="0" destOrd="0" parTransId="{89A7D578-90D1-7540-A470-D1646691E617}" sibTransId="{8A5BDC58-1589-AF4C-97DB-A2E71EAEDC42}"/>
    <dgm:cxn modelId="{D25A31FF-E37E-C445-B277-27587A8B6F51}" type="presOf" srcId="{E436CCFA-9E19-CF4B-8137-55A3BD4CA3CA}" destId="{0F13E4E6-6E5C-42D6-BAF3-BC4033343666}" srcOrd="0" destOrd="2" presId="urn:microsoft.com/office/officeart/2005/8/layout/hList1"/>
    <dgm:cxn modelId="{08232B4D-CDAD-41A1-8184-D03560F7591A}" type="presParOf" srcId="{FC462FF0-A11E-4723-8718-7550EB560085}" destId="{47F914B5-82F2-4A71-9123-373ED307596A}" srcOrd="0" destOrd="0" presId="urn:microsoft.com/office/officeart/2005/8/layout/hList1"/>
    <dgm:cxn modelId="{06532627-466B-464E-B5F5-F212858E615C}" type="presParOf" srcId="{47F914B5-82F2-4A71-9123-373ED307596A}" destId="{0DDDA9BD-AC8E-47AA-BCA7-544D22C4410B}" srcOrd="0" destOrd="0" presId="urn:microsoft.com/office/officeart/2005/8/layout/hList1"/>
    <dgm:cxn modelId="{BE34C2CD-F176-426B-8101-1A1D2C9DD51D}" type="presParOf" srcId="{47F914B5-82F2-4A71-9123-373ED307596A}" destId="{2F4B01C6-C9C7-41F3-844A-BB6E226D1785}" srcOrd="1" destOrd="0" presId="urn:microsoft.com/office/officeart/2005/8/layout/hList1"/>
    <dgm:cxn modelId="{C9BC232F-E429-4169-AB92-3909FA85B049}" type="presParOf" srcId="{FC462FF0-A11E-4723-8718-7550EB560085}" destId="{E6229C4D-786B-41A8-A309-FE6B38715B22}" srcOrd="1" destOrd="0" presId="urn:microsoft.com/office/officeart/2005/8/layout/hList1"/>
    <dgm:cxn modelId="{2A47B582-6852-4107-92F5-9BF38159DBF4}" type="presParOf" srcId="{FC462FF0-A11E-4723-8718-7550EB560085}" destId="{EBBF5257-1F76-4CD2-BAB1-8744E2606F34}" srcOrd="2" destOrd="0" presId="urn:microsoft.com/office/officeart/2005/8/layout/hList1"/>
    <dgm:cxn modelId="{24863E66-06AD-4C2D-8C14-1ACCF97D3D77}" type="presParOf" srcId="{EBBF5257-1F76-4CD2-BAB1-8744E2606F34}" destId="{A918C002-DF9A-48A4-9C4E-4B376B59C35E}" srcOrd="0" destOrd="0" presId="urn:microsoft.com/office/officeart/2005/8/layout/hList1"/>
    <dgm:cxn modelId="{E61B57C7-82FD-4086-9A69-34E8C22863B7}" type="presParOf" srcId="{EBBF5257-1F76-4CD2-BAB1-8744E2606F34}" destId="{0F13E4E6-6E5C-42D6-BAF3-BC40333436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26F81-908B-4A10-A8E3-272BD9195CED}">
      <dsp:nvSpPr>
        <dsp:cNvPr id="0" name=""/>
        <dsp:cNvSpPr/>
      </dsp:nvSpPr>
      <dsp:spPr>
        <a:xfrm>
          <a:off x="3398" y="997608"/>
          <a:ext cx="3101429" cy="104686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The Mission and Values of Centrist College</a:t>
          </a:r>
          <a:endParaRPr lang="en-US" sz="2100" kern="1200" dirty="0"/>
        </a:p>
      </dsp:txBody>
      <dsp:txXfrm>
        <a:off x="3398" y="997608"/>
        <a:ext cx="3101429" cy="1046860"/>
      </dsp:txXfrm>
    </dsp:sp>
    <dsp:sp modelId="{F9B814D0-B0DE-45EB-9FA5-8DF9625464FA}">
      <dsp:nvSpPr>
        <dsp:cNvPr id="0" name=""/>
        <dsp:cNvSpPr/>
      </dsp:nvSpPr>
      <dsp:spPr>
        <a:xfrm>
          <a:off x="3180" y="2078041"/>
          <a:ext cx="3101429" cy="244991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The mission of Centrist College is to provide a rigorous liberal arts education that prepares students for lives of global citizenship and engagement. </a:t>
          </a:r>
          <a:endParaRPr lang="en-US" sz="2100" kern="1200" dirty="0"/>
        </a:p>
      </dsp:txBody>
      <dsp:txXfrm>
        <a:off x="3180" y="2078041"/>
        <a:ext cx="3101429" cy="2449912"/>
      </dsp:txXfrm>
    </dsp:sp>
    <dsp:sp modelId="{4097FF03-02A5-4F1A-A4C0-B21DB61CDB99}">
      <dsp:nvSpPr>
        <dsp:cNvPr id="0" name=""/>
        <dsp:cNvSpPr/>
      </dsp:nvSpPr>
      <dsp:spPr>
        <a:xfrm>
          <a:off x="3538810" y="1031181"/>
          <a:ext cx="3101429" cy="104686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Compliance with Federal and Massachusetts State Legislation</a:t>
          </a:r>
          <a:endParaRPr lang="en-US" sz="2100" kern="1200" dirty="0"/>
        </a:p>
      </dsp:txBody>
      <dsp:txXfrm>
        <a:off x="3538810" y="1031181"/>
        <a:ext cx="3101429" cy="1046860"/>
      </dsp:txXfrm>
    </dsp:sp>
    <dsp:sp modelId="{68DA6F9D-99B1-453D-A9B8-DBDD8E080DCE}">
      <dsp:nvSpPr>
        <dsp:cNvPr id="0" name=""/>
        <dsp:cNvSpPr/>
      </dsp:nvSpPr>
      <dsp:spPr>
        <a:xfrm>
          <a:off x="3538810" y="2078041"/>
          <a:ext cx="3101429" cy="244991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hlinkClick xmlns:r="http://schemas.openxmlformats.org/officeDocument/2006/relationships" r:id="rId1"/>
            </a:rPr>
            <a:t>Title IX</a:t>
          </a:r>
          <a:endParaRPr lang="en-US" sz="2100" kern="1200" dirty="0"/>
        </a:p>
        <a:p>
          <a:pPr marL="228600" lvl="1" indent="-228600" algn="l" defTabSz="933450">
            <a:lnSpc>
              <a:spcPct val="90000"/>
            </a:lnSpc>
            <a:spcBef>
              <a:spcPct val="0"/>
            </a:spcBef>
            <a:spcAft>
              <a:spcPct val="15000"/>
            </a:spcAft>
            <a:buChar char="••"/>
          </a:pPr>
          <a:r>
            <a:rPr lang="en-US" sz="2100" kern="1200" dirty="0" smtClean="0">
              <a:hlinkClick xmlns:r="http://schemas.openxmlformats.org/officeDocument/2006/relationships" r:id="rId2"/>
            </a:rPr>
            <a:t>An Act Relative to Gender Identity (2011)</a:t>
          </a:r>
          <a:endParaRPr lang="en-US" sz="2100" kern="1200" dirty="0"/>
        </a:p>
      </dsp:txBody>
      <dsp:txXfrm>
        <a:off x="3538810" y="2078041"/>
        <a:ext cx="3101429" cy="2449912"/>
      </dsp:txXfrm>
    </dsp:sp>
    <dsp:sp modelId="{122D80A9-6A03-4632-A25F-0D011BD01D2E}">
      <dsp:nvSpPr>
        <dsp:cNvPr id="0" name=""/>
        <dsp:cNvSpPr/>
      </dsp:nvSpPr>
      <dsp:spPr>
        <a:xfrm>
          <a:off x="7074439" y="1031181"/>
          <a:ext cx="3101429" cy="104686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Alignment with Best Practices in Higher Education</a:t>
          </a:r>
          <a:endParaRPr lang="en-US" sz="2100" kern="1200" dirty="0"/>
        </a:p>
      </dsp:txBody>
      <dsp:txXfrm>
        <a:off x="7074439" y="1031181"/>
        <a:ext cx="3101429" cy="1046860"/>
      </dsp:txXfrm>
    </dsp:sp>
    <dsp:sp modelId="{CF5A527B-26EA-4E67-B63F-A0CA24B0D9CF}">
      <dsp:nvSpPr>
        <dsp:cNvPr id="0" name=""/>
        <dsp:cNvSpPr/>
      </dsp:nvSpPr>
      <dsp:spPr>
        <a:xfrm>
          <a:off x="7074439" y="2078041"/>
          <a:ext cx="3101429" cy="2449912"/>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CAS Standards</a:t>
          </a:r>
          <a:endParaRPr lang="en-US" sz="2100" kern="1200" dirty="0"/>
        </a:p>
        <a:p>
          <a:pPr marL="228600" lvl="1" indent="-228600" algn="l" defTabSz="933450">
            <a:lnSpc>
              <a:spcPct val="90000"/>
            </a:lnSpc>
            <a:spcBef>
              <a:spcPct val="0"/>
            </a:spcBef>
            <a:spcAft>
              <a:spcPct val="15000"/>
            </a:spcAft>
            <a:buChar char="••"/>
          </a:pPr>
          <a:r>
            <a:rPr lang="en-US" sz="2100" kern="1200" dirty="0" smtClean="0"/>
            <a:t>Institutional Comparison</a:t>
          </a:r>
          <a:endParaRPr lang="en-US" sz="2100" kern="1200" dirty="0"/>
        </a:p>
        <a:p>
          <a:pPr marL="228600" lvl="1" indent="-228600" algn="l" defTabSz="933450">
            <a:lnSpc>
              <a:spcPct val="90000"/>
            </a:lnSpc>
            <a:spcBef>
              <a:spcPct val="0"/>
            </a:spcBef>
            <a:spcAft>
              <a:spcPct val="15000"/>
            </a:spcAft>
            <a:buChar char="••"/>
          </a:pPr>
          <a:r>
            <a:rPr lang="en-US" sz="2100" kern="1200" dirty="0" smtClean="0"/>
            <a:t>Policies and best practices promoted by national organizations</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7074439" y="2078041"/>
        <a:ext cx="3101429" cy="2449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433AB-795C-4D4C-A961-22EA8DC8A3BE}">
      <dsp:nvSpPr>
        <dsp:cNvPr id="0" name=""/>
        <dsp:cNvSpPr/>
      </dsp:nvSpPr>
      <dsp:spPr>
        <a:xfrm>
          <a:off x="4297784" y="1682527"/>
          <a:ext cx="3596431" cy="3596431"/>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t>Trans* Ally Network</a:t>
          </a:r>
          <a:endParaRPr lang="en-US" sz="5100" kern="1200" dirty="0"/>
        </a:p>
      </dsp:txBody>
      <dsp:txXfrm>
        <a:off x="4824469" y="2209212"/>
        <a:ext cx="2543061" cy="2543061"/>
      </dsp:txXfrm>
    </dsp:sp>
    <dsp:sp modelId="{E0EDDC9B-2F1E-4E72-B9D2-FAB699044361}">
      <dsp:nvSpPr>
        <dsp:cNvPr id="0" name=""/>
        <dsp:cNvSpPr/>
      </dsp:nvSpPr>
      <dsp:spPr>
        <a:xfrm>
          <a:off x="5196892" y="26834"/>
          <a:ext cx="1798215" cy="1798215"/>
        </a:xfrm>
        <a:prstGeom prst="ellipse">
          <a:avLst/>
        </a:prstGeom>
        <a:solidFill>
          <a:schemeClr val="accent5">
            <a:alpha val="50000"/>
            <a:hueOff val="1737698"/>
            <a:satOff val="-3712"/>
            <a:lumOff val="-155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Residence</a:t>
          </a:r>
        </a:p>
        <a:p>
          <a:pPr lvl="0" algn="ctr" defTabSz="844550">
            <a:lnSpc>
              <a:spcPct val="90000"/>
            </a:lnSpc>
            <a:spcBef>
              <a:spcPct val="0"/>
            </a:spcBef>
            <a:spcAft>
              <a:spcPct val="35000"/>
            </a:spcAft>
          </a:pPr>
          <a:r>
            <a:rPr lang="en-US" sz="1900" kern="1200" dirty="0" smtClean="0"/>
            <a:t>Life</a:t>
          </a:r>
          <a:endParaRPr lang="en-US" sz="1900" kern="1200" dirty="0"/>
        </a:p>
      </dsp:txBody>
      <dsp:txXfrm>
        <a:off x="5460234" y="290176"/>
        <a:ext cx="1271531" cy="1271531"/>
      </dsp:txXfrm>
    </dsp:sp>
    <dsp:sp modelId="{03E7AE7C-52D7-4AE5-AF0C-5D5738949937}">
      <dsp:nvSpPr>
        <dsp:cNvPr id="0" name=""/>
        <dsp:cNvSpPr/>
      </dsp:nvSpPr>
      <dsp:spPr>
        <a:xfrm>
          <a:off x="6578121" y="432400"/>
          <a:ext cx="1798215" cy="1798215"/>
        </a:xfrm>
        <a:prstGeom prst="ellipse">
          <a:avLst/>
        </a:prstGeom>
        <a:solidFill>
          <a:schemeClr val="accent5">
            <a:alpha val="50000"/>
            <a:hueOff val="3475397"/>
            <a:satOff val="-7425"/>
            <a:lumOff val="-310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Campus Facilities</a:t>
          </a:r>
          <a:endParaRPr lang="en-US" sz="1900" kern="1200" dirty="0"/>
        </a:p>
      </dsp:txBody>
      <dsp:txXfrm>
        <a:off x="6841463" y="695742"/>
        <a:ext cx="1271531" cy="1271531"/>
      </dsp:txXfrm>
    </dsp:sp>
    <dsp:sp modelId="{5C1CEFBA-E70A-40B5-8C97-D4897B3095FB}">
      <dsp:nvSpPr>
        <dsp:cNvPr id="0" name=""/>
        <dsp:cNvSpPr/>
      </dsp:nvSpPr>
      <dsp:spPr>
        <a:xfrm>
          <a:off x="7520821" y="1520332"/>
          <a:ext cx="1798215" cy="1798215"/>
        </a:xfrm>
        <a:prstGeom prst="ellipse">
          <a:avLst/>
        </a:prstGeom>
        <a:solidFill>
          <a:schemeClr val="accent5">
            <a:alpha val="50000"/>
            <a:hueOff val="5213095"/>
            <a:satOff val="-11137"/>
            <a:lumOff val="-465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Health Services</a:t>
          </a:r>
          <a:endParaRPr lang="en-US" sz="1900" kern="1200" dirty="0"/>
        </a:p>
      </dsp:txBody>
      <dsp:txXfrm>
        <a:off x="7784163" y="1783674"/>
        <a:ext cx="1271531" cy="1271531"/>
      </dsp:txXfrm>
    </dsp:sp>
    <dsp:sp modelId="{F9A21BAE-B4A2-4765-9C7A-62F4A907F030}">
      <dsp:nvSpPr>
        <dsp:cNvPr id="0" name=""/>
        <dsp:cNvSpPr/>
      </dsp:nvSpPr>
      <dsp:spPr>
        <a:xfrm>
          <a:off x="7725689" y="2945221"/>
          <a:ext cx="1798215" cy="1798215"/>
        </a:xfrm>
        <a:prstGeom prst="ellipse">
          <a:avLst/>
        </a:prstGeom>
        <a:solidFill>
          <a:schemeClr val="accent5">
            <a:alpha val="50000"/>
            <a:hueOff val="6950793"/>
            <a:satOff val="-14850"/>
            <a:lumOff val="-620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Counseling Center</a:t>
          </a:r>
          <a:endParaRPr lang="en-US" sz="1900" kern="1200" dirty="0"/>
        </a:p>
      </dsp:txBody>
      <dsp:txXfrm>
        <a:off x="7989031" y="3208563"/>
        <a:ext cx="1271531" cy="1271531"/>
      </dsp:txXfrm>
    </dsp:sp>
    <dsp:sp modelId="{081BA04D-D226-4C99-A4DC-9322354DE984}">
      <dsp:nvSpPr>
        <dsp:cNvPr id="0" name=""/>
        <dsp:cNvSpPr/>
      </dsp:nvSpPr>
      <dsp:spPr>
        <a:xfrm>
          <a:off x="7127682" y="4254674"/>
          <a:ext cx="1798215" cy="1798215"/>
        </a:xfrm>
        <a:prstGeom prst="ellipse">
          <a:avLst/>
        </a:prstGeom>
        <a:solidFill>
          <a:schemeClr val="accent5">
            <a:alpha val="50000"/>
            <a:hueOff val="8688492"/>
            <a:satOff val="-18562"/>
            <a:lumOff val="-775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Parent &amp; Family Programs</a:t>
          </a:r>
          <a:endParaRPr lang="en-US" sz="1900" kern="1200" dirty="0"/>
        </a:p>
      </dsp:txBody>
      <dsp:txXfrm>
        <a:off x="7391024" y="4518016"/>
        <a:ext cx="1271531" cy="1271531"/>
      </dsp:txXfrm>
    </dsp:sp>
    <dsp:sp modelId="{4C271BDF-8141-4A3F-ABA1-9D9FCF226DAF}">
      <dsp:nvSpPr>
        <dsp:cNvPr id="0" name=""/>
        <dsp:cNvSpPr/>
      </dsp:nvSpPr>
      <dsp:spPr>
        <a:xfrm>
          <a:off x="5916662" y="5032949"/>
          <a:ext cx="1798215" cy="1798215"/>
        </a:xfrm>
        <a:prstGeom prst="ellipse">
          <a:avLst/>
        </a:prstGeom>
        <a:solidFill>
          <a:schemeClr val="accent5">
            <a:alpha val="50000"/>
            <a:hueOff val="10426190"/>
            <a:satOff val="-22275"/>
            <a:lumOff val="-930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Registrar</a:t>
          </a:r>
          <a:endParaRPr lang="en-US" sz="1900" kern="1200" dirty="0"/>
        </a:p>
      </dsp:txBody>
      <dsp:txXfrm>
        <a:off x="6180004" y="5296291"/>
        <a:ext cx="1271531" cy="1271531"/>
      </dsp:txXfrm>
    </dsp:sp>
    <dsp:sp modelId="{DC8743F6-F29C-478E-BB65-16FEE7945D57}">
      <dsp:nvSpPr>
        <dsp:cNvPr id="0" name=""/>
        <dsp:cNvSpPr/>
      </dsp:nvSpPr>
      <dsp:spPr>
        <a:xfrm>
          <a:off x="4477121" y="5032949"/>
          <a:ext cx="1798215" cy="1798215"/>
        </a:xfrm>
        <a:prstGeom prst="ellipse">
          <a:avLst/>
        </a:prstGeom>
        <a:solidFill>
          <a:schemeClr val="accent5">
            <a:alpha val="50000"/>
            <a:hueOff val="12163889"/>
            <a:satOff val="-25987"/>
            <a:lumOff val="-1085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Academic Affairs</a:t>
          </a:r>
          <a:endParaRPr lang="en-US" sz="1900" kern="1200" dirty="0"/>
        </a:p>
      </dsp:txBody>
      <dsp:txXfrm>
        <a:off x="4740463" y="5296291"/>
        <a:ext cx="1271531" cy="1271531"/>
      </dsp:txXfrm>
    </dsp:sp>
    <dsp:sp modelId="{873446E3-3459-4C3B-80F8-BF72A2C4BBA3}">
      <dsp:nvSpPr>
        <dsp:cNvPr id="0" name=""/>
        <dsp:cNvSpPr/>
      </dsp:nvSpPr>
      <dsp:spPr>
        <a:xfrm>
          <a:off x="3266102" y="4254674"/>
          <a:ext cx="1798215" cy="1798215"/>
        </a:xfrm>
        <a:prstGeom prst="ellipse">
          <a:avLst/>
        </a:prstGeom>
        <a:solidFill>
          <a:schemeClr val="accent5">
            <a:alpha val="50000"/>
            <a:hueOff val="13901587"/>
            <a:satOff val="-29700"/>
            <a:lumOff val="-1240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Career Center</a:t>
          </a:r>
          <a:endParaRPr lang="en-US" sz="1900" kern="1200" dirty="0"/>
        </a:p>
      </dsp:txBody>
      <dsp:txXfrm>
        <a:off x="3529444" y="4518016"/>
        <a:ext cx="1271531" cy="1271531"/>
      </dsp:txXfrm>
    </dsp:sp>
    <dsp:sp modelId="{16EF59B8-6027-433D-A4CE-0A8B91A637B8}">
      <dsp:nvSpPr>
        <dsp:cNvPr id="0" name=""/>
        <dsp:cNvSpPr/>
      </dsp:nvSpPr>
      <dsp:spPr>
        <a:xfrm>
          <a:off x="2668094" y="2945221"/>
          <a:ext cx="1798215" cy="1798215"/>
        </a:xfrm>
        <a:prstGeom prst="ellipse">
          <a:avLst/>
        </a:prstGeom>
        <a:solidFill>
          <a:schemeClr val="accent5">
            <a:alpha val="50000"/>
            <a:hueOff val="15639285"/>
            <a:satOff val="-33412"/>
            <a:lumOff val="-1395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Dean of Students</a:t>
          </a:r>
          <a:endParaRPr lang="en-US" sz="1900" kern="1200" dirty="0"/>
        </a:p>
      </dsp:txBody>
      <dsp:txXfrm>
        <a:off x="2931436" y="3208563"/>
        <a:ext cx="1271531" cy="1271531"/>
      </dsp:txXfrm>
    </dsp:sp>
    <dsp:sp modelId="{B392CC6D-89A8-4EE6-A7B9-A4E9A68DA64D}">
      <dsp:nvSpPr>
        <dsp:cNvPr id="0" name=""/>
        <dsp:cNvSpPr/>
      </dsp:nvSpPr>
      <dsp:spPr>
        <a:xfrm>
          <a:off x="2872963" y="1520332"/>
          <a:ext cx="1798215" cy="1798215"/>
        </a:xfrm>
        <a:prstGeom prst="ellipse">
          <a:avLst/>
        </a:prstGeom>
        <a:solidFill>
          <a:schemeClr val="accent5">
            <a:alpha val="50000"/>
            <a:hueOff val="17376984"/>
            <a:satOff val="-37125"/>
            <a:lumOff val="-1550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Center for Student Diversity</a:t>
          </a:r>
          <a:endParaRPr lang="en-US" sz="1900" kern="1200" dirty="0"/>
        </a:p>
      </dsp:txBody>
      <dsp:txXfrm>
        <a:off x="3136305" y="1783674"/>
        <a:ext cx="1271531" cy="1271531"/>
      </dsp:txXfrm>
    </dsp:sp>
    <dsp:sp modelId="{2F1D3D59-DB9B-4845-B2B9-37146C5771A8}">
      <dsp:nvSpPr>
        <dsp:cNvPr id="0" name=""/>
        <dsp:cNvSpPr/>
      </dsp:nvSpPr>
      <dsp:spPr>
        <a:xfrm>
          <a:off x="3815662" y="432400"/>
          <a:ext cx="1798215" cy="1798215"/>
        </a:xfrm>
        <a:prstGeom prst="ellipse">
          <a:avLst/>
        </a:prstGeom>
        <a:solidFill>
          <a:schemeClr val="accent5">
            <a:alpha val="50000"/>
            <a:hueOff val="19114682"/>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Student Involvement</a:t>
          </a:r>
          <a:endParaRPr lang="en-US" sz="1900" kern="1200" dirty="0"/>
        </a:p>
      </dsp:txBody>
      <dsp:txXfrm>
        <a:off x="4079004" y="695742"/>
        <a:ext cx="1271531" cy="1271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EE6A5-C337-4B73-AA3A-C5E6BB217DA8}">
      <dsp:nvSpPr>
        <dsp:cNvPr id="0" name=""/>
        <dsp:cNvSpPr/>
      </dsp:nvSpPr>
      <dsp:spPr>
        <a:xfrm>
          <a:off x="2950983" y="2548589"/>
          <a:ext cx="4277082" cy="2434323"/>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Opportunities for trans* students to develop mentoring relationships with peers, alumni, community members, and professional networks. </a:t>
          </a:r>
          <a:endParaRPr lang="en-US" sz="2000" kern="1200" dirty="0"/>
        </a:p>
      </dsp:txBody>
      <dsp:txXfrm>
        <a:off x="3577347" y="2905087"/>
        <a:ext cx="3024354" cy="1721327"/>
      </dsp:txXfrm>
    </dsp:sp>
    <dsp:sp modelId="{9A748EFA-4F52-4D13-835E-837EDD11E1A9}">
      <dsp:nvSpPr>
        <dsp:cNvPr id="0" name=""/>
        <dsp:cNvSpPr/>
      </dsp:nvSpPr>
      <dsp:spPr>
        <a:xfrm rot="11718063">
          <a:off x="1375246" y="2638065"/>
          <a:ext cx="1720754" cy="6937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5D4281-963B-4AB5-B588-3AF9E4543CCF}">
      <dsp:nvSpPr>
        <dsp:cNvPr id="0" name=""/>
        <dsp:cNvSpPr/>
      </dsp:nvSpPr>
      <dsp:spPr>
        <a:xfrm>
          <a:off x="249440" y="1832867"/>
          <a:ext cx="2312607" cy="1850086"/>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t>Center for Student Diversity</a:t>
          </a:r>
          <a:endParaRPr lang="en-US" sz="3700" kern="1200" dirty="0"/>
        </a:p>
      </dsp:txBody>
      <dsp:txXfrm>
        <a:off x="303627" y="1887054"/>
        <a:ext cx="2204233" cy="1741712"/>
      </dsp:txXfrm>
    </dsp:sp>
    <dsp:sp modelId="{A3554190-F068-4B0D-BDE4-F9F97FB5C5B1}">
      <dsp:nvSpPr>
        <dsp:cNvPr id="0" name=""/>
        <dsp:cNvSpPr/>
      </dsp:nvSpPr>
      <dsp:spPr>
        <a:xfrm rot="14700000">
          <a:off x="3264344" y="1364821"/>
          <a:ext cx="1734732" cy="6937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59FCB2-DB5F-4E68-A6D7-CF50EFA54329}">
      <dsp:nvSpPr>
        <dsp:cNvPr id="0" name=""/>
        <dsp:cNvSpPr/>
      </dsp:nvSpPr>
      <dsp:spPr>
        <a:xfrm>
          <a:off x="2608842" y="569"/>
          <a:ext cx="2312607" cy="1850086"/>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t>Office of Alumni Programs</a:t>
          </a:r>
          <a:endParaRPr lang="en-US" sz="3700" kern="1200" dirty="0"/>
        </a:p>
      </dsp:txBody>
      <dsp:txXfrm>
        <a:off x="2663029" y="54756"/>
        <a:ext cx="2204233" cy="1741712"/>
      </dsp:txXfrm>
    </dsp:sp>
    <dsp:sp modelId="{2FC43EDA-D2CC-44FB-9CA3-5DBBF4AE06C3}">
      <dsp:nvSpPr>
        <dsp:cNvPr id="0" name=""/>
        <dsp:cNvSpPr/>
      </dsp:nvSpPr>
      <dsp:spPr>
        <a:xfrm rot="17999417">
          <a:off x="5350789" y="1373999"/>
          <a:ext cx="1837750" cy="6937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E6DD4E-A807-4D10-99EF-C231DFAD054A}">
      <dsp:nvSpPr>
        <dsp:cNvPr id="0" name=""/>
        <dsp:cNvSpPr/>
      </dsp:nvSpPr>
      <dsp:spPr>
        <a:xfrm>
          <a:off x="5572663" y="0"/>
          <a:ext cx="2312607" cy="1850086"/>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t>Career Center</a:t>
          </a:r>
          <a:endParaRPr lang="en-US" sz="3700" kern="1200" dirty="0"/>
        </a:p>
      </dsp:txBody>
      <dsp:txXfrm>
        <a:off x="5626850" y="54187"/>
        <a:ext cx="2204233" cy="1741712"/>
      </dsp:txXfrm>
    </dsp:sp>
    <dsp:sp modelId="{8549B459-031E-3347-AF93-8F67205D3E10}">
      <dsp:nvSpPr>
        <dsp:cNvPr id="0" name=""/>
        <dsp:cNvSpPr/>
      </dsp:nvSpPr>
      <dsp:spPr>
        <a:xfrm rot="20833488">
          <a:off x="7157130" y="2743376"/>
          <a:ext cx="1823032" cy="69378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132B2F-8F2C-1843-8A68-3EF95B4EB1E9}">
      <dsp:nvSpPr>
        <dsp:cNvPr id="0" name=""/>
        <dsp:cNvSpPr/>
      </dsp:nvSpPr>
      <dsp:spPr>
        <a:xfrm>
          <a:off x="7801295" y="1963664"/>
          <a:ext cx="2312607" cy="1850086"/>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dirty="0" smtClean="0"/>
            <a:t>Faculty</a:t>
          </a:r>
          <a:endParaRPr lang="en-US" sz="3700" kern="1200" dirty="0"/>
        </a:p>
      </dsp:txBody>
      <dsp:txXfrm>
        <a:off x="7855482" y="2017851"/>
        <a:ext cx="2204233" cy="1741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DA9BD-AC8E-47AA-BCA7-544D22C4410B}">
      <dsp:nvSpPr>
        <dsp:cNvPr id="0" name=""/>
        <dsp:cNvSpPr/>
      </dsp:nvSpPr>
      <dsp:spPr>
        <a:xfrm>
          <a:off x="50" y="35939"/>
          <a:ext cx="4840099" cy="63360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Greek Life</a:t>
          </a:r>
          <a:endParaRPr lang="en-US" sz="2200" kern="1200" dirty="0"/>
        </a:p>
      </dsp:txBody>
      <dsp:txXfrm>
        <a:off x="50" y="35939"/>
        <a:ext cx="4840099" cy="633600"/>
      </dsp:txXfrm>
    </dsp:sp>
    <dsp:sp modelId="{2F4B01C6-C9C7-41F3-844A-BB6E226D1785}">
      <dsp:nvSpPr>
        <dsp:cNvPr id="0" name=""/>
        <dsp:cNvSpPr/>
      </dsp:nvSpPr>
      <dsp:spPr>
        <a:xfrm>
          <a:off x="50" y="669539"/>
          <a:ext cx="4840099" cy="3744180"/>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Students should self identify gender on recruitment forms as allowed by individual </a:t>
          </a:r>
          <a:r>
            <a:rPr lang="en-US" sz="2200" kern="1200" dirty="0" smtClean="0"/>
            <a:t>chapters.</a:t>
          </a:r>
          <a:endParaRPr lang="en-US" sz="2200" kern="1200" dirty="0"/>
        </a:p>
        <a:p>
          <a:pPr marL="228600" lvl="1" indent="-228600" algn="l" defTabSz="977900">
            <a:lnSpc>
              <a:spcPct val="90000"/>
            </a:lnSpc>
            <a:spcBef>
              <a:spcPct val="0"/>
            </a:spcBef>
            <a:spcAft>
              <a:spcPct val="15000"/>
            </a:spcAft>
            <a:buChar char="••"/>
          </a:pPr>
          <a:r>
            <a:rPr lang="en-US" sz="2200" kern="1200" dirty="0" smtClean="0"/>
            <a:t>Stay up to date on standards and policies of each chapter as determined by the national </a:t>
          </a:r>
          <a:r>
            <a:rPr lang="en-US" sz="2200" kern="1200" dirty="0" smtClean="0"/>
            <a:t>organizations.</a:t>
          </a:r>
          <a:endParaRPr lang="en-US" sz="2200" kern="1200" dirty="0"/>
        </a:p>
        <a:p>
          <a:pPr marL="457200" lvl="2" indent="-228600" algn="l" defTabSz="977900">
            <a:lnSpc>
              <a:spcPct val="90000"/>
            </a:lnSpc>
            <a:spcBef>
              <a:spcPct val="0"/>
            </a:spcBef>
            <a:spcAft>
              <a:spcPct val="15000"/>
            </a:spcAft>
            <a:buChar char="••"/>
          </a:pPr>
          <a:r>
            <a:rPr lang="en-US" sz="2200" kern="1200" dirty="0" smtClean="0"/>
            <a:t>Example: Delta Tau Delta and Delta Upsilon at the University of Oregon have recently allowed trans* students to pledge. </a:t>
          </a:r>
          <a:endParaRPr lang="en-US" sz="2200" kern="1200" dirty="0"/>
        </a:p>
      </dsp:txBody>
      <dsp:txXfrm>
        <a:off x="50" y="669539"/>
        <a:ext cx="4840099" cy="3744180"/>
      </dsp:txXfrm>
    </dsp:sp>
    <dsp:sp modelId="{A918C002-DF9A-48A4-9C4E-4B376B59C35E}">
      <dsp:nvSpPr>
        <dsp:cNvPr id="0" name=""/>
        <dsp:cNvSpPr/>
      </dsp:nvSpPr>
      <dsp:spPr>
        <a:xfrm>
          <a:off x="5517764" y="35939"/>
          <a:ext cx="4840099" cy="633600"/>
        </a:xfrm>
        <a:prstGeom prst="rect">
          <a:avLst/>
        </a:prstGeom>
        <a:solidFill>
          <a:schemeClr val="accen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Intramural &amp; Club Sports</a:t>
          </a:r>
          <a:endParaRPr lang="en-US" sz="2200" kern="1200" dirty="0"/>
        </a:p>
      </dsp:txBody>
      <dsp:txXfrm>
        <a:off x="5517764" y="35939"/>
        <a:ext cx="4840099" cy="633600"/>
      </dsp:txXfrm>
    </dsp:sp>
    <dsp:sp modelId="{0F13E4E6-6E5C-42D6-BAF3-BC4033343666}">
      <dsp:nvSpPr>
        <dsp:cNvPr id="0" name=""/>
        <dsp:cNvSpPr/>
      </dsp:nvSpPr>
      <dsp:spPr>
        <a:xfrm>
          <a:off x="5517764" y="669539"/>
          <a:ext cx="4840099" cy="3744180"/>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Each intramural sport offered will include a gender inclusive </a:t>
          </a:r>
          <a:r>
            <a:rPr lang="en-US" sz="2200" kern="1200" dirty="0" smtClean="0"/>
            <a:t>division.</a:t>
          </a:r>
          <a:endParaRPr lang="en-US" sz="2200" kern="1200" dirty="0"/>
        </a:p>
        <a:p>
          <a:pPr marL="228600" lvl="1" indent="-228600" algn="l" defTabSz="977900">
            <a:lnSpc>
              <a:spcPct val="90000"/>
            </a:lnSpc>
            <a:spcBef>
              <a:spcPct val="0"/>
            </a:spcBef>
            <a:spcAft>
              <a:spcPct val="15000"/>
            </a:spcAft>
            <a:buChar char="••"/>
          </a:pPr>
          <a:r>
            <a:rPr lang="en-US" sz="2200" kern="1200" dirty="0" smtClean="0"/>
            <a:t>Stay up to date on standards and policies of each club sport as determined by governing </a:t>
          </a:r>
          <a:r>
            <a:rPr lang="en-US" sz="2200" kern="1200" dirty="0" smtClean="0"/>
            <a:t>organization.</a:t>
          </a:r>
          <a:endParaRPr lang="en-US" sz="2200" kern="1200" dirty="0" smtClean="0"/>
        </a:p>
        <a:p>
          <a:pPr marL="457200" lvl="2" indent="-228600" algn="l" defTabSz="977900">
            <a:lnSpc>
              <a:spcPct val="90000"/>
            </a:lnSpc>
            <a:spcBef>
              <a:spcPct val="0"/>
            </a:spcBef>
            <a:spcAft>
              <a:spcPct val="15000"/>
            </a:spcAft>
            <a:buChar char="••"/>
          </a:pPr>
          <a:r>
            <a:rPr lang="en-US" sz="2200" kern="1200" dirty="0" smtClean="0"/>
            <a:t>Example: USA Rugby requires gender affirming surgery for players requesting to participate on a new team.</a:t>
          </a:r>
          <a:endParaRPr lang="en-US" sz="2200" kern="1200" dirty="0" smtClean="0"/>
        </a:p>
      </dsp:txBody>
      <dsp:txXfrm>
        <a:off x="5517764" y="669539"/>
        <a:ext cx="4840099" cy="37441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B183B-900B-4597-98B9-82CC37122FAE}" type="datetimeFigureOut">
              <a:rPr lang="en-US" smtClean="0"/>
              <a:t>2/26/16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5EBE3-08DE-42A4-92D0-8535AE2D96A1}" type="slidenum">
              <a:rPr lang="en-US" smtClean="0"/>
              <a:t>‹#›</a:t>
            </a:fld>
            <a:endParaRPr lang="en-US"/>
          </a:p>
        </p:txBody>
      </p:sp>
    </p:spTree>
    <p:extLst>
      <p:ext uri="{BB962C8B-B14F-4D97-AF65-F5344CB8AC3E}">
        <p14:creationId xmlns:p14="http://schemas.microsoft.com/office/powerpoint/2010/main" val="261265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StudentAffairs.com</a:t>
            </a:r>
            <a:r>
              <a:rPr lang="en-US" baseline="0" dirty="0" smtClean="0"/>
              <a:t> 2016 Virtual Case Study Competition</a:t>
            </a:r>
          </a:p>
          <a:p>
            <a:endParaRPr lang="en-US" baseline="0" dirty="0" smtClean="0"/>
          </a:p>
          <a:p>
            <a:r>
              <a:rPr lang="en-US" baseline="0" dirty="0" smtClean="0"/>
              <a:t>The College of William and Mary</a:t>
            </a:r>
          </a:p>
          <a:p>
            <a:r>
              <a:rPr lang="en-US" baseline="0" dirty="0" smtClean="0"/>
              <a:t>Team Leader: Samantha Silberstein</a:t>
            </a:r>
          </a:p>
          <a:p>
            <a:r>
              <a:rPr lang="en-US" baseline="0" dirty="0" smtClean="0"/>
              <a:t>Team Members: Jessica MacArthur &amp; Meghan Lechner</a:t>
            </a:r>
          </a:p>
          <a:p>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1</a:t>
            </a:fld>
            <a:endParaRPr lang="en-US"/>
          </a:p>
        </p:txBody>
      </p:sp>
    </p:spTree>
    <p:extLst>
      <p:ext uri="{BB962C8B-B14F-4D97-AF65-F5344CB8AC3E}">
        <p14:creationId xmlns:p14="http://schemas.microsoft.com/office/powerpoint/2010/main" val="46669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 </a:t>
            </a:r>
            <a:r>
              <a:rPr lang="en-US" sz="1200" kern="1200" dirty="0" err="1" smtClean="0">
                <a:solidFill>
                  <a:schemeClr val="tx1"/>
                </a:solidFill>
                <a:latin typeface="+mn-lt"/>
                <a:ea typeface="+mn-ea"/>
                <a:cs typeface="+mn-cs"/>
              </a:rPr>
              <a:t>www.mynamebadges.com</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13</a:t>
            </a:fld>
            <a:endParaRPr lang="en-US"/>
          </a:p>
        </p:txBody>
      </p:sp>
    </p:spTree>
    <p:extLst>
      <p:ext uri="{BB962C8B-B14F-4D97-AF65-F5344CB8AC3E}">
        <p14:creationId xmlns:p14="http://schemas.microsoft.com/office/powerpoint/2010/main" val="266311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14</a:t>
            </a:fld>
            <a:endParaRPr lang="en-US"/>
          </a:p>
        </p:txBody>
      </p:sp>
    </p:spTree>
    <p:extLst>
      <p:ext uri="{BB962C8B-B14F-4D97-AF65-F5344CB8AC3E}">
        <p14:creationId xmlns:p14="http://schemas.microsoft.com/office/powerpoint/2010/main" val="191517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Comparison: MIT,</a:t>
            </a:r>
            <a:r>
              <a:rPr lang="en-US" baseline="0" dirty="0" smtClean="0"/>
              <a:t> Harvard University, University of Massachusetts – Amherst, and Boston College. </a:t>
            </a:r>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2</a:t>
            </a:fld>
            <a:endParaRPr lang="en-US"/>
          </a:p>
        </p:txBody>
      </p:sp>
    </p:spTree>
    <p:extLst>
      <p:ext uri="{BB962C8B-B14F-4D97-AF65-F5344CB8AC3E}">
        <p14:creationId xmlns:p14="http://schemas.microsoft.com/office/powerpoint/2010/main" val="121083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3</a:t>
            </a:fld>
            <a:endParaRPr lang="en-US"/>
          </a:p>
        </p:txBody>
      </p:sp>
    </p:spTree>
    <p:extLst>
      <p:ext uri="{BB962C8B-B14F-4D97-AF65-F5344CB8AC3E}">
        <p14:creationId xmlns:p14="http://schemas.microsoft.com/office/powerpoint/2010/main" val="263842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a:p>
            <a:endParaRPr lang="en-US" i="0" dirty="0"/>
          </a:p>
        </p:txBody>
      </p:sp>
      <p:sp>
        <p:nvSpPr>
          <p:cNvPr id="4" name="Slide Number Placeholder 3"/>
          <p:cNvSpPr>
            <a:spLocks noGrp="1"/>
          </p:cNvSpPr>
          <p:nvPr>
            <p:ph type="sldNum" sz="quarter" idx="10"/>
          </p:nvPr>
        </p:nvSpPr>
        <p:spPr/>
        <p:txBody>
          <a:bodyPr/>
          <a:lstStyle/>
          <a:p>
            <a:fld id="{6F05EBE3-08DE-42A4-92D0-8535AE2D96A1}" type="slidenum">
              <a:rPr lang="en-US" smtClean="0"/>
              <a:t>4</a:t>
            </a:fld>
            <a:endParaRPr lang="en-US"/>
          </a:p>
        </p:txBody>
      </p:sp>
    </p:spTree>
    <p:extLst>
      <p:ext uri="{BB962C8B-B14F-4D97-AF65-F5344CB8AC3E}">
        <p14:creationId xmlns:p14="http://schemas.microsoft.com/office/powerpoint/2010/main" val="111776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CAS Standard: LGBT </a:t>
            </a:r>
            <a:r>
              <a:rPr lang="en-US" i="1" dirty="0" smtClean="0"/>
              <a:t>Programs and</a:t>
            </a:r>
            <a:r>
              <a:rPr lang="en-US" i="1" baseline="0" dirty="0" smtClean="0"/>
              <a:t> Services must promote and advocate for services addressing the unique needs of LGBT students that are generally offered by other functional areas: …housing and residential Life: housing assignments that respect students’ gender when it conflicts with their legal sex; the availability of married student housing options for same sex couples. </a:t>
            </a:r>
            <a:r>
              <a:rPr lang="en-US" i="0" baseline="0" dirty="0" smtClean="0"/>
              <a:t>(Council for the Advancement of Standards, 2012).</a:t>
            </a:r>
            <a:endParaRPr lang="en-US" i="1" dirty="0" smtClean="0"/>
          </a:p>
          <a:p>
            <a:endParaRPr lang="en-US" i="1" baseline="0" dirty="0" smtClean="0"/>
          </a:p>
          <a:p>
            <a:endParaRPr lang="en-US" i="1" baseline="0" dirty="0" smtClean="0"/>
          </a:p>
          <a:p>
            <a:r>
              <a:rPr lang="en-US" i="1" baseline="0" dirty="0" smtClean="0"/>
              <a:t>Photo: </a:t>
            </a:r>
            <a:r>
              <a:rPr lang="en-US" i="1" baseline="0" dirty="0" smtClean="0"/>
              <a:t>https://unfadmissions.wordpress.com/2015/09/24/gender-inclusive-housing-is-available-at-unf/ </a:t>
            </a:r>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6</a:t>
            </a:fld>
            <a:endParaRPr lang="en-US"/>
          </a:p>
        </p:txBody>
      </p:sp>
    </p:spTree>
    <p:extLst>
      <p:ext uri="{BB962C8B-B14F-4D97-AF65-F5344CB8AC3E}">
        <p14:creationId xmlns:p14="http://schemas.microsoft.com/office/powerpoint/2010/main" val="309176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7</a:t>
            </a:fld>
            <a:endParaRPr lang="en-US"/>
          </a:p>
        </p:txBody>
      </p:sp>
    </p:spTree>
    <p:extLst>
      <p:ext uri="{BB962C8B-B14F-4D97-AF65-F5344CB8AC3E}">
        <p14:creationId xmlns:p14="http://schemas.microsoft.com/office/powerpoint/2010/main" val="328099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CAS Standard: LGBT </a:t>
            </a:r>
            <a:r>
              <a:rPr lang="en-US" i="1" dirty="0" smtClean="0"/>
              <a:t>Programs and</a:t>
            </a:r>
            <a:r>
              <a:rPr lang="en-US" i="1" baseline="0" dirty="0" smtClean="0"/>
              <a:t> Services must promote and advocate for services addressing the unique needs of LGBT students that are generally offered by other functional areas: …facilities, including restroom and locker room policies and facilities that accommodate and support individuals who are transitioning or whose appearance may not fit a traditional male/female division </a:t>
            </a:r>
            <a:r>
              <a:rPr lang="en-US" i="0" baseline="0" dirty="0" smtClean="0"/>
              <a:t>(Council for the Advancement of Standards, 2012)</a:t>
            </a:r>
            <a:r>
              <a:rPr lang="en-US" i="0" baseline="0" dirty="0" smtClean="0"/>
              <a:t>.</a:t>
            </a:r>
          </a:p>
          <a:p>
            <a:endParaRPr lang="en-US" i="0" baseline="0" dirty="0" smtClean="0"/>
          </a:p>
          <a:p>
            <a:r>
              <a:rPr lang="en-US" i="0" baseline="0" dirty="0" smtClean="0"/>
              <a:t>Photo: courtesy of the College of William &amp; Mary. </a:t>
            </a:r>
            <a:endParaRPr lang="en-US" i="1" dirty="0"/>
          </a:p>
        </p:txBody>
      </p:sp>
      <p:sp>
        <p:nvSpPr>
          <p:cNvPr id="4" name="Slide Number Placeholder 3"/>
          <p:cNvSpPr>
            <a:spLocks noGrp="1"/>
          </p:cNvSpPr>
          <p:nvPr>
            <p:ph type="sldNum" sz="quarter" idx="10"/>
          </p:nvPr>
        </p:nvSpPr>
        <p:spPr/>
        <p:txBody>
          <a:bodyPr/>
          <a:lstStyle/>
          <a:p>
            <a:fld id="{6F05EBE3-08DE-42A4-92D0-8535AE2D96A1}" type="slidenum">
              <a:rPr lang="en-US" smtClean="0"/>
              <a:t>8</a:t>
            </a:fld>
            <a:endParaRPr lang="en-US"/>
          </a:p>
        </p:txBody>
      </p:sp>
    </p:spTree>
    <p:extLst>
      <p:ext uri="{BB962C8B-B14F-4D97-AF65-F5344CB8AC3E}">
        <p14:creationId xmlns:p14="http://schemas.microsoft.com/office/powerpoint/2010/main" val="331221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Policies align</a:t>
            </a:r>
            <a:r>
              <a:rPr lang="en-US" baseline="0" dirty="0" smtClean="0"/>
              <a:t> with those outlined in CAS standards.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 </a:t>
            </a:r>
            <a:r>
              <a:rPr lang="en-US" sz="1200" kern="1200" dirty="0" err="1" smtClean="0">
                <a:solidFill>
                  <a:schemeClr val="tx1"/>
                </a:solidFill>
                <a:latin typeface="+mn-lt"/>
                <a:ea typeface="+mn-ea"/>
                <a:cs typeface="+mn-cs"/>
              </a:rPr>
              <a:t>pixabay.com</a:t>
            </a:r>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9</a:t>
            </a:fld>
            <a:endParaRPr lang="en-US"/>
          </a:p>
        </p:txBody>
      </p:sp>
    </p:spTree>
    <p:extLst>
      <p:ext uri="{BB962C8B-B14F-4D97-AF65-F5344CB8AC3E}">
        <p14:creationId xmlns:p14="http://schemas.microsoft.com/office/powerpoint/2010/main" val="416506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align</a:t>
            </a:r>
            <a:r>
              <a:rPr lang="en-US" baseline="0" dirty="0" smtClean="0"/>
              <a:t> with those outlined in CAS standards. </a:t>
            </a:r>
          </a:p>
          <a:p>
            <a:endParaRPr lang="en-US" baseline="0" dirty="0" smtClean="0"/>
          </a:p>
          <a:p>
            <a:r>
              <a:rPr lang="en-US" baseline="0" dirty="0" smtClean="0"/>
              <a:t>Photo: </a:t>
            </a:r>
            <a:r>
              <a:rPr lang="en-US" sz="1200" kern="1200" dirty="0" err="1" smtClean="0">
                <a:solidFill>
                  <a:schemeClr val="tx1"/>
                </a:solidFill>
                <a:latin typeface="+mn-lt"/>
                <a:ea typeface="+mn-ea"/>
                <a:cs typeface="+mn-cs"/>
              </a:rPr>
              <a:t>labourlist.org</a:t>
            </a:r>
            <a:endParaRPr lang="en-US" dirty="0"/>
          </a:p>
        </p:txBody>
      </p:sp>
      <p:sp>
        <p:nvSpPr>
          <p:cNvPr id="4" name="Slide Number Placeholder 3"/>
          <p:cNvSpPr>
            <a:spLocks noGrp="1"/>
          </p:cNvSpPr>
          <p:nvPr>
            <p:ph type="sldNum" sz="quarter" idx="10"/>
          </p:nvPr>
        </p:nvSpPr>
        <p:spPr/>
        <p:txBody>
          <a:bodyPr/>
          <a:lstStyle/>
          <a:p>
            <a:fld id="{6F05EBE3-08DE-42A4-92D0-8535AE2D96A1}" type="slidenum">
              <a:rPr lang="en-US" smtClean="0"/>
              <a:t>10</a:t>
            </a:fld>
            <a:endParaRPr lang="en-US"/>
          </a:p>
        </p:txBody>
      </p:sp>
    </p:spTree>
    <p:extLst>
      <p:ext uri="{BB962C8B-B14F-4D97-AF65-F5344CB8AC3E}">
        <p14:creationId xmlns:p14="http://schemas.microsoft.com/office/powerpoint/2010/main" val="211609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2/26/16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2/26/16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2/26/16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2/26/16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2/26/16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unseling.or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mpusprideindex.org" TargetMode="External"/><Relationship Id="rId4" Type="http://schemas.openxmlformats.org/officeDocument/2006/relationships/hyperlink" Target="http://www.gayalliance.org/programs/education-safezone/safezone-programs/" TargetMode="External"/><Relationship Id="rId5" Type="http://schemas.openxmlformats.org/officeDocument/2006/relationships/hyperlink" Target="http://www.lgbtcampus.org" TargetMode="External"/><Relationship Id="rId1" Type="http://schemas.openxmlformats.org/officeDocument/2006/relationships/slideLayout" Target="../slideLayouts/slideLayout2.xml"/><Relationship Id="rId2" Type="http://schemas.openxmlformats.org/officeDocument/2006/relationships/hyperlink" Target="http://architect.lgbtcampu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554" y="0"/>
            <a:ext cx="11911445" cy="5979196"/>
          </a:xfrm>
        </p:spPr>
        <p:txBody>
          <a:bodyPr/>
          <a:lstStyle/>
          <a:p>
            <a:r>
              <a:rPr lang="en-US" sz="6600" dirty="0"/>
              <a:t/>
            </a:r>
            <a:br>
              <a:rPr lang="en-US" sz="6600" dirty="0"/>
            </a:br>
            <a:r>
              <a:rPr lang="en-US" sz="6600" dirty="0" smtClean="0"/>
              <a:t/>
            </a:r>
            <a:br>
              <a:rPr lang="en-US" sz="6600" dirty="0" smtClean="0"/>
            </a:br>
            <a:r>
              <a:rPr lang="en-US" sz="4800" dirty="0" smtClean="0"/>
              <a:t>Developing </a:t>
            </a:r>
            <a:br>
              <a:rPr lang="en-US" sz="4800" dirty="0" smtClean="0"/>
            </a:br>
            <a:r>
              <a:rPr lang="en-US" sz="4800" dirty="0" smtClean="0"/>
              <a:t>an inclusive </a:t>
            </a:r>
            <a:br>
              <a:rPr lang="en-US" sz="4800" dirty="0" smtClean="0"/>
            </a:br>
            <a:r>
              <a:rPr lang="en-US" sz="4800" dirty="0" smtClean="0"/>
              <a:t>environment </a:t>
            </a:r>
            <a:br>
              <a:rPr lang="en-US" sz="4800" dirty="0" smtClean="0"/>
            </a:br>
            <a:r>
              <a:rPr lang="en-US" sz="4800" dirty="0" smtClean="0"/>
              <a:t>for trans* </a:t>
            </a:r>
            <a:br>
              <a:rPr lang="en-US" sz="4800" dirty="0" smtClean="0"/>
            </a:br>
            <a:r>
              <a:rPr lang="en-US" sz="4800" dirty="0" smtClean="0"/>
              <a:t>students</a:t>
            </a:r>
            <a:r>
              <a:rPr lang="en-US" sz="6600" dirty="0" smtClean="0"/>
              <a:t/>
            </a:r>
            <a:br>
              <a:rPr lang="en-US" sz="6600" dirty="0" smtClean="0"/>
            </a:br>
            <a:endParaRPr lang="en-US" sz="6600" dirty="0"/>
          </a:p>
        </p:txBody>
      </p:sp>
      <p:sp>
        <p:nvSpPr>
          <p:cNvPr id="3" name="Subtitle 2"/>
          <p:cNvSpPr>
            <a:spLocks noGrp="1"/>
          </p:cNvSpPr>
          <p:nvPr>
            <p:ph type="subTitle" idx="1"/>
          </p:nvPr>
        </p:nvSpPr>
        <p:spPr>
          <a:xfrm>
            <a:off x="498765" y="5979196"/>
            <a:ext cx="11481954" cy="878804"/>
          </a:xfrm>
        </p:spPr>
        <p:txBody>
          <a:bodyPr>
            <a:normAutofit fontScale="92500"/>
          </a:bodyPr>
          <a:lstStyle/>
          <a:p>
            <a:r>
              <a:rPr lang="en-US" i="1" dirty="0" smtClean="0"/>
              <a:t>The college of William and Mary</a:t>
            </a:r>
            <a:endParaRPr lang="en-US" i="1" dirty="0"/>
          </a:p>
          <a:p>
            <a:r>
              <a:rPr lang="en-US" sz="1900" dirty="0" smtClean="0"/>
              <a:t>Samantha Silberstein, Jessica MacArthur, &amp; Meghan lechner</a:t>
            </a:r>
            <a:endParaRPr lang="en-US" sz="1900" dirty="0"/>
          </a:p>
        </p:txBody>
      </p:sp>
      <p:sp>
        <p:nvSpPr>
          <p:cNvPr id="4" name="TextBox 3"/>
          <p:cNvSpPr txBox="1"/>
          <p:nvPr/>
        </p:nvSpPr>
        <p:spPr>
          <a:xfrm>
            <a:off x="374073" y="83127"/>
            <a:ext cx="3813463" cy="954107"/>
          </a:xfrm>
          <a:prstGeom prst="rect">
            <a:avLst/>
          </a:prstGeom>
          <a:noFill/>
        </p:spPr>
        <p:txBody>
          <a:bodyPr wrap="square" rtlCol="0">
            <a:spAutoFit/>
          </a:bodyPr>
          <a:lstStyle/>
          <a:p>
            <a:r>
              <a:rPr lang="en-US" sz="2800" dirty="0" smtClean="0"/>
              <a:t>Centrist College</a:t>
            </a:r>
          </a:p>
          <a:p>
            <a:r>
              <a:rPr lang="en-US" sz="2800" dirty="0" smtClean="0"/>
              <a:t>Centrist, Massachusetts</a:t>
            </a:r>
            <a:endParaRPr lang="en-US" sz="2800" dirty="0"/>
          </a:p>
        </p:txBody>
      </p:sp>
    </p:spTree>
    <p:extLst>
      <p:ext uri="{BB962C8B-B14F-4D97-AF65-F5344CB8AC3E}">
        <p14:creationId xmlns:p14="http://schemas.microsoft.com/office/powerpoint/2010/main" val="18564387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center</a:t>
            </a:r>
            <a:endParaRPr lang="en-US" dirty="0"/>
          </a:p>
        </p:txBody>
      </p:sp>
      <p:sp>
        <p:nvSpPr>
          <p:cNvPr id="3" name="Content Placeholder 2"/>
          <p:cNvSpPr>
            <a:spLocks noGrp="1"/>
          </p:cNvSpPr>
          <p:nvPr>
            <p:ph idx="1"/>
          </p:nvPr>
        </p:nvSpPr>
        <p:spPr>
          <a:xfrm>
            <a:off x="5623906" y="1138190"/>
            <a:ext cx="6111196" cy="5575474"/>
          </a:xfrm>
        </p:spPr>
        <p:txBody>
          <a:bodyPr>
            <a:normAutofit/>
          </a:bodyPr>
          <a:lstStyle/>
          <a:p>
            <a:r>
              <a:rPr lang="en-US" dirty="0" smtClean="0"/>
              <a:t>Currently, the Counseling Center facilitates a weekly support group for trans* students and provides one-on-one counseling services. </a:t>
            </a:r>
          </a:p>
          <a:p>
            <a:pPr marL="0" indent="0">
              <a:buNone/>
            </a:pPr>
            <a:r>
              <a:rPr lang="en-US" b="1" dirty="0" smtClean="0"/>
              <a:t>SUGGESTED IMPROVEMENTS:</a:t>
            </a:r>
          </a:p>
          <a:p>
            <a:r>
              <a:rPr lang="en-US" dirty="0" smtClean="0"/>
              <a:t>The Counseling Center’s intake form should include a space for students to self-identify their gender, preferred name, and preferred pronouns.</a:t>
            </a:r>
          </a:p>
          <a:p>
            <a:r>
              <a:rPr lang="en-US" dirty="0" smtClean="0"/>
              <a:t>The Counseling Center curates a list of area therapists for off-campus referrals. A designation should be added to indicate those therapists with specific experience and expertise working with trans* clients.  </a:t>
            </a:r>
          </a:p>
          <a:p>
            <a:r>
              <a:rPr lang="en-US" dirty="0" smtClean="0"/>
              <a:t>Ensure that all Counseling Center therapists participate in </a:t>
            </a:r>
            <a:r>
              <a:rPr lang="en-US" dirty="0" smtClean="0">
                <a:hlinkClick r:id="rId3"/>
              </a:rPr>
              <a:t>Continuing Education </a:t>
            </a:r>
            <a:r>
              <a:rPr lang="en-US" dirty="0" smtClean="0"/>
              <a:t>to ensure best practices are being used when working with trans* students.</a:t>
            </a:r>
          </a:p>
          <a:p>
            <a:endParaRPr lang="en-US" dirty="0"/>
          </a:p>
        </p:txBody>
      </p:sp>
      <p:pic>
        <p:nvPicPr>
          <p:cNvPr id="4" name="Picture 3"/>
          <p:cNvPicPr>
            <a:picLocks noChangeAspect="1"/>
          </p:cNvPicPr>
          <p:nvPr/>
        </p:nvPicPr>
        <p:blipFill>
          <a:blip r:embed="rId4"/>
          <a:stretch>
            <a:fillRect/>
          </a:stretch>
        </p:blipFill>
        <p:spPr>
          <a:xfrm>
            <a:off x="1026051" y="2273742"/>
            <a:ext cx="4490287" cy="3367715"/>
          </a:xfrm>
          <a:prstGeom prst="rect">
            <a:avLst/>
          </a:prstGeom>
        </p:spPr>
      </p:pic>
    </p:spTree>
    <p:extLst>
      <p:ext uri="{BB962C8B-B14F-4D97-AF65-F5344CB8AC3E}">
        <p14:creationId xmlns:p14="http://schemas.microsoft.com/office/powerpoint/2010/main" val="35020548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mentorship program</a:t>
            </a:r>
            <a:endParaRPr lang="en-US" dirty="0"/>
          </a:p>
        </p:txBody>
      </p:sp>
      <p:sp>
        <p:nvSpPr>
          <p:cNvPr id="3" name="Content Placeholder 2"/>
          <p:cNvSpPr>
            <a:spLocks noGrp="1"/>
          </p:cNvSpPr>
          <p:nvPr>
            <p:ph idx="1"/>
          </p:nvPr>
        </p:nvSpPr>
        <p:spPr>
          <a:xfrm>
            <a:off x="1055514" y="1230290"/>
            <a:ext cx="10769530" cy="5627710"/>
          </a:xfrm>
        </p:spPr>
        <p:txBody>
          <a:bodyPr>
            <a:normAutofit/>
          </a:bodyPr>
          <a:lstStyle/>
          <a:p>
            <a:r>
              <a:rPr lang="en-US" dirty="0" smtClean="0"/>
              <a:t>Provide a training program for both mentors and mentees to ensure ongoing support for trans* students.</a:t>
            </a:r>
          </a:p>
          <a:p>
            <a:pPr marL="0" indent="0">
              <a:buNone/>
            </a:pPr>
            <a:r>
              <a:rPr lang="en-US" b="1" dirty="0" smtClean="0"/>
              <a:t>Potential campus community mentorship partners:</a:t>
            </a:r>
          </a:p>
          <a:p>
            <a:r>
              <a:rPr lang="en-US" b="1" dirty="0" smtClean="0"/>
              <a:t>Career Center</a:t>
            </a:r>
          </a:p>
          <a:p>
            <a:pPr lvl="1"/>
            <a:r>
              <a:rPr lang="en-US" dirty="0" smtClean="0"/>
              <a:t>Providing role models in a student’s future professional field. Provides advice on how to speak with an employer, interview skills, professional attire, and navigation of difficult conversations in the work place.</a:t>
            </a:r>
          </a:p>
          <a:p>
            <a:r>
              <a:rPr lang="en-US" b="1" dirty="0" smtClean="0"/>
              <a:t>Center for Student Diversity</a:t>
            </a:r>
          </a:p>
          <a:p>
            <a:pPr lvl="1"/>
            <a:r>
              <a:rPr lang="en-US" dirty="0" smtClean="0"/>
              <a:t>Network of current students with similar experiences and needs to help navigate the campus community.</a:t>
            </a:r>
          </a:p>
          <a:p>
            <a:r>
              <a:rPr lang="en-US" b="1" dirty="0" smtClean="0"/>
              <a:t>Faculty</a:t>
            </a:r>
          </a:p>
          <a:p>
            <a:pPr lvl="1"/>
            <a:r>
              <a:rPr lang="en-US" dirty="0" smtClean="0"/>
              <a:t>Provide guidance and serve as an ally in the classroom and other academic affairs.</a:t>
            </a:r>
          </a:p>
          <a:p>
            <a:r>
              <a:rPr lang="en-US" b="1" dirty="0" smtClean="0"/>
              <a:t>Office of Alumni Programs</a:t>
            </a:r>
          </a:p>
          <a:p>
            <a:pPr lvl="1"/>
            <a:r>
              <a:rPr lang="en-US" dirty="0" smtClean="0"/>
              <a:t>Allows for outreach to a broader audience and provides academic, institutional, and professional support and advice. </a:t>
            </a:r>
            <a:endParaRPr lang="en-US" dirty="0"/>
          </a:p>
        </p:txBody>
      </p:sp>
    </p:spTree>
    <p:extLst>
      <p:ext uri="{BB962C8B-B14F-4D97-AF65-F5344CB8AC3E}">
        <p14:creationId xmlns:p14="http://schemas.microsoft.com/office/powerpoint/2010/main" val="381267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Mentorship </a:t>
            </a:r>
            <a:r>
              <a:rPr lang="en-US" dirty="0" smtClean="0"/>
              <a:t>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0154597"/>
              </p:ext>
            </p:extLst>
          </p:nvPr>
        </p:nvGraphicFramePr>
        <p:xfrm>
          <a:off x="1250950" y="1676571"/>
          <a:ext cx="10179050" cy="4983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0601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Pronouns &amp; names</a:t>
            </a:r>
            <a:endParaRPr lang="en-US" dirty="0"/>
          </a:p>
        </p:txBody>
      </p:sp>
      <p:sp>
        <p:nvSpPr>
          <p:cNvPr id="3" name="Content Placeholder 2"/>
          <p:cNvSpPr>
            <a:spLocks noGrp="1"/>
          </p:cNvSpPr>
          <p:nvPr>
            <p:ph idx="1"/>
          </p:nvPr>
        </p:nvSpPr>
        <p:spPr>
          <a:xfrm>
            <a:off x="973051" y="1253657"/>
            <a:ext cx="6019723" cy="5427016"/>
          </a:xfrm>
        </p:spPr>
        <p:txBody>
          <a:bodyPr>
            <a:normAutofit/>
          </a:bodyPr>
          <a:lstStyle/>
          <a:p>
            <a:r>
              <a:rPr lang="en-US" dirty="0" smtClean="0"/>
              <a:t>Currently, when a student legally changes their name we allow them to change their name in the </a:t>
            </a:r>
            <a:r>
              <a:rPr lang="en-US" dirty="0" smtClean="0"/>
              <a:t>college information </a:t>
            </a:r>
            <a:r>
              <a:rPr lang="en-US" dirty="0" smtClean="0"/>
              <a:t>system.</a:t>
            </a:r>
          </a:p>
          <a:p>
            <a:pPr marL="0" indent="0">
              <a:buNone/>
            </a:pPr>
            <a:r>
              <a:rPr lang="en-US" b="1" dirty="0" smtClean="0"/>
              <a:t>SUGGESTED IMPROVEMENTS: </a:t>
            </a:r>
            <a:endParaRPr lang="en-US" b="1" dirty="0" smtClean="0"/>
          </a:p>
          <a:p>
            <a:r>
              <a:rPr lang="en-US" dirty="0" smtClean="0"/>
              <a:t>College </a:t>
            </a:r>
            <a:r>
              <a:rPr lang="en-US" dirty="0" smtClean="0"/>
              <a:t>information systems should include a field for students to identify a chosen name </a:t>
            </a:r>
            <a:r>
              <a:rPr lang="en-US" dirty="0" smtClean="0"/>
              <a:t>and gender other </a:t>
            </a:r>
            <a:r>
              <a:rPr lang="en-US" dirty="0" smtClean="0"/>
              <a:t>than their legal name </a:t>
            </a:r>
            <a:r>
              <a:rPr lang="en-US" dirty="0" smtClean="0"/>
              <a:t>and gender which </a:t>
            </a:r>
            <a:r>
              <a:rPr lang="en-US" dirty="0" smtClean="0"/>
              <a:t>they would like to appear on documents such as class rosters, online directories, and unofficial transcripts</a:t>
            </a:r>
            <a:r>
              <a:rPr lang="en-US" dirty="0"/>
              <a:t>. </a:t>
            </a:r>
            <a:endParaRPr lang="en-US" dirty="0" smtClean="0"/>
          </a:p>
          <a:p>
            <a:pPr lvl="1"/>
            <a:r>
              <a:rPr lang="en-US" dirty="0" smtClean="0"/>
              <a:t>Instruct </a:t>
            </a:r>
            <a:r>
              <a:rPr lang="en-US" dirty="0"/>
              <a:t>professors to allow students the opportunity to indicate their preferred name and pronouns on an individual form in class or through an online form. </a:t>
            </a:r>
            <a:endParaRPr lang="en-US" dirty="0" smtClean="0"/>
          </a:p>
          <a:p>
            <a:r>
              <a:rPr lang="en-US" dirty="0" smtClean="0"/>
              <a:t>College information systems should include a non-binary gender designation, such as X, Q, or Z, in addition to M and F. </a:t>
            </a:r>
          </a:p>
          <a:p>
            <a:pPr marL="0" indent="0">
              <a:buNone/>
            </a:pPr>
            <a:endParaRPr lang="en-US" dirty="0" smtClean="0"/>
          </a:p>
        </p:txBody>
      </p:sp>
      <p:pic>
        <p:nvPicPr>
          <p:cNvPr id="5" name="Picture 4"/>
          <p:cNvPicPr>
            <a:picLocks noChangeAspect="1"/>
          </p:cNvPicPr>
          <p:nvPr/>
        </p:nvPicPr>
        <p:blipFill>
          <a:blip r:embed="rId3"/>
          <a:stretch>
            <a:fillRect/>
          </a:stretch>
        </p:blipFill>
        <p:spPr>
          <a:xfrm>
            <a:off x="7075146" y="1913476"/>
            <a:ext cx="4768697" cy="3278479"/>
          </a:xfrm>
          <a:prstGeom prst="rect">
            <a:avLst/>
          </a:prstGeom>
        </p:spPr>
      </p:pic>
    </p:spTree>
    <p:extLst>
      <p:ext uri="{BB962C8B-B14F-4D97-AF65-F5344CB8AC3E}">
        <p14:creationId xmlns:p14="http://schemas.microsoft.com/office/powerpoint/2010/main" val="21886966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governance</a:t>
            </a:r>
            <a:endParaRPr lang="en-US" dirty="0"/>
          </a:p>
        </p:txBody>
      </p:sp>
      <p:graphicFrame>
        <p:nvGraphicFramePr>
          <p:cNvPr id="21" name="Diagram 20"/>
          <p:cNvGraphicFramePr/>
          <p:nvPr>
            <p:extLst>
              <p:ext uri="{D42A27DB-BD31-4B8C-83A1-F6EECF244321}">
                <p14:modId xmlns:p14="http://schemas.microsoft.com/office/powerpoint/2010/main" val="3931210842"/>
              </p:ext>
            </p:extLst>
          </p:nvPr>
        </p:nvGraphicFramePr>
        <p:xfrm>
          <a:off x="1236236" y="2160910"/>
          <a:ext cx="10357915" cy="444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38167" y="1248732"/>
            <a:ext cx="10323621" cy="830997"/>
          </a:xfrm>
          <a:prstGeom prst="rect">
            <a:avLst/>
          </a:prstGeom>
          <a:noFill/>
        </p:spPr>
        <p:txBody>
          <a:bodyPr wrap="square" rtlCol="0">
            <a:spAutoFit/>
          </a:bodyPr>
          <a:lstStyle/>
          <a:p>
            <a:r>
              <a:rPr lang="en-US" sz="2400" dirty="0" smtClean="0"/>
              <a:t>Several organizations on campus require or involve governance from external organizations which dictates their policies regarding trans* students.</a:t>
            </a:r>
            <a:endParaRPr lang="en-US" sz="2400" dirty="0"/>
          </a:p>
        </p:txBody>
      </p:sp>
    </p:spTree>
    <p:extLst>
      <p:ext uri="{BB962C8B-B14F-4D97-AF65-F5344CB8AC3E}">
        <p14:creationId xmlns:p14="http://schemas.microsoft.com/office/powerpoint/2010/main" val="4251365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a:t>
            </a:r>
            <a:endParaRPr lang="en-US" dirty="0"/>
          </a:p>
        </p:txBody>
      </p:sp>
      <p:sp>
        <p:nvSpPr>
          <p:cNvPr id="7" name="Content Placeholder 6"/>
          <p:cNvSpPr>
            <a:spLocks noGrp="1"/>
          </p:cNvSpPr>
          <p:nvPr>
            <p:ph idx="1"/>
          </p:nvPr>
        </p:nvSpPr>
        <p:spPr>
          <a:xfrm>
            <a:off x="1251678" y="1319639"/>
            <a:ext cx="10178322" cy="5377530"/>
          </a:xfrm>
        </p:spPr>
        <p:txBody>
          <a:bodyPr>
            <a:normAutofit/>
          </a:bodyPr>
          <a:lstStyle/>
          <a:p>
            <a:pPr marL="0" indent="0">
              <a:buNone/>
            </a:pPr>
            <a:r>
              <a:rPr lang="en-US" b="1" dirty="0" err="1" smtClean="0">
                <a:hlinkClick r:id="rId2"/>
              </a:rPr>
              <a:t>LGBTQArchitect</a:t>
            </a:r>
            <a:endParaRPr lang="en-US" b="1" dirty="0" smtClean="0"/>
          </a:p>
          <a:p>
            <a:pPr marL="0" indent="0">
              <a:buNone/>
            </a:pPr>
            <a:r>
              <a:rPr lang="en-US" dirty="0" smtClean="0"/>
              <a:t>Resources and materials to help build programs and protocols that assist LGBTQ students.</a:t>
            </a:r>
          </a:p>
          <a:p>
            <a:pPr marL="0" indent="0">
              <a:buNone/>
            </a:pPr>
            <a:endParaRPr lang="en-US" b="1" dirty="0" smtClean="0"/>
          </a:p>
          <a:p>
            <a:pPr marL="0" indent="0">
              <a:buNone/>
            </a:pPr>
            <a:r>
              <a:rPr lang="en-US" b="1" dirty="0" smtClean="0">
                <a:hlinkClick r:id="rId3"/>
              </a:rPr>
              <a:t>Campus Pride Index</a:t>
            </a:r>
            <a:endParaRPr lang="en-US" b="1" dirty="0" smtClean="0"/>
          </a:p>
          <a:p>
            <a:pPr marL="0" indent="0">
              <a:buNone/>
            </a:pPr>
            <a:r>
              <a:rPr lang="en-US" dirty="0" smtClean="0"/>
              <a:t>A voluntary list of LGBTQ friendly institutions to compare and build a network of best practices.</a:t>
            </a:r>
          </a:p>
          <a:p>
            <a:pPr marL="0" indent="0">
              <a:buNone/>
            </a:pPr>
            <a:endParaRPr lang="en-US" dirty="0" smtClean="0"/>
          </a:p>
          <a:p>
            <a:pPr marL="0" indent="0">
              <a:buNone/>
            </a:pPr>
            <a:r>
              <a:rPr lang="en-US" b="1" dirty="0" err="1" smtClean="0">
                <a:hlinkClick r:id="rId4"/>
              </a:rPr>
              <a:t>SafeZone</a:t>
            </a:r>
            <a:r>
              <a:rPr lang="en-US" b="1" dirty="0" smtClean="0">
                <a:hlinkClick r:id="rId4"/>
              </a:rPr>
              <a:t> Training </a:t>
            </a:r>
            <a:endParaRPr lang="en-US" b="1" dirty="0" smtClean="0"/>
          </a:p>
          <a:p>
            <a:pPr marL="0" indent="0">
              <a:buNone/>
            </a:pPr>
            <a:r>
              <a:rPr lang="en-US" dirty="0" smtClean="0"/>
              <a:t>Comprehensive training specifically focused on providing information on and a better understanding of the LGBTQ community. </a:t>
            </a:r>
          </a:p>
          <a:p>
            <a:pPr marL="0" indent="0">
              <a:buNone/>
            </a:pPr>
            <a:endParaRPr lang="en-US" dirty="0" smtClean="0"/>
          </a:p>
          <a:p>
            <a:pPr marL="0" indent="0">
              <a:buNone/>
            </a:pPr>
            <a:r>
              <a:rPr lang="en-US" b="1" dirty="0" smtClean="0">
                <a:hlinkClick r:id="rId5"/>
              </a:rPr>
              <a:t>Consortium of Higher Education: LGBT Resource Professionals</a:t>
            </a:r>
            <a:endParaRPr lang="en-US" b="1" dirty="0" smtClean="0"/>
          </a:p>
          <a:p>
            <a:pPr marL="0" indent="0">
              <a:buNone/>
            </a:pPr>
            <a:r>
              <a:rPr lang="en-US" dirty="0" smtClean="0"/>
              <a:t>Professional development opportunities, research, and resources available to institutions and administrators looking to support LGBTQ students, faculty, and staff. </a:t>
            </a:r>
          </a:p>
          <a:p>
            <a:endParaRPr lang="en-US" dirty="0" smtClean="0"/>
          </a:p>
          <a:p>
            <a:endParaRPr lang="en-US" dirty="0"/>
          </a:p>
        </p:txBody>
      </p:sp>
    </p:spTree>
    <p:extLst>
      <p:ext uri="{BB962C8B-B14F-4D97-AF65-F5344CB8AC3E}">
        <p14:creationId xmlns:p14="http://schemas.microsoft.com/office/powerpoint/2010/main" val="427119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a:xfrm>
            <a:off x="1218693" y="1213794"/>
            <a:ext cx="10178322" cy="5644206"/>
          </a:xfrm>
        </p:spPr>
        <p:txBody>
          <a:bodyPr>
            <a:normAutofit fontScale="62500" lnSpcReduction="20000"/>
          </a:bodyPr>
          <a:lstStyle/>
          <a:p>
            <a:pPr marL="0" indent="0">
              <a:buNone/>
            </a:pPr>
            <a:r>
              <a:rPr lang="en-US" dirty="0"/>
              <a:t>An Act Relative to Gender Identity. (2011). Massachusetts Session Laws. Retrieved from https://</a:t>
            </a:r>
            <a:r>
              <a:rPr lang="en-US" dirty="0" err="1"/>
              <a:t>malegislature.gov</a:t>
            </a:r>
            <a:r>
              <a:rPr lang="en-US" dirty="0"/>
              <a:t>/Laws/</a:t>
            </a:r>
            <a:r>
              <a:rPr lang="en-US" dirty="0" err="1"/>
              <a:t>SessionLaws</a:t>
            </a:r>
            <a:r>
              <a:rPr lang="en-US" dirty="0"/>
              <a:t>/Acts/2011/Chapter199</a:t>
            </a:r>
          </a:p>
          <a:p>
            <a:pPr marL="0" indent="0">
              <a:buNone/>
            </a:pPr>
            <a:r>
              <a:rPr lang="en-US" dirty="0" err="1"/>
              <a:t>Beemyn</a:t>
            </a:r>
            <a:r>
              <a:rPr lang="en-US" dirty="0"/>
              <a:t>, G. (2015, October 8). Leaving no trans college student behind. </a:t>
            </a:r>
            <a:r>
              <a:rPr lang="en-US" i="1" dirty="0"/>
              <a:t>The Chronicle of Higher Education. </a:t>
            </a:r>
            <a:r>
              <a:rPr lang="en-US" dirty="0"/>
              <a:t>Retrieved </a:t>
            </a:r>
            <a:r>
              <a:rPr lang="en-US" dirty="0" err="1" smtClean="0"/>
              <a:t>fromhttp</a:t>
            </a:r>
            <a:r>
              <a:rPr lang="en-US" dirty="0"/>
              <a:t>://chronicle.com/article/Leaving-No-Trans-College/233754?cid=at&amp;utm_source=at&amp;utm_medium=en&amp;elq=c355a20b5f864de7813e19b5312913aa&amp;elqCampaignId=1680&amp;elqaid=6672&amp;elqat=1&amp;elqTrackId=</a:t>
            </a:r>
            <a:r>
              <a:rPr lang="en-US" dirty="0" smtClean="0"/>
              <a:t>cff03286f1b54da496764cfefb051c3c</a:t>
            </a:r>
          </a:p>
          <a:p>
            <a:pPr marL="0" indent="0">
              <a:buNone/>
            </a:pPr>
            <a:r>
              <a:rPr lang="en-US" dirty="0"/>
              <a:t>Blue Cross and Blue Shield of Massachusetts. (2011). Medical policy. Retrieved from http://</a:t>
            </a:r>
            <a:r>
              <a:rPr lang="en-US" dirty="0" err="1"/>
              <a:t>bgltq.fas.harvard.edu</a:t>
            </a:r>
            <a:r>
              <a:rPr lang="en-US" dirty="0"/>
              <a:t>/files/</a:t>
            </a:r>
            <a:r>
              <a:rPr lang="en-US" dirty="0" err="1"/>
              <a:t>bgltq</a:t>
            </a:r>
            <a:r>
              <a:rPr lang="en-US" dirty="0"/>
              <a:t>/files/</a:t>
            </a:r>
            <a:r>
              <a:rPr lang="en-US" dirty="0" err="1"/>
              <a:t>harvardstudent_insurance_trans_policy.pdf?m</a:t>
            </a:r>
            <a:r>
              <a:rPr lang="en-US" dirty="0"/>
              <a:t>=1440088768</a:t>
            </a:r>
          </a:p>
          <a:p>
            <a:pPr marL="0" indent="0">
              <a:buNone/>
            </a:pPr>
            <a:r>
              <a:rPr lang="en-US" dirty="0"/>
              <a:t>Consortium of Higher Education LGBT Resource Professionals. (2014). Suggested best practices for supporting trans* students. Retrieved from http://www.umass.edu/stonewall/uploads/listWidget/32633/trans%20guidelines%</a:t>
            </a:r>
            <a:r>
              <a:rPr lang="en-US" dirty="0" smtClean="0"/>
              <a:t>20Consortium.pdf</a:t>
            </a:r>
          </a:p>
          <a:p>
            <a:pPr marL="0" indent="0">
              <a:buNone/>
            </a:pPr>
            <a:r>
              <a:rPr lang="en-US" dirty="0"/>
              <a:t>Council for the Advancement of Standards in Higher Education. (2012). </a:t>
            </a:r>
            <a:r>
              <a:rPr lang="en-US" i="1" dirty="0"/>
              <a:t>CAS professional standards for higher education </a:t>
            </a:r>
            <a:r>
              <a:rPr lang="en-US" dirty="0"/>
              <a:t>(8</a:t>
            </a:r>
            <a:r>
              <a:rPr lang="en-US" baseline="30000" dirty="0"/>
              <a:t>th</a:t>
            </a:r>
            <a:r>
              <a:rPr lang="en-US" dirty="0"/>
              <a:t> ed.). Washington, DC: Author</a:t>
            </a:r>
          </a:p>
          <a:p>
            <a:pPr marL="0" indent="0">
              <a:buNone/>
            </a:pPr>
            <a:r>
              <a:rPr lang="en-US" dirty="0"/>
              <a:t>Daley, E. (2016, February 19). Two University of Oregon fraternities now accept trans men. Retrieved from </a:t>
            </a:r>
            <a:r>
              <a:rPr lang="en-US" u="sng" dirty="0"/>
              <a:t>http://www.advocate.com/transgender/2016/2/19/two-university-oregon</a:t>
            </a:r>
            <a:r>
              <a:rPr lang="en-US" u="sng"/>
              <a:t>-fraternities-now-accept-trans-men</a:t>
            </a:r>
            <a:endParaRPr lang="en-US" smtClean="0"/>
          </a:p>
          <a:p>
            <a:pPr marL="0" indent="0">
              <a:buNone/>
            </a:pPr>
            <a:r>
              <a:rPr lang="en-US" dirty="0" smtClean="0"/>
              <a:t>Gay </a:t>
            </a:r>
            <a:r>
              <a:rPr lang="en-US" dirty="0"/>
              <a:t>Alliance. (2016). </a:t>
            </a:r>
            <a:r>
              <a:rPr lang="en-US" dirty="0" err="1"/>
              <a:t>SafeZone</a:t>
            </a:r>
            <a:r>
              <a:rPr lang="en-US" dirty="0"/>
              <a:t> programs. Retrieved from http://www.gayalliance.org/programs/education-safezone/safezone-programs</a:t>
            </a:r>
            <a:r>
              <a:rPr lang="en-US" dirty="0" smtClean="0"/>
              <a:t>/</a:t>
            </a:r>
          </a:p>
          <a:p>
            <a:pPr marL="0" indent="0">
              <a:buNone/>
            </a:pPr>
            <a:r>
              <a:rPr lang="en-US" dirty="0" err="1"/>
              <a:t>LGBTQArchitect</a:t>
            </a:r>
            <a:r>
              <a:rPr lang="en-US" dirty="0"/>
              <a:t>. (</a:t>
            </a:r>
            <a:r>
              <a:rPr lang="en-US" dirty="0" err="1"/>
              <a:t>n.d.</a:t>
            </a:r>
            <a:r>
              <a:rPr lang="en-US" dirty="0"/>
              <a:t>) Retrieved from http://architect.lgbtcampus.org/campus-</a:t>
            </a:r>
            <a:r>
              <a:rPr lang="en-US" dirty="0" smtClean="0"/>
              <a:t>wide_policy_development</a:t>
            </a:r>
          </a:p>
          <a:p>
            <a:pPr marL="0" indent="0">
              <a:buNone/>
            </a:pPr>
            <a:r>
              <a:rPr lang="en-US" dirty="0"/>
              <a:t>Massachusetts Institute of Technology. (</a:t>
            </a:r>
            <a:r>
              <a:rPr lang="en-US" dirty="0" err="1"/>
              <a:t>n.d.</a:t>
            </a:r>
            <a:r>
              <a:rPr lang="en-US" dirty="0"/>
              <a:t>) Mentoring. Retrieved from http://diversity.mit.edu/mentoring</a:t>
            </a:r>
            <a:r>
              <a:rPr lang="en-US" dirty="0" smtClean="0"/>
              <a:t>/</a:t>
            </a:r>
          </a:p>
          <a:p>
            <a:pPr marL="0" indent="0">
              <a:buNone/>
            </a:pPr>
            <a:r>
              <a:rPr lang="en-US" dirty="0"/>
              <a:t>MIT Medical (2016). FAQ: Transgender health at MIT Medical. Retrieved from https://medical.mit.edu/faqs/transgender-health#faq-</a:t>
            </a:r>
            <a:r>
              <a:rPr lang="en-US" dirty="0" smtClean="0"/>
              <a:t>1</a:t>
            </a:r>
          </a:p>
          <a:p>
            <a:pPr marL="0" indent="0">
              <a:buNone/>
            </a:pPr>
            <a:r>
              <a:rPr lang="en-US" dirty="0" smtClean="0"/>
              <a:t>National Center for Transgender Equality (2014). Transgender Terminology. </a:t>
            </a:r>
            <a:r>
              <a:rPr lang="en-US" dirty="0"/>
              <a:t>http://</a:t>
            </a:r>
            <a:r>
              <a:rPr lang="en-US" dirty="0" err="1"/>
              <a:t>www.transequality.org</a:t>
            </a:r>
            <a:r>
              <a:rPr lang="en-US" dirty="0"/>
              <a:t>/issues/resources/transgender-terminology </a:t>
            </a:r>
            <a:endParaRPr lang="en-US" dirty="0" smtClean="0"/>
          </a:p>
          <a:p>
            <a:pPr marL="0" indent="0">
              <a:buNone/>
            </a:pPr>
            <a:r>
              <a:rPr lang="en-US" dirty="0" smtClean="0"/>
              <a:t>United </a:t>
            </a:r>
            <a:r>
              <a:rPr lang="en-US" dirty="0"/>
              <a:t>States Department of Education. (</a:t>
            </a:r>
            <a:r>
              <a:rPr lang="en-US" dirty="0" err="1"/>
              <a:t>n.d.</a:t>
            </a:r>
            <a:r>
              <a:rPr lang="en-US" dirty="0"/>
              <a:t>) Questions and answers on Title IX and sexual violence. Retrieved from http://</a:t>
            </a:r>
            <a:r>
              <a:rPr lang="en-US" dirty="0" err="1"/>
              <a:t>translaw.wpengine.com</a:t>
            </a:r>
            <a:r>
              <a:rPr lang="en-US" dirty="0"/>
              <a:t>/</a:t>
            </a:r>
            <a:r>
              <a:rPr lang="en-US" dirty="0" err="1"/>
              <a:t>wp</a:t>
            </a:r>
            <a:r>
              <a:rPr lang="en-US" dirty="0"/>
              <a:t>-content/uploads/2014/04/qa-201404-title-ix.pdf</a:t>
            </a:r>
          </a:p>
          <a:p>
            <a:pPr marL="0" indent="0">
              <a:buNone/>
            </a:pPr>
            <a:r>
              <a:rPr lang="en-US" dirty="0"/>
              <a:t>University of Massachusetts Amherst. (2016). Trans health. Retrieved from http://</a:t>
            </a:r>
            <a:r>
              <a:rPr lang="en-US" dirty="0" err="1"/>
              <a:t>www.umass.edu</a:t>
            </a:r>
            <a:r>
              <a:rPr lang="en-US" dirty="0"/>
              <a:t>/</a:t>
            </a:r>
            <a:r>
              <a:rPr lang="en-US" dirty="0" err="1"/>
              <a:t>uhs</a:t>
            </a:r>
            <a:r>
              <a:rPr lang="en-US" dirty="0"/>
              <a:t>/services/</a:t>
            </a:r>
            <a:r>
              <a:rPr lang="en-US" dirty="0" err="1"/>
              <a:t>transhealth</a:t>
            </a:r>
            <a:endParaRPr lang="en-US" dirty="0"/>
          </a:p>
          <a:p>
            <a:pPr marL="0" indent="0">
              <a:buNone/>
            </a:pPr>
            <a:r>
              <a:rPr lang="en-US" dirty="0" smtClean="0"/>
              <a:t>International Rugby Board (</a:t>
            </a:r>
            <a:r>
              <a:rPr lang="en-US" dirty="0" err="1" smtClean="0"/>
              <a:t>n.d.</a:t>
            </a:r>
            <a:r>
              <a:rPr lang="en-US" dirty="0" smtClean="0"/>
              <a:t>) Gender Identity Disorder (GID) and Disorders of Sexual Differentiation (DSD) Policy Document.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352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Basis for policy &amp; Program recommendations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889568"/>
              </p:ext>
            </p:extLst>
          </p:nvPr>
        </p:nvGraphicFramePr>
        <p:xfrm>
          <a:off x="1250950" y="1163783"/>
          <a:ext cx="10179050" cy="5559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7171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trans*</a:t>
            </a:r>
            <a:endParaRPr lang="en-US" dirty="0"/>
          </a:p>
        </p:txBody>
      </p:sp>
      <p:sp>
        <p:nvSpPr>
          <p:cNvPr id="3" name="Content Placeholder 2"/>
          <p:cNvSpPr>
            <a:spLocks noGrp="1"/>
          </p:cNvSpPr>
          <p:nvPr>
            <p:ph idx="1"/>
          </p:nvPr>
        </p:nvSpPr>
        <p:spPr>
          <a:xfrm>
            <a:off x="1202201" y="1444731"/>
            <a:ext cx="10144564" cy="4592619"/>
          </a:xfrm>
        </p:spPr>
        <p:txBody>
          <a:bodyPr>
            <a:normAutofit/>
          </a:bodyPr>
          <a:lstStyle/>
          <a:p>
            <a:pPr marL="0" indent="0">
              <a:buNone/>
            </a:pPr>
            <a:r>
              <a:rPr lang="en-US" b="1" dirty="0" smtClean="0"/>
              <a:t>Transgender</a:t>
            </a:r>
            <a:r>
              <a:rPr lang="en-US" dirty="0" smtClean="0"/>
              <a:t> </a:t>
            </a:r>
          </a:p>
          <a:p>
            <a:pPr marL="0" indent="0">
              <a:buNone/>
            </a:pPr>
            <a:r>
              <a:rPr lang="en-US" dirty="0" smtClean="0"/>
              <a:t>“A </a:t>
            </a:r>
            <a:r>
              <a:rPr lang="en-US" dirty="0"/>
              <a:t>term for people whose gender identity, expression or behavior is different from those typically associated with their assigned sex at birth</a:t>
            </a:r>
            <a:r>
              <a:rPr lang="en-US" dirty="0" smtClean="0"/>
              <a:t>.”</a:t>
            </a:r>
          </a:p>
          <a:p>
            <a:pPr marL="0" indent="0">
              <a:buNone/>
            </a:pPr>
            <a:endParaRPr lang="en-US" b="1" dirty="0" smtClean="0"/>
          </a:p>
          <a:p>
            <a:pPr marL="0" indent="0">
              <a:buNone/>
            </a:pPr>
            <a:r>
              <a:rPr lang="en-US" b="1" dirty="0" smtClean="0"/>
              <a:t>Gender Identity</a:t>
            </a:r>
            <a:r>
              <a:rPr lang="en-US" dirty="0" smtClean="0"/>
              <a:t> </a:t>
            </a:r>
          </a:p>
          <a:p>
            <a:pPr marL="0" indent="0">
              <a:buNone/>
            </a:pPr>
            <a:r>
              <a:rPr lang="en-US" dirty="0" smtClean="0"/>
              <a:t> “An </a:t>
            </a:r>
            <a:r>
              <a:rPr lang="en-US" dirty="0"/>
              <a:t>individual’s internal sense of being male, female, or something else. Since gender identity is internal, one’s gender identity is not necessarily visible to </a:t>
            </a:r>
            <a:r>
              <a:rPr lang="en-US" dirty="0" smtClean="0"/>
              <a:t>others.”</a:t>
            </a:r>
          </a:p>
          <a:p>
            <a:pPr marL="0" indent="0">
              <a:buNone/>
            </a:pPr>
            <a:endParaRPr lang="en-US" b="1" dirty="0" smtClean="0"/>
          </a:p>
          <a:p>
            <a:pPr marL="0" indent="0">
              <a:buNone/>
            </a:pPr>
            <a:r>
              <a:rPr lang="en-US" b="1" dirty="0" smtClean="0"/>
              <a:t>Gender Expression</a:t>
            </a:r>
            <a:r>
              <a:rPr lang="en-US" dirty="0" smtClean="0"/>
              <a:t> </a:t>
            </a:r>
          </a:p>
          <a:p>
            <a:pPr marL="0" indent="0">
              <a:buNone/>
            </a:pPr>
            <a:r>
              <a:rPr lang="en-US" dirty="0" smtClean="0"/>
              <a:t>“How </a:t>
            </a:r>
            <a:r>
              <a:rPr lang="en-US" dirty="0"/>
              <a:t>a person represents or expresses one’s gender identity to others, often through behavior, clothing, hairstyles, voice or body characteristics</a:t>
            </a:r>
            <a:r>
              <a:rPr lang="en-US" dirty="0" smtClean="0"/>
              <a:t>.”</a:t>
            </a:r>
            <a:endParaRPr lang="en-US" dirty="0"/>
          </a:p>
        </p:txBody>
      </p:sp>
    </p:spTree>
    <p:extLst>
      <p:ext uri="{BB962C8B-B14F-4D97-AF65-F5344CB8AC3E}">
        <p14:creationId xmlns:p14="http://schemas.microsoft.com/office/powerpoint/2010/main" val="39190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404265041"/>
              </p:ext>
            </p:extLst>
          </p:nvPr>
        </p:nvGraphicFramePr>
        <p:xfrm>
          <a:off x="2012072"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72005" y="1352630"/>
            <a:ext cx="3562356" cy="4555094"/>
          </a:xfrm>
          <a:prstGeom prst="rect">
            <a:avLst/>
          </a:prstGeom>
          <a:noFill/>
        </p:spPr>
        <p:txBody>
          <a:bodyPr wrap="square" rtlCol="0">
            <a:spAutoFit/>
          </a:bodyPr>
          <a:lstStyle/>
          <a:p>
            <a:pPr algn="ctr"/>
            <a:r>
              <a:rPr lang="en-US" sz="2400" i="1" dirty="0"/>
              <a:t>LGBT Programs and Services must not be the only institutional unit meeting the needs of LGBT students. All institutional units should share responsibility for identifying and meeting the needs of LGBT students and eliminating prejudicial behaviors. </a:t>
            </a:r>
            <a:endParaRPr lang="en-US" sz="2400" i="1" dirty="0" smtClean="0"/>
          </a:p>
          <a:p>
            <a:r>
              <a:rPr lang="en-US" sz="1600" dirty="0" smtClean="0"/>
              <a:t>(</a:t>
            </a:r>
            <a:r>
              <a:rPr lang="en-US" sz="1600" dirty="0"/>
              <a:t>Council for the Advancement of Standards in Higher Education, 2012).</a:t>
            </a:r>
          </a:p>
          <a:p>
            <a:endParaRPr lang="en-US" dirty="0"/>
          </a:p>
        </p:txBody>
      </p:sp>
    </p:spTree>
    <p:extLst>
      <p:ext uri="{BB962C8B-B14F-4D97-AF65-F5344CB8AC3E}">
        <p14:creationId xmlns:p14="http://schemas.microsoft.com/office/powerpoint/2010/main" val="2202445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a:xfrm>
            <a:off x="1251678" y="1330961"/>
            <a:ext cx="10178322" cy="5527039"/>
          </a:xfrm>
        </p:spPr>
        <p:txBody>
          <a:bodyPr>
            <a:normAutofit/>
          </a:bodyPr>
          <a:lstStyle/>
          <a:p>
            <a:pPr marL="0" indent="0">
              <a:buNone/>
            </a:pPr>
            <a:r>
              <a:rPr lang="en-US" dirty="0" smtClean="0"/>
              <a:t>Creating a more inclusive campus climate through targeted reform that addresses:</a:t>
            </a:r>
          </a:p>
          <a:p>
            <a:r>
              <a:rPr lang="en-US" b="1" dirty="0" smtClean="0"/>
              <a:t>Residence Life</a:t>
            </a:r>
          </a:p>
          <a:p>
            <a:r>
              <a:rPr lang="en-US" b="1" dirty="0" smtClean="0"/>
              <a:t>Campus Facilities</a:t>
            </a:r>
          </a:p>
          <a:p>
            <a:r>
              <a:rPr lang="en-US" b="1" dirty="0" smtClean="0"/>
              <a:t>Health Services</a:t>
            </a:r>
          </a:p>
          <a:p>
            <a:r>
              <a:rPr lang="en-US" b="1" dirty="0" smtClean="0"/>
              <a:t>Counseling Center</a:t>
            </a:r>
          </a:p>
          <a:p>
            <a:r>
              <a:rPr lang="en-US" b="1" dirty="0" smtClean="0"/>
              <a:t>Mentorship </a:t>
            </a:r>
          </a:p>
          <a:p>
            <a:r>
              <a:rPr lang="en-US" b="1" dirty="0" smtClean="0"/>
              <a:t>Training</a:t>
            </a:r>
          </a:p>
          <a:p>
            <a:r>
              <a:rPr lang="en-US" b="1" dirty="0" smtClean="0"/>
              <a:t>Preferred Name &amp; Pronouns</a:t>
            </a:r>
            <a:endParaRPr lang="en-US" b="1" dirty="0" smtClean="0"/>
          </a:p>
          <a:p>
            <a:pPr marL="0" indent="0">
              <a:buNone/>
            </a:pPr>
            <a:endParaRPr lang="en-US" dirty="0" smtClean="0"/>
          </a:p>
          <a:p>
            <a:pPr marL="0" indent="0">
              <a:buNone/>
            </a:pPr>
            <a:r>
              <a:rPr lang="en-US" dirty="0" smtClean="0"/>
              <a:t>Inclusivity extends beyond the scope of these functional areas, however, we believe that improvements to these areas are an appropriate first step towards making Centrist College a more inclusive community. </a:t>
            </a:r>
            <a:endParaRPr lang="en-US" dirty="0"/>
          </a:p>
        </p:txBody>
      </p:sp>
    </p:spTree>
    <p:extLst>
      <p:ext uri="{BB962C8B-B14F-4D97-AF65-F5344CB8AC3E}">
        <p14:creationId xmlns:p14="http://schemas.microsoft.com/office/powerpoint/2010/main" val="343882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a:t>
            </a:r>
            <a:br>
              <a:rPr lang="en-US" dirty="0" smtClean="0"/>
            </a:br>
            <a:r>
              <a:rPr lang="en-US" dirty="0" smtClean="0"/>
              <a:t>flexible housing options</a:t>
            </a:r>
            <a:endParaRPr lang="en-US" dirty="0"/>
          </a:p>
        </p:txBody>
      </p:sp>
      <p:sp>
        <p:nvSpPr>
          <p:cNvPr id="5" name="Content Placeholder 4"/>
          <p:cNvSpPr>
            <a:spLocks noGrp="1"/>
          </p:cNvSpPr>
          <p:nvPr>
            <p:ph sz="half" idx="1"/>
          </p:nvPr>
        </p:nvSpPr>
        <p:spPr>
          <a:xfrm>
            <a:off x="1072005" y="2006600"/>
            <a:ext cx="5887783" cy="4648200"/>
          </a:xfrm>
        </p:spPr>
        <p:txBody>
          <a:bodyPr>
            <a:normAutofit fontScale="92500" lnSpcReduction="10000"/>
          </a:bodyPr>
          <a:lstStyle/>
          <a:p>
            <a:r>
              <a:rPr lang="en-US" dirty="0" smtClean="0"/>
              <a:t>Currently Centrist College lacks flexible housing options and accommodations are made on a case-by-case basis. </a:t>
            </a:r>
          </a:p>
          <a:p>
            <a:pPr marL="0" indent="0">
              <a:buNone/>
            </a:pPr>
            <a:r>
              <a:rPr lang="en-US" b="1" dirty="0" smtClean="0"/>
              <a:t>SUGGESTED IMPROVEMENTS: </a:t>
            </a:r>
          </a:p>
          <a:p>
            <a:r>
              <a:rPr lang="en-US" dirty="0" smtClean="0"/>
              <a:t>Designate a first-year wing and an upper-class hall to be gender-inclusive flexible housing, where room assignments are not made strictly on a gendered basis. </a:t>
            </a:r>
          </a:p>
          <a:p>
            <a:r>
              <a:rPr lang="en-US" dirty="0" smtClean="0"/>
              <a:t>These residences should be suite-style, to provide access to private bathroom facilities.</a:t>
            </a:r>
          </a:p>
          <a:p>
            <a:r>
              <a:rPr lang="en-US" dirty="0" smtClean="0"/>
              <a:t>This housing option should not be restricted to LGBT* identified students, to minimize social barriers and feelings of isolation.</a:t>
            </a:r>
          </a:p>
          <a:p>
            <a:r>
              <a:rPr lang="en-US" dirty="0" smtClean="0"/>
              <a:t>The option to choose flexible housing should be listed on the regular housing application form. </a:t>
            </a:r>
          </a:p>
        </p:txBody>
      </p:sp>
      <p:pic>
        <p:nvPicPr>
          <p:cNvPr id="1026" name="Picture 2" descr="GIH_ ProfileP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00900" y="2247900"/>
            <a:ext cx="4064000" cy="406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969777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life:</a:t>
            </a:r>
            <a:br>
              <a:rPr lang="en-US" dirty="0" smtClean="0"/>
            </a:br>
            <a:r>
              <a:rPr lang="en-US" dirty="0" smtClean="0"/>
              <a:t>training &amp; programming</a:t>
            </a:r>
            <a:endParaRPr lang="en-US" dirty="0"/>
          </a:p>
        </p:txBody>
      </p:sp>
      <p:sp>
        <p:nvSpPr>
          <p:cNvPr id="3" name="Content Placeholder 2"/>
          <p:cNvSpPr>
            <a:spLocks noGrp="1"/>
          </p:cNvSpPr>
          <p:nvPr>
            <p:ph idx="1"/>
          </p:nvPr>
        </p:nvSpPr>
        <p:spPr>
          <a:xfrm>
            <a:off x="1251678" y="1874517"/>
            <a:ext cx="10178322" cy="4729483"/>
          </a:xfrm>
        </p:spPr>
        <p:txBody>
          <a:bodyPr>
            <a:normAutofit lnSpcReduction="10000"/>
          </a:bodyPr>
          <a:lstStyle/>
          <a:p>
            <a:pPr marL="0" indent="0">
              <a:buNone/>
            </a:pPr>
            <a:r>
              <a:rPr lang="en-US" dirty="0" smtClean="0"/>
              <a:t>It is important that all students, regardless of their assigned residence hall, experience a positive and inclusive living environment. To that end, we suggest improved training and programming in all living spaces.</a:t>
            </a:r>
          </a:p>
          <a:p>
            <a:r>
              <a:rPr lang="en-US" dirty="0" smtClean="0"/>
              <a:t>Implement mandatory training on trans* identity and inclusivity for Residence Life student and professional staff members.</a:t>
            </a:r>
          </a:p>
          <a:p>
            <a:r>
              <a:rPr lang="en-US" dirty="0" smtClean="0"/>
              <a:t>Provide templates and resources for RAs interested in hosting passive or active programming on trans* related topics.</a:t>
            </a:r>
          </a:p>
          <a:p>
            <a:r>
              <a:rPr lang="en-US" dirty="0" smtClean="0"/>
              <a:t>Emphasize inclusive hall programming that considers the interests and needs of all students represented on campus. </a:t>
            </a:r>
            <a:endParaRPr lang="en-US" dirty="0"/>
          </a:p>
          <a:p>
            <a:pPr marL="0" indent="0">
              <a:buNone/>
            </a:pPr>
            <a:r>
              <a:rPr lang="en-US" b="1" dirty="0" smtClean="0"/>
              <a:t>Marketing</a:t>
            </a:r>
          </a:p>
          <a:p>
            <a:pPr marL="457200" lvl="1" indent="0">
              <a:buNone/>
            </a:pPr>
            <a:r>
              <a:rPr lang="en-US" dirty="0" smtClean="0"/>
              <a:t>: “Videogame Extravaganza: Guys vs. Girls!” </a:t>
            </a:r>
          </a:p>
          <a:p>
            <a:pPr marL="457200" lvl="1" indent="0">
              <a:buNone/>
            </a:pPr>
            <a:endParaRPr lang="en-US" dirty="0"/>
          </a:p>
          <a:p>
            <a:pPr marL="457200" lvl="1" indent="0">
              <a:buNone/>
            </a:pPr>
            <a:r>
              <a:rPr lang="en-US" dirty="0" smtClean="0"/>
              <a:t>: “SUPER SMASH BASH: Hall A vs. Hall B!”</a:t>
            </a:r>
          </a:p>
          <a:p>
            <a:pPr marL="0" indent="0">
              <a:buNone/>
            </a:pPr>
            <a:endParaRPr lang="en-US" dirty="0" smtClean="0"/>
          </a:p>
          <a:p>
            <a:pPr marL="457200" lvl="1" indent="0">
              <a:buNone/>
            </a:pPr>
            <a:endParaRPr lang="en-US" dirty="0"/>
          </a:p>
        </p:txBody>
      </p:sp>
      <p:pic>
        <p:nvPicPr>
          <p:cNvPr id="2050" name="Picture 2" descr="http://emojipedia-us.s3.amazonaws.com/cache/f8/69/f869f6512b0d7187f4e475fc9aa7f2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678" y="5967943"/>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emojipedia-us.s3.amazonaws.com/cache/f8/69/f869f6512b0d7187f4e475fc9aa7f2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237245" y="5338723"/>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5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facilities:</a:t>
            </a:r>
            <a:br>
              <a:rPr lang="en-US" dirty="0" smtClean="0"/>
            </a:br>
            <a:r>
              <a:rPr lang="en-US" dirty="0" smtClean="0"/>
              <a:t>Gender-Inclusive Restrooms</a:t>
            </a:r>
            <a:endParaRPr lang="en-US" dirty="0"/>
          </a:p>
        </p:txBody>
      </p:sp>
      <p:sp>
        <p:nvSpPr>
          <p:cNvPr id="7" name="Content Placeholder 6"/>
          <p:cNvSpPr>
            <a:spLocks noGrp="1"/>
          </p:cNvSpPr>
          <p:nvPr>
            <p:ph sz="half" idx="1"/>
          </p:nvPr>
        </p:nvSpPr>
        <p:spPr>
          <a:xfrm>
            <a:off x="1072006" y="1913477"/>
            <a:ext cx="6613448" cy="4944523"/>
          </a:xfrm>
        </p:spPr>
        <p:txBody>
          <a:bodyPr>
            <a:normAutofit fontScale="92500" lnSpcReduction="10000"/>
          </a:bodyPr>
          <a:lstStyle/>
          <a:p>
            <a:r>
              <a:rPr lang="en-US" dirty="0" smtClean="0"/>
              <a:t>All single-occupancy restrooms are currently designated gender-neutral. </a:t>
            </a:r>
          </a:p>
          <a:p>
            <a:pPr marL="0" indent="0">
              <a:buNone/>
            </a:pPr>
            <a:r>
              <a:rPr lang="en-US" b="1" dirty="0" smtClean="0"/>
              <a:t>SUGGESTED IMPROVEMENTS:</a:t>
            </a:r>
          </a:p>
          <a:p>
            <a:r>
              <a:rPr lang="en-US" dirty="0" smtClean="0"/>
              <a:t>Students should be free to </a:t>
            </a:r>
            <a:r>
              <a:rPr lang="en-US" dirty="0"/>
              <a:t>use the gendered restroom </a:t>
            </a:r>
            <a:r>
              <a:rPr lang="en-US" dirty="0" smtClean="0"/>
              <a:t>with which </a:t>
            </a:r>
            <a:r>
              <a:rPr lang="en-US" dirty="0"/>
              <a:t>they feel most </a:t>
            </a:r>
            <a:r>
              <a:rPr lang="en-US" dirty="0" smtClean="0"/>
              <a:t>comfortable, in compliance with the state regulations </a:t>
            </a:r>
            <a:r>
              <a:rPr lang="en-US" dirty="0"/>
              <a:t>of Massachusetts.</a:t>
            </a:r>
          </a:p>
          <a:p>
            <a:r>
              <a:rPr lang="en-US" dirty="0" smtClean="0"/>
              <a:t>Language on single occupancy restrooms should change from gender-neutral to all gender or gender-inclusive, to promote positivity.</a:t>
            </a:r>
          </a:p>
          <a:p>
            <a:r>
              <a:rPr lang="en-US" dirty="0" smtClean="0"/>
              <a:t>Develop an internet resource and/or mobile application that identifies the location of all gender-inclusive restrooms on campus. </a:t>
            </a:r>
          </a:p>
          <a:p>
            <a:r>
              <a:rPr lang="en-US" dirty="0"/>
              <a:t>All </a:t>
            </a:r>
            <a:r>
              <a:rPr lang="en-US" dirty="0" smtClean="0"/>
              <a:t>new construction and renovations should include the creation or addition of a single occupancy gender-inclusive restroom.</a:t>
            </a:r>
          </a:p>
        </p:txBody>
      </p:sp>
      <p:pic>
        <p:nvPicPr>
          <p:cNvPr id="15" name="Content Placeholder 14"/>
          <p:cNvPicPr>
            <a:picLocks noGrp="1" noChangeAspect="1"/>
          </p:cNvPicPr>
          <p:nvPr>
            <p:ph sz="half" idx="2"/>
          </p:nvPr>
        </p:nvPicPr>
        <p:blipFill>
          <a:blip r:embed="rId3"/>
          <a:stretch>
            <a:fillRect/>
          </a:stretch>
        </p:blipFill>
        <p:spPr>
          <a:xfrm>
            <a:off x="8019930" y="1837738"/>
            <a:ext cx="3585537" cy="4780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AutoShape 8" descr="Inline image 1"/>
          <p:cNvSpPr>
            <a:spLocks noChangeAspect="1" noChangeArrowheads="1"/>
          </p:cNvSpPr>
          <p:nvPr/>
        </p:nvSpPr>
        <p:spPr bwMode="auto">
          <a:xfrm>
            <a:off x="7743951" y="2338464"/>
            <a:ext cx="3448050" cy="4591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9166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Health services</a:t>
            </a:r>
            <a:endParaRPr lang="en-US"/>
          </a:p>
        </p:txBody>
      </p:sp>
      <p:sp>
        <p:nvSpPr>
          <p:cNvPr id="3" name="Content Placeholder 2"/>
          <p:cNvSpPr>
            <a:spLocks noGrp="1"/>
          </p:cNvSpPr>
          <p:nvPr>
            <p:ph sz="half" idx="1"/>
          </p:nvPr>
        </p:nvSpPr>
        <p:spPr>
          <a:xfrm>
            <a:off x="1022527" y="1296270"/>
            <a:ext cx="6366064" cy="5417394"/>
          </a:xfrm>
        </p:spPr>
        <p:txBody>
          <a:bodyPr>
            <a:normAutofit/>
          </a:bodyPr>
          <a:lstStyle/>
          <a:p>
            <a:r>
              <a:rPr lang="en-US" dirty="0" smtClean="0"/>
              <a:t>Centrist College currently provides </a:t>
            </a:r>
            <a:r>
              <a:rPr lang="en-US" dirty="0"/>
              <a:t>support for students in transition. University health insurance covers transitional treatments such as hormones</a:t>
            </a:r>
            <a:r>
              <a:rPr lang="en-US" dirty="0" smtClean="0"/>
              <a:t>.</a:t>
            </a:r>
          </a:p>
          <a:p>
            <a:pPr marL="0" indent="0">
              <a:buNone/>
            </a:pPr>
            <a:r>
              <a:rPr lang="en-US" b="1" dirty="0" smtClean="0"/>
              <a:t>SUGGESTED IMPROVEMENTS:</a:t>
            </a:r>
          </a:p>
          <a:p>
            <a:r>
              <a:rPr lang="en-US" dirty="0"/>
              <a:t>The </a:t>
            </a:r>
            <a:r>
              <a:rPr lang="en-US" dirty="0" smtClean="0"/>
              <a:t>Health </a:t>
            </a:r>
            <a:r>
              <a:rPr lang="en-US" dirty="0"/>
              <a:t>Center’s intake form should include a space for students to self-identify their gender, preferred name, and preferred pronouns</a:t>
            </a:r>
            <a:r>
              <a:rPr lang="en-US" dirty="0" smtClean="0"/>
              <a:t>.</a:t>
            </a:r>
          </a:p>
          <a:p>
            <a:r>
              <a:rPr lang="en-US" dirty="0" smtClean="0"/>
              <a:t>Provide information about surgeons in the area who provide gender-affirming surgery in accordance with the university </a:t>
            </a:r>
            <a:r>
              <a:rPr lang="en-US" dirty="0"/>
              <a:t>h</a:t>
            </a:r>
            <a:r>
              <a:rPr lang="en-US" dirty="0" smtClean="0"/>
              <a:t>ealth </a:t>
            </a:r>
            <a:r>
              <a:rPr lang="en-US" dirty="0"/>
              <a:t>i</a:t>
            </a:r>
            <a:r>
              <a:rPr lang="en-US" dirty="0" smtClean="0"/>
              <a:t>nsurance plan. </a:t>
            </a:r>
          </a:p>
          <a:p>
            <a:r>
              <a:rPr lang="en-US" dirty="0" smtClean="0"/>
              <a:t>Train physicians in the process of hormone treatment therapy. </a:t>
            </a:r>
          </a:p>
          <a:p>
            <a:r>
              <a:rPr lang="en-US" dirty="0" smtClean="0"/>
              <a:t>Allow preferred names to be written on all prescriptions. </a:t>
            </a:r>
            <a:endParaRPr lang="en-US" dirty="0"/>
          </a:p>
          <a:p>
            <a:endParaRPr lang="en-US" dirty="0"/>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7267068" y="709305"/>
            <a:ext cx="4570573" cy="5703315"/>
          </a:xfrm>
          <a:prstGeom prst="rect">
            <a:avLst/>
          </a:prstGeom>
        </p:spPr>
      </p:pic>
    </p:spTree>
    <p:extLst>
      <p:ext uri="{BB962C8B-B14F-4D97-AF65-F5344CB8AC3E}">
        <p14:creationId xmlns:p14="http://schemas.microsoft.com/office/powerpoint/2010/main" val="84388162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671</TotalTime>
  <Words>1876</Words>
  <Application>Microsoft Macintosh PowerPoint</Application>
  <PresentationFormat>Custom</PresentationFormat>
  <Paragraphs>181</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Badge</vt:lpstr>
      <vt:lpstr>  Developing  an inclusive  environment  for trans*  students </vt:lpstr>
      <vt:lpstr>Basis for policy &amp; Program recommendations</vt:lpstr>
      <vt:lpstr>Defining trans*</vt:lpstr>
      <vt:lpstr>PowerPoint Presentation</vt:lpstr>
      <vt:lpstr>Action Plan</vt:lpstr>
      <vt:lpstr>Residence life: flexible housing options</vt:lpstr>
      <vt:lpstr>Residence life: training &amp; programming</vt:lpstr>
      <vt:lpstr>Campus facilities: Gender-Inclusive Restrooms</vt:lpstr>
      <vt:lpstr>Health services</vt:lpstr>
      <vt:lpstr>Counseling center</vt:lpstr>
      <vt:lpstr>mentorship program</vt:lpstr>
      <vt:lpstr>Mentorship program</vt:lpstr>
      <vt:lpstr>Pronouns &amp; names</vt:lpstr>
      <vt:lpstr>External governance</vt:lpstr>
      <vt:lpstr>Further resources</vt:lpstr>
      <vt:lpstr>references</vt:lpstr>
    </vt:vector>
  </TitlesOfParts>
  <Company>College of William and Mary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MacArthur, Jessica</dc:creator>
  <cp:lastModifiedBy>Microsoft Office User</cp:lastModifiedBy>
  <cp:revision>53</cp:revision>
  <dcterms:created xsi:type="dcterms:W3CDTF">2016-02-23T20:18:55Z</dcterms:created>
  <dcterms:modified xsi:type="dcterms:W3CDTF">2016-02-26T23:12:55Z</dcterms:modified>
</cp:coreProperties>
</file>