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Oswald" panose="020B0604020202020204" charset="0"/>
      <p:regular r:id="rId18"/>
      <p:bold r:id="rId19"/>
    </p:embeddedFont>
    <p:embeddedFont>
      <p:font typeface="Average" panose="020B060402020202020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94660"/>
  </p:normalViewPr>
  <p:slideViewPr>
    <p:cSldViewPr snapToGrid="0">
      <p:cViewPr>
        <p:scale>
          <a:sx n="110" d="100"/>
          <a:sy n="110" d="100"/>
        </p:scale>
        <p:origin x="283"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0580982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11080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95948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51687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23627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62132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77160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23002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59178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2129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5708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70918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15275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45504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41706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72004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099" cy="206999"/>
          </a:xfrm>
        </p:grpSpPr>
        <p:sp>
          <p:nvSpPr>
            <p:cNvPr id="11" name="Shape 11"/>
            <p:cNvSpPr/>
            <p:nvPr/>
          </p:nvSpPr>
          <p:spPr>
            <a:xfrm>
              <a:off x="446857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479962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413752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14" name="Shape 14"/>
          <p:cNvSpPr txBox="1">
            <a:spLocks noGrp="1"/>
          </p:cNvSpPr>
          <p:nvPr>
            <p:ph type="ctrTitle"/>
          </p:nvPr>
        </p:nvSpPr>
        <p:spPr>
          <a:xfrm>
            <a:off x="671257" y="990800"/>
            <a:ext cx="7801500" cy="1730099"/>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5" name="Shape 15"/>
          <p:cNvSpPr txBox="1">
            <a:spLocks noGrp="1"/>
          </p:cNvSpPr>
          <p:nvPr>
            <p:ph type="subTitle" idx="1"/>
          </p:nvPr>
        </p:nvSpPr>
        <p:spPr>
          <a:xfrm>
            <a:off x="671250" y="3174875"/>
            <a:ext cx="7801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16" name="Shape 16"/>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599" cy="18906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1" name="Shape 51"/>
          <p:cNvSpPr txBox="1">
            <a:spLocks noGrp="1"/>
          </p:cNvSpPr>
          <p:nvPr>
            <p:ph type="body" idx="1"/>
          </p:nvPr>
        </p:nvSpPr>
        <p:spPr>
          <a:xfrm>
            <a:off x="311700" y="3228425"/>
            <a:ext cx="8520599"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199" cy="8610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9" name="Shape 19"/>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8" name="Shape 3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0"/>
            <a:ext cx="4572000" cy="51434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2" name="Shape 42"/>
          <p:cNvSpPr txBox="1">
            <a:spLocks noGrp="1"/>
          </p:cNvSpPr>
          <p:nvPr>
            <p:ph type="title"/>
          </p:nvPr>
        </p:nvSpPr>
        <p:spPr>
          <a:xfrm>
            <a:off x="265500" y="1081400"/>
            <a:ext cx="4045199" cy="1710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3" name="Shape 43"/>
          <p:cNvSpPr txBox="1">
            <a:spLocks noGrp="1"/>
          </p:cNvSpPr>
          <p:nvPr>
            <p:ph type="subTitle" idx="1"/>
          </p:nvPr>
        </p:nvSpPr>
        <p:spPr>
          <a:xfrm>
            <a:off x="265500" y="28452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5" name="Shape 4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accent3"/>
                </a:solidFill>
                <a:latin typeface="Average"/>
                <a:ea typeface="Average"/>
                <a:cs typeface="Average"/>
                <a:sym typeface="Average"/>
              </a:rPr>
              <a:t>‹#›</a:t>
            </a:fld>
            <a:endParaRPr lang="en"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doi.org/10.1525/sp.2004.51.1.61"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2448700" y="716600"/>
            <a:ext cx="3974400" cy="1584300"/>
          </a:xfrm>
          <a:prstGeom prst="rect">
            <a:avLst/>
          </a:prstGeom>
        </p:spPr>
        <p:txBody>
          <a:bodyPr lIns="91425" tIns="91425" rIns="91425" bIns="91425" anchor="b" anchorCtr="0">
            <a:noAutofit/>
          </a:bodyPr>
          <a:lstStyle/>
          <a:p>
            <a:pPr lvl="0">
              <a:spcBef>
                <a:spcPts val="0"/>
              </a:spcBef>
              <a:buNone/>
            </a:pPr>
            <a:r>
              <a:rPr lang="en"/>
              <a:t>Transgender Initiatives</a:t>
            </a:r>
          </a:p>
        </p:txBody>
      </p:sp>
      <p:sp>
        <p:nvSpPr>
          <p:cNvPr id="60" name="Shape 60"/>
          <p:cNvSpPr txBox="1">
            <a:spLocks noGrp="1"/>
          </p:cNvSpPr>
          <p:nvPr>
            <p:ph type="subTitle" idx="1"/>
          </p:nvPr>
        </p:nvSpPr>
        <p:spPr>
          <a:xfrm>
            <a:off x="671250" y="3174875"/>
            <a:ext cx="7801500" cy="792600"/>
          </a:xfrm>
          <a:prstGeom prst="rect">
            <a:avLst/>
          </a:prstGeom>
        </p:spPr>
        <p:txBody>
          <a:bodyPr lIns="91425" tIns="91425" rIns="91425" bIns="91425" anchor="t" anchorCtr="0">
            <a:noAutofit/>
          </a:bodyPr>
          <a:lstStyle/>
          <a:p>
            <a:pPr lvl="0" rtl="0">
              <a:spcBef>
                <a:spcPts val="0"/>
              </a:spcBef>
              <a:buNone/>
            </a:pPr>
            <a:r>
              <a:rPr lang="en"/>
              <a:t>Mary Breaker, Colleen Cate, Kelci Garza, and Rebecca Morgan</a:t>
            </a:r>
          </a:p>
          <a:p>
            <a:pPr lvl="0" rtl="0">
              <a:spcBef>
                <a:spcPts val="0"/>
              </a:spcBef>
              <a:buNone/>
            </a:pPr>
            <a:endParaRPr/>
          </a:p>
          <a:p>
            <a:pPr lvl="0" rtl="0">
              <a:spcBef>
                <a:spcPts val="0"/>
              </a:spcBef>
              <a:buNone/>
            </a:pPr>
            <a:r>
              <a:rPr lang="en"/>
              <a:t>School: Arkansas Tech University</a:t>
            </a:r>
          </a:p>
          <a:p>
            <a:pPr lvl="0" rtl="0">
              <a:spcBef>
                <a:spcPts val="0"/>
              </a:spcBef>
              <a:buNone/>
            </a:pPr>
            <a:endParaRPr/>
          </a:p>
          <a:p>
            <a:pPr lvl="0">
              <a:spcBef>
                <a:spcPts val="0"/>
              </a:spcBef>
              <a:buNone/>
            </a:pPr>
            <a:r>
              <a:rPr lang="en"/>
              <a:t>Team Leader: Mary Breaker</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Safe Zone Ally Training: Faculty and Staff</a:t>
            </a:r>
          </a:p>
        </p:txBody>
      </p:sp>
      <p:sp>
        <p:nvSpPr>
          <p:cNvPr id="116" name="Shape 116"/>
          <p:cNvSpPr txBox="1">
            <a:spLocks noGrp="1"/>
          </p:cNvSpPr>
          <p:nvPr>
            <p:ph type="body" idx="1"/>
          </p:nvPr>
        </p:nvSpPr>
        <p:spPr>
          <a:xfrm>
            <a:off x="311700" y="1017724"/>
            <a:ext cx="8520599" cy="3416400"/>
          </a:xfrm>
          <a:prstGeom prst="rect">
            <a:avLst/>
          </a:prstGeom>
        </p:spPr>
        <p:txBody>
          <a:bodyPr lIns="91425" tIns="91425" rIns="91425" bIns="91425" anchor="t" anchorCtr="0">
            <a:noAutofit/>
          </a:bodyPr>
          <a:lstStyle/>
          <a:p>
            <a:pPr marL="457200" lvl="0" indent="-228600" rtl="0">
              <a:spcBef>
                <a:spcPts val="0"/>
              </a:spcBef>
            </a:pPr>
            <a:r>
              <a:rPr lang="en" sz="1200" dirty="0"/>
              <a:t>Ally: someone with awareness, knowledge and skills to confront, advocate, and support  </a:t>
            </a:r>
          </a:p>
          <a:p>
            <a:pPr marL="457200" lvl="0" indent="-228600" rtl="0">
              <a:spcBef>
                <a:spcPts val="0"/>
              </a:spcBef>
            </a:pPr>
            <a:r>
              <a:rPr lang="en" sz="1200" dirty="0"/>
              <a:t>Basic training required for all full time professional faculty and staff members</a:t>
            </a:r>
          </a:p>
          <a:p>
            <a:pPr marL="914400" lvl="1" indent="-228600" rtl="0">
              <a:spcBef>
                <a:spcPts val="0"/>
              </a:spcBef>
            </a:pPr>
            <a:r>
              <a:rPr lang="en" sz="1200" dirty="0"/>
              <a:t>Safe Zone Transgender Ally Training Level 1: Understanding issues and self biases </a:t>
            </a:r>
          </a:p>
          <a:p>
            <a:pPr marL="457200" lvl="0" indent="-228600" rtl="0">
              <a:spcBef>
                <a:spcPts val="0"/>
              </a:spcBef>
            </a:pPr>
            <a:r>
              <a:rPr lang="en" sz="1200" dirty="0"/>
              <a:t>A second level of training for faculty and staff interested in mentoring role/positions</a:t>
            </a:r>
          </a:p>
          <a:p>
            <a:pPr marL="914400" lvl="1" indent="-228600" rtl="0">
              <a:spcBef>
                <a:spcPts val="0"/>
              </a:spcBef>
            </a:pPr>
            <a:r>
              <a:rPr lang="en" sz="1200" dirty="0"/>
              <a:t>Safe Zone Transgender Ally Training Level 2: Strengthening support</a:t>
            </a:r>
          </a:p>
          <a:p>
            <a:pPr marL="457200" lvl="0" indent="-228600" rtl="0">
              <a:spcBef>
                <a:spcPts val="0"/>
              </a:spcBef>
            </a:pPr>
            <a:r>
              <a:rPr lang="en" sz="1200" dirty="0"/>
              <a:t>An advanced level for those working directly with transgender students such as campus counselors and Diversity and Inclusion office staff. </a:t>
            </a:r>
          </a:p>
          <a:p>
            <a:pPr marL="914400" lvl="1" indent="-228600" rtl="0">
              <a:spcBef>
                <a:spcPts val="0"/>
              </a:spcBef>
            </a:pPr>
            <a:r>
              <a:rPr lang="en" sz="1200" dirty="0"/>
              <a:t>Safe Zone Transgender Ally Training Level 3: Strengthening advocacy </a:t>
            </a:r>
          </a:p>
          <a:p>
            <a:pPr marL="914400" lvl="1" indent="-228600">
              <a:spcBef>
                <a:spcPts val="0"/>
              </a:spcBef>
            </a:pPr>
            <a:r>
              <a:rPr lang="en" sz="1200" dirty="0"/>
              <a:t>Also required for anyone wishing to facilitate training level 1 and 2 sessions </a:t>
            </a:r>
          </a:p>
        </p:txBody>
      </p:sp>
      <p:sp>
        <p:nvSpPr>
          <p:cNvPr id="117" name="Shape 117"/>
          <p:cNvSpPr txBox="1"/>
          <p:nvPr/>
        </p:nvSpPr>
        <p:spPr>
          <a:xfrm>
            <a:off x="3950100" y="4568875"/>
            <a:ext cx="4882200" cy="455699"/>
          </a:xfrm>
          <a:prstGeom prst="rect">
            <a:avLst/>
          </a:prstGeom>
          <a:noFill/>
          <a:ln>
            <a:noFill/>
          </a:ln>
        </p:spPr>
        <p:txBody>
          <a:bodyPr lIns="91425" tIns="91425" rIns="91425" bIns="91425" anchor="t" anchorCtr="0">
            <a:noAutofit/>
          </a:bodyPr>
          <a:lstStyle/>
          <a:p>
            <a:pPr lvl="0" algn="r">
              <a:spcBef>
                <a:spcPts val="0"/>
              </a:spcBef>
              <a:buNone/>
            </a:pPr>
            <a:r>
              <a:rPr lang="en">
                <a:solidFill>
                  <a:schemeClr val="dk1"/>
                </a:solidFill>
              </a:rPr>
              <a:t>Woodford, Kolb, Durocher-Radeka, and Javier (2014)</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Safe Zone Ally Training: Students</a:t>
            </a:r>
          </a:p>
        </p:txBody>
      </p:sp>
      <p:sp>
        <p:nvSpPr>
          <p:cNvPr id="123" name="Shape 123"/>
          <p:cNvSpPr txBox="1">
            <a:spLocks noGrp="1"/>
          </p:cNvSpPr>
          <p:nvPr>
            <p:ph type="body" idx="1"/>
          </p:nvPr>
        </p:nvSpPr>
        <p:spPr>
          <a:xfrm>
            <a:off x="311676" y="1017724"/>
            <a:ext cx="8520599" cy="3416400"/>
          </a:xfrm>
          <a:prstGeom prst="rect">
            <a:avLst/>
          </a:prstGeom>
        </p:spPr>
        <p:txBody>
          <a:bodyPr lIns="91425" tIns="91425" rIns="91425" bIns="91425" anchor="t" anchorCtr="0">
            <a:noAutofit/>
          </a:bodyPr>
          <a:lstStyle/>
          <a:p>
            <a:pPr marL="228600" lvl="0" rtl="0">
              <a:lnSpc>
                <a:spcPct val="100000"/>
              </a:lnSpc>
              <a:spcBef>
                <a:spcPts val="0"/>
              </a:spcBef>
            </a:pPr>
            <a:r>
              <a:rPr lang="en" sz="1400" dirty="0"/>
              <a:t>Taught by Peer Diversity Advocates</a:t>
            </a:r>
          </a:p>
          <a:p>
            <a:pPr marL="228600" lvl="0" rtl="0">
              <a:lnSpc>
                <a:spcPct val="100000"/>
              </a:lnSpc>
              <a:spcBef>
                <a:spcPts val="0"/>
              </a:spcBef>
            </a:pPr>
            <a:r>
              <a:rPr lang="en" sz="1400" dirty="0"/>
              <a:t>Topics taught in these sessions will be more broad and </a:t>
            </a:r>
            <a:r>
              <a:rPr lang="en" sz="1400" dirty="0" smtClean="0"/>
              <a:t>address:</a:t>
            </a:r>
          </a:p>
          <a:p>
            <a:pPr marL="514350" lvl="0" indent="-285750" rtl="0">
              <a:lnSpc>
                <a:spcPct val="100000"/>
              </a:lnSpc>
              <a:spcBef>
                <a:spcPts val="0"/>
              </a:spcBef>
              <a:buFont typeface="Arial" panose="020B0604020202020204" pitchFamily="34" charset="0"/>
              <a:buChar char="•"/>
            </a:pPr>
            <a:r>
              <a:rPr lang="en" sz="1400" dirty="0" smtClean="0"/>
              <a:t>Race, ethnicity, national origin, gender, sexual orientation, religion, age, and ability</a:t>
            </a:r>
            <a:endParaRPr lang="en" sz="1400" dirty="0"/>
          </a:p>
          <a:p>
            <a:pPr marL="457200" lvl="0" indent="-228600" rtl="0">
              <a:lnSpc>
                <a:spcPct val="100000"/>
              </a:lnSpc>
              <a:spcBef>
                <a:spcPts val="0"/>
              </a:spcBef>
            </a:pPr>
            <a:r>
              <a:rPr lang="en" sz="1400" dirty="0"/>
              <a:t>Participation by students is voluntary based on interest in the topics discussed </a:t>
            </a:r>
          </a:p>
          <a:p>
            <a:pPr marL="457200" lvl="0" indent="-228600">
              <a:lnSpc>
                <a:spcPct val="100000"/>
              </a:lnSpc>
              <a:spcBef>
                <a:spcPts val="0"/>
              </a:spcBef>
            </a:pPr>
            <a:r>
              <a:rPr lang="en" sz="1400" dirty="0"/>
              <a:t>A minimum of Safe Zone 1 training will need to be completed for this position</a:t>
            </a:r>
          </a:p>
        </p:txBody>
      </p:sp>
      <p:sp>
        <p:nvSpPr>
          <p:cNvPr id="124" name="Shape 124"/>
          <p:cNvSpPr txBox="1"/>
          <p:nvPr/>
        </p:nvSpPr>
        <p:spPr>
          <a:xfrm>
            <a:off x="3646775" y="4568875"/>
            <a:ext cx="5185500" cy="403799"/>
          </a:xfrm>
          <a:prstGeom prst="rect">
            <a:avLst/>
          </a:prstGeom>
          <a:noFill/>
          <a:ln>
            <a:noFill/>
          </a:ln>
        </p:spPr>
        <p:txBody>
          <a:bodyPr lIns="91425" tIns="91425" rIns="91425" bIns="91425" anchor="t" anchorCtr="0">
            <a:noAutofit/>
          </a:bodyPr>
          <a:lstStyle/>
          <a:p>
            <a:pPr lvl="0" algn="r">
              <a:spcBef>
                <a:spcPts val="0"/>
              </a:spcBef>
              <a:buNone/>
            </a:pPr>
            <a:r>
              <a:rPr lang="en">
                <a:solidFill>
                  <a:schemeClr val="dk1"/>
                </a:solidFill>
              </a:rPr>
              <a:t>https://www.uww.edu/housing/staff/diversity-advocates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Campus Security</a:t>
            </a:r>
          </a:p>
        </p:txBody>
      </p:sp>
      <p:sp>
        <p:nvSpPr>
          <p:cNvPr id="130" name="Shape 130"/>
          <p:cNvSpPr txBox="1">
            <a:spLocks noGrp="1"/>
          </p:cNvSpPr>
          <p:nvPr>
            <p:ph type="body" idx="1"/>
          </p:nvPr>
        </p:nvSpPr>
        <p:spPr>
          <a:xfrm>
            <a:off x="311700" y="1017724"/>
            <a:ext cx="8520599" cy="3416400"/>
          </a:xfrm>
          <a:prstGeom prst="rect">
            <a:avLst/>
          </a:prstGeom>
        </p:spPr>
        <p:txBody>
          <a:bodyPr lIns="91425" tIns="91425" rIns="91425" bIns="91425" anchor="t" anchorCtr="0">
            <a:noAutofit/>
          </a:bodyPr>
          <a:lstStyle/>
          <a:p>
            <a:pPr lvl="0" rtl="0">
              <a:spcBef>
                <a:spcPts val="0"/>
              </a:spcBef>
              <a:buNone/>
            </a:pPr>
            <a:r>
              <a:rPr lang="en" sz="1200" dirty="0"/>
              <a:t>Poor campus lighting may create anxiety for students who are at higher risk of facing harassment in public. </a:t>
            </a:r>
          </a:p>
          <a:p>
            <a:pPr marL="457200" lvl="0" indent="-317500" rtl="0">
              <a:spcBef>
                <a:spcPts val="0"/>
              </a:spcBef>
              <a:buSzPct val="100000"/>
            </a:pPr>
            <a:r>
              <a:rPr lang="en" sz="1200" dirty="0"/>
              <a:t>Additional lighting in poorly lit areas on campus</a:t>
            </a:r>
          </a:p>
          <a:p>
            <a:pPr marL="457200" lvl="0" indent="-317500" rtl="0">
              <a:spcBef>
                <a:spcPts val="0"/>
              </a:spcBef>
              <a:buSzPct val="100000"/>
            </a:pPr>
            <a:r>
              <a:rPr lang="en" sz="1200" dirty="0"/>
              <a:t>Emergency safe light systems</a:t>
            </a:r>
          </a:p>
          <a:p>
            <a:pPr marL="457200" lvl="0" indent="-317500" rtl="0">
              <a:spcBef>
                <a:spcPts val="0"/>
              </a:spcBef>
              <a:buSzPct val="100000"/>
            </a:pPr>
            <a:r>
              <a:rPr lang="en" sz="1200" dirty="0"/>
              <a:t>Free personal safety escort programs for students who do not feel safe walking alone at night</a:t>
            </a:r>
          </a:p>
          <a:p>
            <a:pPr lvl="0" rtl="0">
              <a:spcBef>
                <a:spcPts val="0"/>
              </a:spcBef>
              <a:buNone/>
            </a:pPr>
            <a:r>
              <a:rPr lang="en" sz="1200" dirty="0"/>
              <a:t>University Police Department plays an integral role in helping students feel safe on campus. </a:t>
            </a:r>
          </a:p>
          <a:p>
            <a:pPr marL="457200" lvl="0" indent="-317500" rtl="0">
              <a:spcBef>
                <a:spcPts val="0"/>
              </a:spcBef>
              <a:buSzPct val="100000"/>
            </a:pPr>
            <a:r>
              <a:rPr lang="en" sz="1200" dirty="0"/>
              <a:t>LGBT* training with an added discussion on transgender students</a:t>
            </a:r>
          </a:p>
          <a:p>
            <a:pPr marL="457200" lvl="0" indent="-317500" rtl="0">
              <a:spcBef>
                <a:spcPts val="0"/>
              </a:spcBef>
              <a:buSzPct val="100000"/>
            </a:pPr>
            <a:r>
              <a:rPr lang="en" sz="1200" dirty="0"/>
              <a:t>Mental Health First Aid training has shown to assist UPD when assessing safety of a situation helping decrease the use of physical force. </a:t>
            </a:r>
          </a:p>
          <a:p>
            <a:pPr lvl="0" rtl="0">
              <a:spcBef>
                <a:spcPts val="0"/>
              </a:spcBef>
              <a:buNone/>
            </a:pPr>
            <a:endParaRPr sz="1200" dirty="0"/>
          </a:p>
        </p:txBody>
      </p:sp>
      <p:sp>
        <p:nvSpPr>
          <p:cNvPr id="131" name="Shape 131"/>
          <p:cNvSpPr txBox="1"/>
          <p:nvPr/>
        </p:nvSpPr>
        <p:spPr>
          <a:xfrm>
            <a:off x="2779625" y="4620825"/>
            <a:ext cx="6052800" cy="522599"/>
          </a:xfrm>
          <a:prstGeom prst="rect">
            <a:avLst/>
          </a:prstGeom>
          <a:noFill/>
          <a:ln>
            <a:noFill/>
          </a:ln>
        </p:spPr>
        <p:txBody>
          <a:bodyPr lIns="91425" tIns="91425" rIns="91425" bIns="91425" anchor="t" anchorCtr="0">
            <a:noAutofit/>
          </a:bodyPr>
          <a:lstStyle/>
          <a:p>
            <a:pPr lvl="0" algn="r">
              <a:spcBef>
                <a:spcPts val="0"/>
              </a:spcBef>
              <a:buNone/>
            </a:pPr>
            <a:r>
              <a:rPr lang="en">
                <a:solidFill>
                  <a:schemeClr val="dk1"/>
                </a:solidFill>
              </a:rPr>
              <a:t>Jome (2015). Burke, Owen, Few-Demo (2015). Rauhut (2014)</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dirty="0"/>
              <a:t>University Communication and Marketing </a:t>
            </a:r>
          </a:p>
        </p:txBody>
      </p:sp>
      <p:sp>
        <p:nvSpPr>
          <p:cNvPr id="137" name="Shape 13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pPr>
            <a:r>
              <a:rPr lang="en" sz="1300" dirty="0" smtClean="0"/>
              <a:t>Gender-neutral signage</a:t>
            </a:r>
          </a:p>
          <a:p>
            <a:pPr marL="914400" lvl="1" indent="-228600" rtl="0">
              <a:spcBef>
                <a:spcPts val="0"/>
              </a:spcBef>
            </a:pPr>
            <a:r>
              <a:rPr lang="en" sz="1300" dirty="0" smtClean="0"/>
              <a:t>Restrooms</a:t>
            </a:r>
          </a:p>
          <a:p>
            <a:pPr marL="914400" lvl="1" indent="-228600" rtl="0">
              <a:spcBef>
                <a:spcPts val="0"/>
              </a:spcBef>
            </a:pPr>
            <a:r>
              <a:rPr lang="en" sz="1300" dirty="0" smtClean="0"/>
              <a:t>Locker room options such as individual stalls and showers</a:t>
            </a:r>
          </a:p>
          <a:p>
            <a:pPr marL="457200" lvl="0" indent="-228600" rtl="0">
              <a:spcBef>
                <a:spcPts val="0"/>
              </a:spcBef>
            </a:pPr>
            <a:r>
              <a:rPr lang="en" sz="1300" dirty="0" smtClean="0"/>
              <a:t>Individualization on paperwork</a:t>
            </a:r>
          </a:p>
          <a:p>
            <a:pPr marL="914400" lvl="1" indent="-228600" rtl="0">
              <a:spcBef>
                <a:spcPts val="0"/>
              </a:spcBef>
            </a:pPr>
            <a:r>
              <a:rPr lang="en" sz="1300" dirty="0" smtClean="0"/>
              <a:t>Allow students to select more than one option or allow students to write in their own preferred identifying term</a:t>
            </a:r>
          </a:p>
          <a:p>
            <a:pPr marL="914400" lvl="1" indent="-228600" rtl="0">
              <a:spcBef>
                <a:spcPts val="0"/>
              </a:spcBef>
            </a:pPr>
            <a:r>
              <a:rPr lang="en" sz="1300" dirty="0" smtClean="0"/>
              <a:t>Give students the option to be called by a different name other than the one on their legal valid identification when interacting with university employees</a:t>
            </a:r>
          </a:p>
          <a:p>
            <a:pPr marL="914400" lvl="1" indent="-228600" rtl="0">
              <a:spcBef>
                <a:spcPts val="0"/>
              </a:spcBef>
            </a:pPr>
            <a:r>
              <a:rPr lang="en" sz="1300" dirty="0" smtClean="0"/>
              <a:t>Permit students to use their preferred name on student identification cards or official name tags</a:t>
            </a:r>
            <a:endParaRPr lang="en" sz="1300" dirty="0"/>
          </a:p>
        </p:txBody>
      </p:sp>
      <p:sp>
        <p:nvSpPr>
          <p:cNvPr id="138" name="Shape 138"/>
          <p:cNvSpPr txBox="1"/>
          <p:nvPr/>
        </p:nvSpPr>
        <p:spPr>
          <a:xfrm>
            <a:off x="5126100" y="4568875"/>
            <a:ext cx="3706199" cy="451499"/>
          </a:xfrm>
          <a:prstGeom prst="rect">
            <a:avLst/>
          </a:prstGeom>
          <a:noFill/>
          <a:ln>
            <a:noFill/>
          </a:ln>
        </p:spPr>
        <p:txBody>
          <a:bodyPr lIns="91425" tIns="91425" rIns="91425" bIns="91425" anchor="t" anchorCtr="0">
            <a:noAutofit/>
          </a:bodyPr>
          <a:lstStyle/>
          <a:p>
            <a:pPr lvl="0" algn="r">
              <a:spcBef>
                <a:spcPts val="0"/>
              </a:spcBef>
              <a:buNone/>
            </a:pPr>
            <a:r>
              <a:rPr lang="en">
                <a:solidFill>
                  <a:schemeClr val="dk1"/>
                </a:solidFill>
              </a:rPr>
              <a:t>Patchett &amp; Foster (2015)</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lgn="ctr">
              <a:spcBef>
                <a:spcPts val="0"/>
              </a:spcBef>
              <a:buNone/>
            </a:pPr>
            <a:r>
              <a:rPr lang="en"/>
              <a:t>References </a:t>
            </a:r>
          </a:p>
        </p:txBody>
      </p:sp>
      <p:sp>
        <p:nvSpPr>
          <p:cNvPr id="144" name="Shape 144"/>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0" lvl="0" indent="0" rtl="0">
              <a:lnSpc>
                <a:spcPct val="100000"/>
              </a:lnSpc>
              <a:spcBef>
                <a:spcPts val="0"/>
              </a:spcBef>
              <a:buNone/>
            </a:pPr>
            <a:r>
              <a:rPr lang="en" sz="1200" dirty="0"/>
              <a:t>Beemyn, B. G., Domingue, A., Pettitt, J., &amp; Smith, T. (2005). Suggested steps to make campuses more trans-inclusive. </a:t>
            </a:r>
            <a:r>
              <a:rPr lang="en" sz="1200" i="1" dirty="0"/>
              <a:t>Journal of</a:t>
            </a:r>
          </a:p>
          <a:p>
            <a:pPr marL="0" lvl="0" indent="457200" rtl="0">
              <a:lnSpc>
                <a:spcPct val="100000"/>
              </a:lnSpc>
              <a:spcBef>
                <a:spcPts val="0"/>
              </a:spcBef>
              <a:buNone/>
            </a:pPr>
            <a:r>
              <a:rPr lang="en" sz="1200" i="1" dirty="0"/>
              <a:t>Gay &amp; Lesbian Issues in Education,</a:t>
            </a:r>
            <a:r>
              <a:rPr lang="en" sz="1200" dirty="0"/>
              <a:t> </a:t>
            </a:r>
            <a:r>
              <a:rPr lang="en" sz="1200" i="1" dirty="0"/>
              <a:t>3</a:t>
            </a:r>
            <a:r>
              <a:rPr lang="en" sz="1200" dirty="0"/>
              <a:t>(1), 89-94.</a:t>
            </a:r>
          </a:p>
          <a:p>
            <a:pPr marL="0" lvl="0" indent="0" rtl="0">
              <a:lnSpc>
                <a:spcPct val="100000"/>
              </a:lnSpc>
              <a:spcBef>
                <a:spcPts val="0"/>
              </a:spcBef>
              <a:buNone/>
            </a:pPr>
            <a:r>
              <a:rPr lang="en" sz="1100" dirty="0">
                <a:solidFill>
                  <a:srgbClr val="000000"/>
                </a:solidFill>
                <a:latin typeface="Arial"/>
                <a:ea typeface="Arial"/>
                <a:cs typeface="Arial"/>
                <a:sym typeface="Arial"/>
              </a:rPr>
              <a:t>.</a:t>
            </a:r>
            <a:r>
              <a:rPr lang="en" sz="1200" dirty="0"/>
              <a:t>Burke, T. W., Owen, S. S., &amp; Few-Demo, A. (2015). Law enforcement and transgender communities. Retrieved from </a:t>
            </a:r>
          </a:p>
          <a:p>
            <a:pPr lvl="0" indent="457200" rtl="0">
              <a:spcBef>
                <a:spcPts val="0"/>
              </a:spcBef>
              <a:buNone/>
            </a:pPr>
            <a:r>
              <a:rPr lang="en" sz="1200" dirty="0"/>
              <a:t>https://leb.fbi.gov/2015/june/law-enforcement-and-transgender-communities </a:t>
            </a:r>
          </a:p>
          <a:p>
            <a:pPr lvl="0" rtl="0">
              <a:lnSpc>
                <a:spcPct val="100000"/>
              </a:lnSpc>
              <a:spcBef>
                <a:spcPts val="0"/>
              </a:spcBef>
              <a:buNone/>
            </a:pPr>
            <a:r>
              <a:rPr lang="en" sz="1200" dirty="0"/>
              <a:t>Jome, E. (2015). Law enforcement officers learn of issues facing transgender community - Illinois State University News. Retrieved </a:t>
            </a:r>
          </a:p>
          <a:p>
            <a:pPr lvl="0" indent="457200" rtl="0">
              <a:lnSpc>
                <a:spcPct val="100000"/>
              </a:lnSpc>
              <a:spcBef>
                <a:spcPts val="0"/>
              </a:spcBef>
              <a:buNone/>
            </a:pPr>
            <a:r>
              <a:rPr lang="en" sz="1200" dirty="0"/>
              <a:t>from https://news.illinoisstate.edu/2015/01/law-enforcement-officers-learn-issues-facing-transgender-community/ </a:t>
            </a:r>
          </a:p>
          <a:p>
            <a:pPr lvl="0" rtl="0">
              <a:spcBef>
                <a:spcPts val="0"/>
              </a:spcBef>
              <a:buNone/>
            </a:pPr>
            <a:r>
              <a:rPr lang="en" sz="1200" dirty="0"/>
              <a:t>Patchett, E., &amp; Foster, J. (2015). Inclusive recreation: the state of campus policies, facilities, trainings, and programs for </a:t>
            </a:r>
          </a:p>
          <a:p>
            <a:pPr lvl="0" indent="457200" rtl="0">
              <a:spcBef>
                <a:spcPts val="0"/>
              </a:spcBef>
              <a:buNone/>
            </a:pPr>
            <a:r>
              <a:rPr lang="en" sz="1200" dirty="0"/>
              <a:t>transgender participants. Recreational Sports Journal, 39(2), 83-91.</a:t>
            </a:r>
          </a:p>
          <a:p>
            <a:pPr marL="0" lvl="0" indent="457200" rtl="0">
              <a:lnSpc>
                <a:spcPct val="100000"/>
              </a:lnSpc>
              <a:spcBef>
                <a:spcPts val="0"/>
              </a:spcBef>
              <a:buNone/>
            </a:pPr>
            <a:endParaRPr sz="1200" dirty="0"/>
          </a:p>
          <a:p>
            <a:pPr marL="0" lvl="0" indent="0" rtl="0">
              <a:lnSpc>
                <a:spcPct val="100000"/>
              </a:lnSpc>
              <a:spcBef>
                <a:spcPts val="0"/>
              </a:spcBef>
              <a:buNone/>
            </a:pPr>
            <a:endParaRPr sz="1400" dirty="0"/>
          </a:p>
          <a:p>
            <a:pPr lvl="0">
              <a:spcBef>
                <a:spcPts val="0"/>
              </a:spcBef>
              <a:buNone/>
            </a:pPr>
            <a:endParaRPr sz="1400" dirty="0"/>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References Cont. </a:t>
            </a:r>
          </a:p>
        </p:txBody>
      </p:sp>
      <p:sp>
        <p:nvSpPr>
          <p:cNvPr id="150" name="Shape 150"/>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lnSpc>
                <a:spcPct val="100000"/>
              </a:lnSpc>
              <a:spcBef>
                <a:spcPts val="0"/>
              </a:spcBef>
              <a:buNone/>
            </a:pPr>
            <a:r>
              <a:rPr lang="en" sz="1200" dirty="0"/>
              <a:t>Rauhut, M. (2014). Mental health training aids police, first responders. </a:t>
            </a:r>
            <a:r>
              <a:rPr lang="en" sz="1200" i="1" dirty="0"/>
              <a:t>Public Opinion</a:t>
            </a:r>
            <a:r>
              <a:rPr lang="en" sz="1200" dirty="0"/>
              <a:t> Retrieved from </a:t>
            </a:r>
          </a:p>
          <a:p>
            <a:pPr lvl="0" indent="457200" rtl="0">
              <a:lnSpc>
                <a:spcPct val="100000"/>
              </a:lnSpc>
              <a:spcBef>
                <a:spcPts val="0"/>
              </a:spcBef>
              <a:buNone/>
            </a:pPr>
            <a:r>
              <a:rPr lang="en" sz="1200" dirty="0"/>
              <a:t>http://search.proquest.com/docview/1626421368?accountid=8364</a:t>
            </a:r>
          </a:p>
          <a:p>
            <a:pPr lvl="0" rtl="0">
              <a:lnSpc>
                <a:spcPct val="100000"/>
              </a:lnSpc>
              <a:spcBef>
                <a:spcPts val="0"/>
              </a:spcBef>
              <a:buNone/>
            </a:pPr>
            <a:r>
              <a:rPr lang="en" sz="1200" dirty="0"/>
              <a:t>Schrock, D., Holden, D., &amp; Reid, L.. (2004). Creating emotional resonance: interpersonal emotion work and motivational </a:t>
            </a:r>
          </a:p>
          <a:p>
            <a:pPr lvl="0" indent="457200" rtl="0">
              <a:lnSpc>
                <a:spcPct val="100000"/>
              </a:lnSpc>
              <a:spcBef>
                <a:spcPts val="0"/>
              </a:spcBef>
              <a:buNone/>
            </a:pPr>
            <a:r>
              <a:rPr lang="en" sz="1200" dirty="0"/>
              <a:t>framing in a transgender community. </a:t>
            </a:r>
            <a:r>
              <a:rPr lang="en" sz="1200" i="1" dirty="0"/>
              <a:t>Social Problems</a:t>
            </a:r>
            <a:r>
              <a:rPr lang="en" sz="1200" dirty="0"/>
              <a:t>, </a:t>
            </a:r>
            <a:r>
              <a:rPr lang="en" sz="1200" i="1" dirty="0"/>
              <a:t>51</a:t>
            </a:r>
            <a:r>
              <a:rPr lang="en" sz="1200" dirty="0"/>
              <a:t>(1), 61–81. http://doi.org/10.1525/sp.2004.51.1.61</a:t>
            </a:r>
            <a:endParaRPr lang="en" sz="1200" dirty="0">
              <a:hlinkClick r:id="rId3"/>
            </a:endParaRPr>
          </a:p>
          <a:p>
            <a:pPr lvl="0" rtl="0">
              <a:spcBef>
                <a:spcPts val="0"/>
              </a:spcBef>
              <a:buNone/>
            </a:pPr>
            <a:r>
              <a:rPr lang="en" sz="1200" dirty="0"/>
              <a:t>Suggested best practices for supporting trans* students . (2014). </a:t>
            </a:r>
          </a:p>
          <a:p>
            <a:pPr lvl="0" indent="457200" rtl="0">
              <a:spcBef>
                <a:spcPts val="0"/>
              </a:spcBef>
              <a:buNone/>
            </a:pPr>
            <a:r>
              <a:rPr lang="en" sz="1200" dirty="0"/>
              <a:t>http://www.lgbtcampus.org/suggested-best-practices-for-supporting-trans--students</a:t>
            </a:r>
          </a:p>
          <a:p>
            <a:pPr lvl="0" rtl="0">
              <a:lnSpc>
                <a:spcPct val="100000"/>
              </a:lnSpc>
              <a:spcBef>
                <a:spcPts val="0"/>
              </a:spcBef>
              <a:buNone/>
            </a:pPr>
            <a:r>
              <a:rPr lang="en" sz="1200" dirty="0"/>
              <a:t>Woodford, M. R., Kolb, C. L., Durocher-Radeka, G., &amp; Javier, G. (2014). Lesbian, gay, bisexual, and transgender ally training </a:t>
            </a:r>
          </a:p>
          <a:p>
            <a:pPr lvl="0" indent="457200" rtl="0">
              <a:lnSpc>
                <a:spcPct val="100000"/>
              </a:lnSpc>
              <a:spcBef>
                <a:spcPts val="0"/>
              </a:spcBef>
              <a:buNone/>
            </a:pPr>
            <a:r>
              <a:rPr lang="en" sz="1200" dirty="0"/>
              <a:t>programs on campus: Current variations and future directions.</a:t>
            </a:r>
            <a:r>
              <a:rPr lang="en" sz="1200" i="1" dirty="0"/>
              <a:t> Journal of College Student Development,55</a:t>
            </a:r>
            <a:r>
              <a:rPr lang="en" sz="1200" dirty="0"/>
              <a:t>(3), 317-322. </a:t>
            </a:r>
          </a:p>
          <a:p>
            <a:pPr lvl="0" indent="457200" rtl="0">
              <a:lnSpc>
                <a:spcPct val="100000"/>
              </a:lnSpc>
              <a:spcBef>
                <a:spcPts val="0"/>
              </a:spcBef>
              <a:buNone/>
            </a:pPr>
            <a:r>
              <a:rPr lang="en" sz="1200" dirty="0"/>
              <a:t>Retrieved from http://search.proquest.com/docview/1526121958?accountid=8364</a:t>
            </a:r>
          </a:p>
          <a:p>
            <a:pPr lvl="0" indent="457200" rtl="0">
              <a:spcBef>
                <a:spcPts val="0"/>
              </a:spcBef>
              <a:buNone/>
            </a:pPr>
            <a:endParaRPr sz="1400" dirty="0"/>
          </a:p>
          <a:p>
            <a:pPr lvl="0">
              <a:spcBef>
                <a:spcPts val="0"/>
              </a:spcBef>
              <a:buNone/>
            </a:pPr>
            <a:endParaRPr sz="1400" dirty="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What the School is Doing Well:</a:t>
            </a:r>
          </a:p>
        </p:txBody>
      </p:sp>
      <p:sp>
        <p:nvSpPr>
          <p:cNvPr id="66" name="Shape 66"/>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pPr>
            <a:r>
              <a:rPr lang="en" sz="1200" dirty="0"/>
              <a:t>Prior to conducting the professional development series, student, faculty, and staff forums will be conducted to investigate where the college is at in regards to safety and comfortability of transgender students on campus.</a:t>
            </a:r>
          </a:p>
          <a:p>
            <a:pPr marL="457200" lvl="0" indent="-228600" rtl="0">
              <a:spcBef>
                <a:spcPts val="0"/>
              </a:spcBef>
            </a:pPr>
            <a:r>
              <a:rPr lang="en" sz="1200" dirty="0"/>
              <a:t>The forums will be divided into multiple sessions:</a:t>
            </a:r>
          </a:p>
          <a:p>
            <a:pPr marL="914400" lvl="1" indent="-228600" rtl="0">
              <a:spcBef>
                <a:spcPts val="0"/>
              </a:spcBef>
            </a:pPr>
            <a:r>
              <a:rPr lang="en" sz="1050" dirty="0"/>
              <a:t>Faculty and Staff members</a:t>
            </a:r>
          </a:p>
          <a:p>
            <a:pPr marL="914400" lvl="1" indent="-228600" rtl="0">
              <a:spcBef>
                <a:spcPts val="0"/>
              </a:spcBef>
            </a:pPr>
            <a:r>
              <a:rPr lang="en" sz="1050" dirty="0"/>
              <a:t>Students who identify as LGBT*</a:t>
            </a:r>
          </a:p>
          <a:p>
            <a:pPr marL="914400" lvl="1" indent="-228600" rtl="0">
              <a:spcBef>
                <a:spcPts val="0"/>
              </a:spcBef>
            </a:pPr>
            <a:r>
              <a:rPr lang="en" sz="1050" dirty="0"/>
              <a:t>Students who do not identify as LGBT*</a:t>
            </a:r>
          </a:p>
          <a:p>
            <a:pPr marL="914400" lvl="1" indent="-228600" rtl="0">
              <a:spcBef>
                <a:spcPts val="0"/>
              </a:spcBef>
            </a:pPr>
            <a:r>
              <a:rPr lang="en" sz="1050" dirty="0"/>
              <a:t>Open forum for any student</a:t>
            </a:r>
          </a:p>
          <a:p>
            <a:pPr marL="457200" lvl="0" indent="-228600" rtl="0">
              <a:spcBef>
                <a:spcPts val="0"/>
              </a:spcBef>
            </a:pPr>
            <a:r>
              <a:rPr lang="en" sz="1200" dirty="0"/>
              <a:t>A survey will also be sent out to the entire campus population regarding knowledge of the transgender community on campus.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292625"/>
            <a:ext cx="8520599" cy="572699"/>
          </a:xfrm>
          <a:prstGeom prst="rect">
            <a:avLst/>
          </a:prstGeom>
        </p:spPr>
        <p:txBody>
          <a:bodyPr lIns="91425" tIns="91425" rIns="91425" bIns="91425" anchor="t" anchorCtr="0">
            <a:noAutofit/>
          </a:bodyPr>
          <a:lstStyle/>
          <a:p>
            <a:pPr lvl="0">
              <a:spcBef>
                <a:spcPts val="0"/>
              </a:spcBef>
              <a:buNone/>
            </a:pPr>
            <a:r>
              <a:rPr lang="en"/>
              <a:t>Outline: Professional Development Series</a:t>
            </a:r>
          </a:p>
        </p:txBody>
      </p:sp>
      <p:sp>
        <p:nvSpPr>
          <p:cNvPr id="72" name="Shape 72"/>
          <p:cNvSpPr txBox="1">
            <a:spLocks noGrp="1"/>
          </p:cNvSpPr>
          <p:nvPr>
            <p:ph type="body" idx="1"/>
          </p:nvPr>
        </p:nvSpPr>
        <p:spPr>
          <a:xfrm>
            <a:off x="311700" y="908425"/>
            <a:ext cx="8520599" cy="3416400"/>
          </a:xfrm>
          <a:prstGeom prst="rect">
            <a:avLst/>
          </a:prstGeom>
        </p:spPr>
        <p:txBody>
          <a:bodyPr lIns="91425" tIns="91425" rIns="91425" bIns="91425" anchor="t" anchorCtr="0">
            <a:noAutofit/>
          </a:bodyPr>
          <a:lstStyle/>
          <a:p>
            <a:pPr lvl="0" rtl="0">
              <a:spcBef>
                <a:spcPts val="0"/>
              </a:spcBef>
              <a:buNone/>
            </a:pPr>
            <a:r>
              <a:rPr lang="en" sz="1200" dirty="0"/>
              <a:t>Gender neutral housing </a:t>
            </a:r>
            <a:endParaRPr lang="en" sz="1200" dirty="0" smtClean="0"/>
          </a:p>
          <a:p>
            <a:pPr lvl="0" rtl="0">
              <a:spcBef>
                <a:spcPts val="0"/>
              </a:spcBef>
              <a:buNone/>
            </a:pPr>
            <a:r>
              <a:rPr lang="en" sz="1200" dirty="0"/>
              <a:t>	B</a:t>
            </a:r>
            <a:r>
              <a:rPr lang="en" sz="1200" dirty="0" smtClean="0"/>
              <a:t>athrooms</a:t>
            </a:r>
            <a:endParaRPr lang="en" sz="1200" dirty="0"/>
          </a:p>
          <a:p>
            <a:pPr lvl="0" rtl="0">
              <a:spcBef>
                <a:spcPts val="0"/>
              </a:spcBef>
              <a:buNone/>
            </a:pPr>
            <a:r>
              <a:rPr lang="en" sz="1200" dirty="0"/>
              <a:t>Resource center </a:t>
            </a:r>
          </a:p>
          <a:p>
            <a:pPr lvl="0" rtl="0">
              <a:spcBef>
                <a:spcPts val="0"/>
              </a:spcBef>
              <a:buNone/>
            </a:pPr>
            <a:r>
              <a:rPr lang="en" sz="1200" dirty="0"/>
              <a:t>Support groups, clubs, and organizations </a:t>
            </a:r>
          </a:p>
          <a:p>
            <a:pPr lvl="0" rtl="0">
              <a:spcBef>
                <a:spcPts val="0"/>
              </a:spcBef>
              <a:buNone/>
            </a:pPr>
            <a:r>
              <a:rPr lang="en" sz="1200" dirty="0"/>
              <a:t>	Programming </a:t>
            </a:r>
          </a:p>
          <a:p>
            <a:pPr lvl="0" rtl="0">
              <a:spcBef>
                <a:spcPts val="0"/>
              </a:spcBef>
              <a:buNone/>
            </a:pPr>
            <a:r>
              <a:rPr lang="en" sz="1200" dirty="0"/>
              <a:t>Safe Zone Training </a:t>
            </a:r>
          </a:p>
          <a:p>
            <a:pPr lvl="0" rtl="0">
              <a:spcBef>
                <a:spcPts val="0"/>
              </a:spcBef>
              <a:buNone/>
            </a:pPr>
            <a:r>
              <a:rPr lang="en" sz="1200" dirty="0"/>
              <a:t>Campus Security </a:t>
            </a:r>
          </a:p>
          <a:p>
            <a:pPr lvl="0" rtl="0">
              <a:spcBef>
                <a:spcPts val="0"/>
              </a:spcBef>
              <a:buNone/>
            </a:pPr>
            <a:r>
              <a:rPr lang="en" sz="1200" dirty="0"/>
              <a:t>	Lighting and UPD Training </a:t>
            </a:r>
          </a:p>
          <a:p>
            <a:pPr lvl="0" rtl="0">
              <a:spcBef>
                <a:spcPts val="0"/>
              </a:spcBef>
              <a:buNone/>
            </a:pPr>
            <a:r>
              <a:rPr lang="en" sz="1200" dirty="0"/>
              <a:t>Communication and marketing </a:t>
            </a:r>
          </a:p>
          <a:p>
            <a:pPr lvl="0">
              <a:spcBef>
                <a:spcPts val="0"/>
              </a:spcBef>
              <a:buNone/>
            </a:pPr>
            <a:endParaRPr sz="1200"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dirty="0" smtClean="0"/>
              <a:t>Housing for Transgender Students</a:t>
            </a:r>
            <a:endParaRPr lang="en" dirty="0"/>
          </a:p>
        </p:txBody>
      </p:sp>
      <p:sp>
        <p:nvSpPr>
          <p:cNvPr id="78" name="Shape 78"/>
          <p:cNvSpPr txBox="1">
            <a:spLocks noGrp="1"/>
          </p:cNvSpPr>
          <p:nvPr>
            <p:ph type="body" idx="1"/>
          </p:nvPr>
        </p:nvSpPr>
        <p:spPr>
          <a:xfrm>
            <a:off x="311700" y="1017724"/>
            <a:ext cx="8769955" cy="3918289"/>
          </a:xfrm>
          <a:prstGeom prst="rect">
            <a:avLst/>
          </a:prstGeom>
        </p:spPr>
        <p:txBody>
          <a:bodyPr lIns="91425" tIns="91425" rIns="91425" bIns="91425" anchor="t" anchorCtr="0">
            <a:noAutofit/>
          </a:bodyPr>
          <a:lstStyle/>
          <a:p>
            <a:pPr lvl="0" rtl="0">
              <a:spcBef>
                <a:spcPts val="0"/>
              </a:spcBef>
              <a:buNone/>
            </a:pPr>
            <a:r>
              <a:rPr lang="en" sz="1200" dirty="0"/>
              <a:t>Centrist College will make sure that students feel safe in their residence halls by:</a:t>
            </a:r>
          </a:p>
          <a:p>
            <a:pPr marL="0" lvl="0" indent="0" rtl="0">
              <a:spcBef>
                <a:spcPts val="0"/>
              </a:spcBef>
              <a:buNone/>
            </a:pPr>
            <a:r>
              <a:rPr lang="en" sz="1200" dirty="0"/>
              <a:t>Ensuring that they are knowledgeable in trans concerns. This is done by requiring staff members to go through Safe-Zone Ally training with an emphasis on trans concerns. </a:t>
            </a:r>
          </a:p>
          <a:p>
            <a:pPr marL="0" lvl="0" indent="0" rtl="0">
              <a:spcBef>
                <a:spcPts val="0"/>
              </a:spcBef>
              <a:buNone/>
            </a:pPr>
            <a:r>
              <a:rPr lang="en" sz="1200" dirty="0"/>
              <a:t>Create a housing policy that is inclusive to all students, not just students who identify as trans. This will be completed by: </a:t>
            </a:r>
          </a:p>
          <a:p>
            <a:pPr marL="0" lvl="0" indent="0" rtl="0">
              <a:spcBef>
                <a:spcPts val="0"/>
              </a:spcBef>
              <a:buNone/>
            </a:pPr>
            <a:r>
              <a:rPr lang="en" sz="1200" dirty="0"/>
              <a:t>	Allowing all students to select their housing based off of their gender expression, not just trans students</a:t>
            </a:r>
          </a:p>
          <a:p>
            <a:pPr marL="0" lvl="0" indent="0" rtl="0">
              <a:spcBef>
                <a:spcPts val="0"/>
              </a:spcBef>
              <a:buNone/>
            </a:pPr>
            <a:r>
              <a:rPr lang="en" sz="1200" dirty="0"/>
              <a:t>	Offer gender neutral housing separate from a LGBT themed floor</a:t>
            </a:r>
          </a:p>
          <a:p>
            <a:pPr marL="0" lvl="0" indent="0" rtl="0">
              <a:spcBef>
                <a:spcPts val="0"/>
              </a:spcBef>
              <a:buNone/>
            </a:pPr>
            <a:r>
              <a:rPr lang="en" sz="1200" dirty="0"/>
              <a:t>	Do not limit gender neutral housing to a particular residence hall. </a:t>
            </a:r>
          </a:p>
          <a:p>
            <a:pPr marL="0" lvl="0" indent="0" rtl="0">
              <a:spcBef>
                <a:spcPts val="0"/>
              </a:spcBef>
              <a:buNone/>
            </a:pPr>
            <a:r>
              <a:rPr lang="en" sz="1200" dirty="0"/>
              <a:t>	Allow for transgender students to have a single room</a:t>
            </a:r>
          </a:p>
          <a:p>
            <a:pPr marL="0" lvl="0" indent="0" rtl="0">
              <a:spcBef>
                <a:spcPts val="0"/>
              </a:spcBef>
              <a:buNone/>
            </a:pPr>
            <a:r>
              <a:rPr lang="en" sz="1200" dirty="0"/>
              <a:t>	Create gender neutral bathroom/private showers</a:t>
            </a:r>
          </a:p>
          <a:p>
            <a:pPr marL="0" lvl="0" indent="0" rtl="0">
              <a:spcBef>
                <a:spcPts val="0"/>
              </a:spcBef>
              <a:buNone/>
            </a:pPr>
            <a:r>
              <a:rPr lang="en" sz="1200" dirty="0"/>
              <a:t>	Include gender identity in the general nondiscrimination housing </a:t>
            </a:r>
            <a:r>
              <a:rPr lang="en" sz="1200" dirty="0" smtClean="0"/>
              <a:t>policy</a:t>
            </a:r>
            <a:endParaRPr lang="en" sz="1200" dirty="0"/>
          </a:p>
          <a:p>
            <a:pPr marL="0" lvl="0" indent="0" rtl="0">
              <a:spcBef>
                <a:spcPts val="0"/>
              </a:spcBef>
              <a:buNone/>
            </a:pPr>
            <a:r>
              <a:rPr lang="en" sz="900" dirty="0"/>
              <a:t>	</a:t>
            </a:r>
          </a:p>
          <a:p>
            <a:pPr lvl="0" indent="457200">
              <a:spcBef>
                <a:spcPts val="0"/>
              </a:spcBef>
              <a:buNone/>
            </a:pPr>
            <a:r>
              <a:rPr lang="en" sz="900" dirty="0"/>
              <a:t> </a:t>
            </a:r>
          </a:p>
        </p:txBody>
      </p:sp>
      <p:sp>
        <p:nvSpPr>
          <p:cNvPr id="2" name="TextBox 1"/>
          <p:cNvSpPr txBox="1"/>
          <p:nvPr/>
        </p:nvSpPr>
        <p:spPr>
          <a:xfrm>
            <a:off x="6774873" y="4404836"/>
            <a:ext cx="2493844" cy="523220"/>
          </a:xfrm>
          <a:prstGeom prst="rect">
            <a:avLst/>
          </a:prstGeom>
          <a:noFill/>
        </p:spPr>
        <p:txBody>
          <a:bodyPr wrap="square" rtlCol="0">
            <a:spAutoFit/>
          </a:bodyPr>
          <a:lstStyle/>
          <a:p>
            <a:r>
              <a:rPr lang="en" dirty="0">
                <a:solidFill>
                  <a:schemeClr val="tx1"/>
                </a:solidFill>
                <a:latin typeface="Average" panose="020B0604020202020204" charset="0"/>
              </a:rPr>
              <a:t>Beemyn, B. G., Domingue, A., Pettitt, J., &amp; Smith, T. (2005</a:t>
            </a:r>
            <a:r>
              <a:rPr lang="en" dirty="0" smtClean="0">
                <a:solidFill>
                  <a:schemeClr val="tx1"/>
                </a:solidFill>
                <a:latin typeface="Average" panose="020B0604020202020204" charset="0"/>
              </a:rPr>
              <a:t>).</a:t>
            </a:r>
            <a:endParaRPr lang="en-US" dirty="0">
              <a:solidFill>
                <a:schemeClr val="tx1"/>
              </a:solidFill>
              <a:latin typeface="Average" panose="020B0604020202020204" charset="0"/>
            </a:endParaRPr>
          </a:p>
        </p:txBody>
      </p:sp>
      <p:sp>
        <p:nvSpPr>
          <p:cNvPr id="3" name="TextBox 2"/>
          <p:cNvSpPr txBox="1"/>
          <p:nvPr/>
        </p:nvSpPr>
        <p:spPr>
          <a:xfrm>
            <a:off x="6774873" y="3580302"/>
            <a:ext cx="2223655" cy="954107"/>
          </a:xfrm>
          <a:prstGeom prst="rect">
            <a:avLst/>
          </a:prstGeom>
          <a:noFill/>
        </p:spPr>
        <p:txBody>
          <a:bodyPr wrap="square" rtlCol="0">
            <a:spAutoFit/>
          </a:bodyPr>
          <a:lstStyle/>
          <a:p>
            <a:pPr lvl="0"/>
            <a:r>
              <a:rPr lang="en" dirty="0" smtClean="0">
                <a:solidFill>
                  <a:schemeClr val="tx1"/>
                </a:solidFill>
                <a:latin typeface="Average" panose="020B0604020202020204" charset="0"/>
              </a:rPr>
              <a:t>Suggested </a:t>
            </a:r>
            <a:r>
              <a:rPr lang="en" dirty="0">
                <a:solidFill>
                  <a:schemeClr val="tx1"/>
                </a:solidFill>
                <a:latin typeface="Average" panose="020B0604020202020204" charset="0"/>
              </a:rPr>
              <a:t>B</a:t>
            </a:r>
            <a:r>
              <a:rPr lang="en-US" dirty="0">
                <a:solidFill>
                  <a:schemeClr val="tx1"/>
                </a:solidFill>
                <a:latin typeface="Average" panose="020B0604020202020204" charset="0"/>
              </a:rPr>
              <a:t>e</a:t>
            </a:r>
            <a:r>
              <a:rPr lang="en" dirty="0">
                <a:solidFill>
                  <a:schemeClr val="tx1"/>
                </a:solidFill>
                <a:latin typeface="Average" panose="020B0604020202020204" charset="0"/>
              </a:rPr>
              <a:t>st Practices supportingfor trans* students (2014)</a:t>
            </a:r>
          </a:p>
          <a:p>
            <a:endParaRPr lang="en-US"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Gender Neutral Bathrooms</a:t>
            </a:r>
          </a:p>
        </p:txBody>
      </p:sp>
      <p:sp>
        <p:nvSpPr>
          <p:cNvPr id="84" name="Shape 84"/>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pPr>
            <a:r>
              <a:rPr lang="en" sz="1600" dirty="0"/>
              <a:t>Publicize the location of gender neutral bathrooms through website or brochure</a:t>
            </a:r>
          </a:p>
          <a:p>
            <a:pPr marL="457200" lvl="0" indent="-228600" rtl="0">
              <a:spcBef>
                <a:spcPts val="0"/>
              </a:spcBef>
            </a:pPr>
            <a:r>
              <a:rPr lang="en" sz="1600" dirty="0"/>
              <a:t>Until gender neutral bathrooms can be implemented, create unisex bathroom options.</a:t>
            </a:r>
          </a:p>
          <a:p>
            <a:pPr marL="457200" lvl="0" indent="-228600" rtl="0">
              <a:spcBef>
                <a:spcPts val="0"/>
              </a:spcBef>
            </a:pPr>
            <a:r>
              <a:rPr lang="en" sz="1600" dirty="0"/>
              <a:t>Have single-occupancy men’s and women’s bathrooms converted to gender neutral bathrooms</a:t>
            </a:r>
          </a:p>
          <a:p>
            <a:pPr marL="457200" lvl="0" indent="-228600" rtl="0">
              <a:spcBef>
                <a:spcPts val="0"/>
              </a:spcBef>
            </a:pPr>
            <a:r>
              <a:rPr lang="en" sz="1600" dirty="0"/>
              <a:t>Have at least one gender neutral bathroom in each academic building, student service </a:t>
            </a:r>
            <a:r>
              <a:rPr lang="en" sz="1600" dirty="0" smtClean="0"/>
              <a:t>building,</a:t>
            </a:r>
          </a:p>
          <a:p>
            <a:pPr marL="457200" lvl="0" indent="-228600" rtl="0">
              <a:spcBef>
                <a:spcPts val="0"/>
              </a:spcBef>
            </a:pPr>
            <a:r>
              <a:rPr lang="en" sz="1600" dirty="0" smtClean="0"/>
              <a:t>and </a:t>
            </a:r>
            <a:r>
              <a:rPr lang="en" sz="1600" dirty="0"/>
              <a:t>residence hall. </a:t>
            </a:r>
          </a:p>
        </p:txBody>
      </p:sp>
      <p:pic>
        <p:nvPicPr>
          <p:cNvPr id="85" name="Shape 85"/>
          <p:cNvPicPr preferRelativeResize="0"/>
          <p:nvPr/>
        </p:nvPicPr>
        <p:blipFill rotWithShape="1">
          <a:blip r:embed="rId3">
            <a:alphaModFix/>
          </a:blip>
          <a:srcRect l="9609" t="17475" r="14661" b="16504"/>
          <a:stretch/>
        </p:blipFill>
        <p:spPr>
          <a:xfrm>
            <a:off x="311700" y="3539836"/>
            <a:ext cx="1064950" cy="1489914"/>
          </a:xfrm>
          <a:prstGeom prst="rect">
            <a:avLst/>
          </a:prstGeom>
          <a:noFill/>
          <a:ln>
            <a:noFill/>
          </a:ln>
        </p:spPr>
      </p:pic>
      <p:sp>
        <p:nvSpPr>
          <p:cNvPr id="5" name="Rectangle 4"/>
          <p:cNvSpPr/>
          <p:nvPr/>
        </p:nvSpPr>
        <p:spPr>
          <a:xfrm>
            <a:off x="4950029" y="4506530"/>
            <a:ext cx="4786745" cy="307777"/>
          </a:xfrm>
          <a:prstGeom prst="rect">
            <a:avLst/>
          </a:prstGeom>
        </p:spPr>
        <p:txBody>
          <a:bodyPr wrap="square">
            <a:spAutoFit/>
          </a:bodyPr>
          <a:lstStyle/>
          <a:p>
            <a:r>
              <a:rPr lang="en" dirty="0">
                <a:solidFill>
                  <a:schemeClr val="tx1"/>
                </a:solidFill>
                <a:latin typeface="Average" panose="020B0604020202020204" charset="0"/>
              </a:rPr>
              <a:t>Beemyn, B. G., Domingue, A., Pettitt, J., &amp; Smith, T. (2005). </a:t>
            </a:r>
            <a:endParaRPr lang="en-US" dirty="0">
              <a:solidFill>
                <a:schemeClr val="tx1"/>
              </a:solidFill>
              <a:latin typeface="Average" panose="020B0604020202020204" charset="0"/>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698" y="300245"/>
            <a:ext cx="8520599" cy="572699"/>
          </a:xfrm>
          <a:prstGeom prst="rect">
            <a:avLst/>
          </a:prstGeom>
        </p:spPr>
        <p:txBody>
          <a:bodyPr lIns="91425" tIns="91425" rIns="91425" bIns="91425" anchor="t" anchorCtr="0">
            <a:noAutofit/>
          </a:bodyPr>
          <a:lstStyle/>
          <a:p>
            <a:pPr lvl="0">
              <a:spcBef>
                <a:spcPts val="0"/>
              </a:spcBef>
              <a:buNone/>
            </a:pPr>
            <a:r>
              <a:rPr lang="en" dirty="0"/>
              <a:t>Creation of a Resource Center</a:t>
            </a:r>
          </a:p>
        </p:txBody>
      </p:sp>
      <p:sp>
        <p:nvSpPr>
          <p:cNvPr id="91" name="Shape 91"/>
          <p:cNvSpPr txBox="1">
            <a:spLocks noGrp="1"/>
          </p:cNvSpPr>
          <p:nvPr>
            <p:ph type="body" idx="1"/>
          </p:nvPr>
        </p:nvSpPr>
        <p:spPr>
          <a:xfrm>
            <a:off x="311697" y="872944"/>
            <a:ext cx="8520599" cy="4179116"/>
          </a:xfrm>
          <a:prstGeom prst="rect">
            <a:avLst/>
          </a:prstGeom>
        </p:spPr>
        <p:txBody>
          <a:bodyPr lIns="91425" tIns="91425" rIns="91425" bIns="91425" anchor="t" anchorCtr="0">
            <a:noAutofit/>
          </a:bodyPr>
          <a:lstStyle/>
          <a:p>
            <a:pPr marL="457200" lvl="0" indent="-228600" rtl="0">
              <a:spcBef>
                <a:spcPts val="0"/>
              </a:spcBef>
            </a:pPr>
            <a:r>
              <a:rPr lang="en" sz="1200" dirty="0"/>
              <a:t>The Centrist College resource center will consist of a campus counseling center where we will have qualified and trained counselors supporting these LGBT* students struggling with their own identity. Below will be a list of requirements of the counseling staff hired for the resource center. </a:t>
            </a:r>
            <a:endParaRPr lang="en" sz="1200" dirty="0" smtClean="0"/>
          </a:p>
          <a:p>
            <a:pPr marL="457200" lvl="0" indent="-228600" rtl="0">
              <a:spcBef>
                <a:spcPts val="0"/>
              </a:spcBef>
            </a:pPr>
            <a:r>
              <a:rPr lang="en" sz="1200" u="sng" dirty="0" smtClean="0"/>
              <a:t>Requirements</a:t>
            </a:r>
            <a:r>
              <a:rPr lang="en" sz="1200" u="sng" dirty="0"/>
              <a:t>:</a:t>
            </a:r>
            <a:r>
              <a:rPr lang="en" sz="1200" dirty="0"/>
              <a:t> </a:t>
            </a:r>
          </a:p>
          <a:p>
            <a:pPr marL="457200" lvl="0" indent="-317500" rtl="0">
              <a:spcBef>
                <a:spcPts val="0"/>
              </a:spcBef>
              <a:buSzPct val="100000"/>
            </a:pPr>
            <a:r>
              <a:rPr lang="en" sz="1200" dirty="0"/>
              <a:t>Have all counseling center staff attend a Transgender training</a:t>
            </a:r>
          </a:p>
          <a:p>
            <a:pPr marL="457200" lvl="0" indent="-317500" rtl="0">
              <a:spcBef>
                <a:spcPts val="0"/>
              </a:spcBef>
              <a:buSzPct val="100000"/>
            </a:pPr>
            <a:r>
              <a:rPr lang="en" sz="1200" dirty="0"/>
              <a:t>Enable students to indicate the name they use, and not just their legal name on the intake form when being called for appointments</a:t>
            </a:r>
          </a:p>
          <a:p>
            <a:pPr marL="457200" lvl="0" indent="-317500" rtl="0">
              <a:spcBef>
                <a:spcPts val="0"/>
              </a:spcBef>
              <a:buSzPct val="100000"/>
            </a:pPr>
            <a:r>
              <a:rPr lang="en" sz="1200" dirty="0"/>
              <a:t>Cover the requisite therapy for students who are transitioning and under student health insurance</a:t>
            </a:r>
          </a:p>
          <a:p>
            <a:pPr marL="457200" lvl="0" indent="-317500" rtl="0">
              <a:spcBef>
                <a:spcPts val="0"/>
              </a:spcBef>
              <a:buSzPct val="100000"/>
            </a:pPr>
            <a:r>
              <a:rPr lang="en" sz="1200" dirty="0"/>
              <a:t>Offer a support group for Transgender initiatives and gender-nonconforming students </a:t>
            </a:r>
          </a:p>
          <a:p>
            <a:pPr marL="457200" lvl="0" indent="-317500" rtl="0">
              <a:spcBef>
                <a:spcPts val="0"/>
              </a:spcBef>
              <a:buSzPct val="100000"/>
            </a:pPr>
            <a:r>
              <a:rPr lang="en" sz="1200" dirty="0"/>
              <a:t>Develop a local list of area therapists who can provide Transgender support therapy for students who are transitioning or struggling with their own identity. </a:t>
            </a:r>
            <a:endParaRPr lang="en" sz="1200" dirty="0" smtClean="0"/>
          </a:p>
          <a:p>
            <a:pPr marL="457200" lvl="0" indent="-317500" rtl="0">
              <a:spcBef>
                <a:spcPts val="0"/>
              </a:spcBef>
              <a:buSzPct val="100000"/>
            </a:pPr>
            <a:r>
              <a:rPr lang="en" sz="1200" dirty="0"/>
              <a:t>	</a:t>
            </a:r>
            <a:r>
              <a:rPr lang="en" sz="1200" dirty="0" smtClean="0"/>
              <a:t>				</a:t>
            </a:r>
            <a:r>
              <a:rPr lang="en" sz="1200" dirty="0" smtClean="0">
                <a:solidFill>
                  <a:schemeClr val="tx1"/>
                </a:solidFill>
              </a:rPr>
              <a:t>Suggested B</a:t>
            </a:r>
            <a:r>
              <a:rPr lang="en-US" sz="1200" dirty="0" smtClean="0">
                <a:solidFill>
                  <a:schemeClr val="tx1"/>
                </a:solidFill>
              </a:rPr>
              <a:t>e</a:t>
            </a:r>
            <a:r>
              <a:rPr lang="en" sz="1200" dirty="0" smtClean="0">
                <a:solidFill>
                  <a:schemeClr val="tx1"/>
                </a:solidFill>
              </a:rPr>
              <a:t>st Practices supportingfor trans* students (2014)</a:t>
            </a:r>
            <a:endParaRPr lang="en" sz="1200" dirty="0">
              <a:solidFill>
                <a:schemeClr val="tx1"/>
              </a:solidFil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699" y="285005"/>
            <a:ext cx="8520599" cy="572699"/>
          </a:xfrm>
          <a:prstGeom prst="rect">
            <a:avLst/>
          </a:prstGeom>
        </p:spPr>
        <p:txBody>
          <a:bodyPr lIns="91425" tIns="91425" rIns="91425" bIns="91425" anchor="t" anchorCtr="0">
            <a:noAutofit/>
          </a:bodyPr>
          <a:lstStyle/>
          <a:p>
            <a:pPr lvl="0">
              <a:spcBef>
                <a:spcPts val="0"/>
              </a:spcBef>
              <a:buNone/>
            </a:pPr>
            <a:r>
              <a:rPr lang="en" dirty="0"/>
              <a:t>Creation for a Resource Center</a:t>
            </a:r>
          </a:p>
        </p:txBody>
      </p:sp>
      <p:sp>
        <p:nvSpPr>
          <p:cNvPr id="97" name="Shape 97"/>
          <p:cNvSpPr txBox="1">
            <a:spLocks noGrp="1"/>
          </p:cNvSpPr>
          <p:nvPr>
            <p:ph type="body" idx="1"/>
          </p:nvPr>
        </p:nvSpPr>
        <p:spPr>
          <a:xfrm>
            <a:off x="311698" y="857704"/>
            <a:ext cx="8520599" cy="3416400"/>
          </a:xfrm>
          <a:prstGeom prst="rect">
            <a:avLst/>
          </a:prstGeom>
        </p:spPr>
        <p:txBody>
          <a:bodyPr lIns="91425" tIns="91425" rIns="91425" bIns="91425" anchor="t" anchorCtr="0">
            <a:noAutofit/>
          </a:bodyPr>
          <a:lstStyle/>
          <a:p>
            <a:pPr lvl="0" rtl="0">
              <a:spcBef>
                <a:spcPts val="0"/>
              </a:spcBef>
              <a:buNone/>
            </a:pPr>
            <a:r>
              <a:rPr lang="en" sz="1200" dirty="0"/>
              <a:t>The Campus Counseling Center will provide LGBT* students with the following:</a:t>
            </a:r>
          </a:p>
          <a:p>
            <a:pPr marL="457200" lvl="0" indent="-317500" rtl="0">
              <a:spcBef>
                <a:spcPts val="0"/>
              </a:spcBef>
              <a:buSzPct val="100000"/>
            </a:pPr>
            <a:r>
              <a:rPr lang="en" sz="1200" dirty="0"/>
              <a:t>24 hour counseling assistance on and off campus will be provided</a:t>
            </a:r>
          </a:p>
          <a:p>
            <a:pPr marL="457200" lvl="0" indent="-317500" rtl="0">
              <a:spcBef>
                <a:spcPts val="0"/>
              </a:spcBef>
              <a:buSzPct val="100000"/>
            </a:pPr>
            <a:r>
              <a:rPr lang="en" sz="1200" dirty="0"/>
              <a:t>Regular transgender health clinics to provide health care services</a:t>
            </a:r>
          </a:p>
          <a:p>
            <a:pPr marL="457200" lvl="0" indent="-317500" rtl="0">
              <a:spcBef>
                <a:spcPts val="0"/>
              </a:spcBef>
              <a:buSzPct val="100000"/>
            </a:pPr>
            <a:r>
              <a:rPr lang="en" sz="1200" dirty="0"/>
              <a:t>Gender-inclusive bathrooms available in all areas of the counseling resource center</a:t>
            </a:r>
          </a:p>
          <a:p>
            <a:pPr marL="457200" lvl="0" indent="-317500" rtl="0">
              <a:spcBef>
                <a:spcPts val="0"/>
              </a:spcBef>
              <a:buSzPct val="100000"/>
            </a:pPr>
            <a:r>
              <a:rPr lang="en" sz="1200" dirty="0"/>
              <a:t>Information packets accessing transgender students health care and identity support websites </a:t>
            </a:r>
          </a:p>
          <a:p>
            <a:pPr marL="457200" lvl="0" indent="-317500" rtl="0">
              <a:spcBef>
                <a:spcPts val="0"/>
              </a:spcBef>
              <a:buSzPct val="100000"/>
            </a:pPr>
            <a:r>
              <a:rPr lang="en" sz="1200" dirty="0"/>
              <a:t>A</a:t>
            </a:r>
            <a:r>
              <a:rPr lang="en" sz="1200" dirty="0" smtClean="0"/>
              <a:t>ppointed </a:t>
            </a:r>
            <a:r>
              <a:rPr lang="en" sz="1200" dirty="0"/>
              <a:t>client </a:t>
            </a:r>
            <a:r>
              <a:rPr lang="en" sz="1200" dirty="0" smtClean="0"/>
              <a:t>advocates </a:t>
            </a:r>
            <a:r>
              <a:rPr lang="en" sz="1200" dirty="0"/>
              <a:t>who will report concerns and situations of poor treatment towards transgender students</a:t>
            </a:r>
          </a:p>
          <a:p>
            <a:pPr marL="457200" lvl="0" indent="-317500" rtl="0">
              <a:spcBef>
                <a:spcPts val="0"/>
              </a:spcBef>
              <a:buSzPct val="100000"/>
            </a:pPr>
            <a:r>
              <a:rPr lang="en" sz="1200" dirty="0" smtClean="0"/>
              <a:t>Policies to </a:t>
            </a:r>
            <a:r>
              <a:rPr lang="en" sz="1200" dirty="0"/>
              <a:t>addresses acts of harassment and discrimination that occur on campus </a:t>
            </a:r>
          </a:p>
          <a:p>
            <a:pPr marL="457200" lvl="0" indent="-317500" rtl="0">
              <a:spcBef>
                <a:spcPts val="0"/>
              </a:spcBef>
              <a:buSzPct val="100000"/>
            </a:pPr>
            <a:r>
              <a:rPr lang="en" sz="1200" dirty="0"/>
              <a:t>A</a:t>
            </a:r>
            <a:r>
              <a:rPr lang="en" sz="1200" dirty="0" smtClean="0"/>
              <a:t>wareness </a:t>
            </a:r>
            <a:r>
              <a:rPr lang="en" sz="1200" dirty="0"/>
              <a:t>events each week to increase knowledge of LGBT* and non- LGBT students educational material</a:t>
            </a:r>
          </a:p>
          <a:p>
            <a:pPr marL="457200" lvl="0" indent="-317500">
              <a:spcBef>
                <a:spcPts val="0"/>
              </a:spcBef>
              <a:buSzPct val="100000"/>
            </a:pPr>
            <a:r>
              <a:rPr lang="en" sz="1200" dirty="0"/>
              <a:t>Guest speakers will be at the counseling resource center 2 times a week </a:t>
            </a:r>
            <a:endParaRPr lang="en" sz="1200" dirty="0" smtClean="0"/>
          </a:p>
          <a:p>
            <a:pPr marL="457200" lvl="0" indent="-317500">
              <a:spcBef>
                <a:spcPts val="0"/>
              </a:spcBef>
              <a:buSzPct val="100000"/>
            </a:pPr>
            <a:r>
              <a:rPr lang="en" sz="1200" dirty="0"/>
              <a:t>	</a:t>
            </a:r>
            <a:r>
              <a:rPr lang="en" sz="1200" dirty="0" smtClean="0"/>
              <a:t>				Suggested Best Practices for supporting trans* students (2014)</a:t>
            </a:r>
            <a:endParaRPr lang="en" sz="1200" dirty="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699" y="285005"/>
            <a:ext cx="8520599" cy="572699"/>
          </a:xfrm>
          <a:prstGeom prst="rect">
            <a:avLst/>
          </a:prstGeom>
        </p:spPr>
        <p:txBody>
          <a:bodyPr lIns="91425" tIns="91425" rIns="91425" bIns="91425" anchor="t" anchorCtr="0">
            <a:noAutofit/>
          </a:bodyPr>
          <a:lstStyle/>
          <a:p>
            <a:pPr lvl="0">
              <a:spcBef>
                <a:spcPts val="0"/>
              </a:spcBef>
              <a:buNone/>
            </a:pPr>
            <a:r>
              <a:rPr lang="en" dirty="0"/>
              <a:t>Support groups, clubs, and organizations</a:t>
            </a:r>
          </a:p>
        </p:txBody>
      </p:sp>
      <p:sp>
        <p:nvSpPr>
          <p:cNvPr id="103" name="Shape 103"/>
          <p:cNvSpPr txBox="1">
            <a:spLocks noGrp="1"/>
          </p:cNvSpPr>
          <p:nvPr>
            <p:ph type="body" idx="1"/>
          </p:nvPr>
        </p:nvSpPr>
        <p:spPr>
          <a:xfrm>
            <a:off x="243120" y="857704"/>
            <a:ext cx="8520599" cy="4285796"/>
          </a:xfrm>
          <a:prstGeom prst="rect">
            <a:avLst/>
          </a:prstGeom>
        </p:spPr>
        <p:txBody>
          <a:bodyPr lIns="91425" tIns="91425" rIns="91425" bIns="91425" anchor="t" anchorCtr="0">
            <a:noAutofit/>
          </a:bodyPr>
          <a:lstStyle/>
          <a:p>
            <a:pPr marL="457200" lvl="0" indent="-228600" rtl="0">
              <a:spcBef>
                <a:spcPts val="0"/>
              </a:spcBef>
            </a:pPr>
            <a:r>
              <a:rPr lang="en" dirty="0"/>
              <a:t>Support groups, clubs, and organizations to be seen across campus</a:t>
            </a:r>
          </a:p>
          <a:p>
            <a:pPr marL="914400" lvl="1" indent="-228600" rtl="0">
              <a:spcBef>
                <a:spcPts val="0"/>
              </a:spcBef>
            </a:pPr>
            <a:r>
              <a:rPr lang="en" sz="1200" dirty="0"/>
              <a:t>Talk to lesbian, gay, and bisexual student run organization to have them add transgender to their mission statement and offer trans-inclusive programming. </a:t>
            </a:r>
          </a:p>
          <a:p>
            <a:pPr marL="914400" lvl="1" indent="-228600" rtl="0">
              <a:spcBef>
                <a:spcPts val="0"/>
              </a:spcBef>
            </a:pPr>
            <a:r>
              <a:rPr lang="en" sz="1200" dirty="0"/>
              <a:t>Should bring about awareness, emotional support, and advocacy to the underrepresented population of transgender college students</a:t>
            </a:r>
          </a:p>
          <a:p>
            <a:pPr marL="914400" lvl="1" indent="-228600" rtl="0">
              <a:spcBef>
                <a:spcPts val="0"/>
              </a:spcBef>
            </a:pPr>
            <a:r>
              <a:rPr lang="en" sz="1200" dirty="0"/>
              <a:t>Support groups formed from multiple departments</a:t>
            </a:r>
          </a:p>
          <a:p>
            <a:pPr marL="1371600" lvl="2" indent="-228600" rtl="0">
              <a:spcBef>
                <a:spcPts val="0"/>
              </a:spcBef>
            </a:pPr>
            <a:r>
              <a:rPr lang="en" sz="1200" dirty="0"/>
              <a:t>Group counseling through the health and wellness center</a:t>
            </a:r>
          </a:p>
          <a:p>
            <a:pPr marL="1371600" lvl="2" indent="-228600" rtl="0">
              <a:spcBef>
                <a:spcPts val="0"/>
              </a:spcBef>
            </a:pPr>
            <a:r>
              <a:rPr lang="en" sz="1200" dirty="0"/>
              <a:t>Peer Diversity Advocates through Residence Life</a:t>
            </a:r>
          </a:p>
          <a:p>
            <a:pPr marL="1371600" lvl="2" indent="-228600" rtl="0">
              <a:spcBef>
                <a:spcPts val="0"/>
              </a:spcBef>
            </a:pPr>
            <a:r>
              <a:rPr lang="en" sz="1200" dirty="0"/>
              <a:t>Large scale awareness and educational events through Diversity and Inclusion</a:t>
            </a:r>
          </a:p>
          <a:p>
            <a:pPr marL="457200" lvl="0" indent="-228600" rtl="0">
              <a:spcBef>
                <a:spcPts val="0"/>
              </a:spcBef>
            </a:pPr>
            <a:r>
              <a:rPr lang="en" sz="1200" dirty="0" smtClean="0"/>
              <a:t>		Any </a:t>
            </a:r>
            <a:r>
              <a:rPr lang="en" sz="1200" dirty="0"/>
              <a:t>organization suggested by peers must have a faculty member to advise the group as well as complete the proper </a:t>
            </a:r>
            <a:r>
              <a:rPr lang="en" sz="1200" dirty="0" smtClean="0"/>
              <a:t>	procedures </a:t>
            </a:r>
            <a:r>
              <a:rPr lang="en" sz="1200" dirty="0"/>
              <a:t>to be a recognized campus organization</a:t>
            </a:r>
          </a:p>
          <a:p>
            <a:pPr lvl="0" rtl="0">
              <a:spcBef>
                <a:spcPts val="0"/>
              </a:spcBef>
              <a:buNone/>
            </a:pPr>
            <a:endParaRPr dirty="0"/>
          </a:p>
          <a:p>
            <a:pPr lvl="0" algn="r" rtl="0">
              <a:spcBef>
                <a:spcPts val="0"/>
              </a:spcBef>
              <a:buNone/>
            </a:pPr>
            <a:r>
              <a:rPr lang="en" sz="1400" dirty="0">
                <a:solidFill>
                  <a:schemeClr val="dk1"/>
                </a:solidFill>
                <a:latin typeface="Arial"/>
                <a:ea typeface="Arial"/>
                <a:cs typeface="Arial"/>
                <a:sym typeface="Arial"/>
              </a:rPr>
              <a:t>Schrock, Holden, Reid (2004)</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Programming</a:t>
            </a:r>
          </a:p>
        </p:txBody>
      </p:sp>
      <p:sp>
        <p:nvSpPr>
          <p:cNvPr id="109" name="Shape 10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pPr>
            <a:r>
              <a:rPr lang="en"/>
              <a:t>Beginning Steps:</a:t>
            </a:r>
          </a:p>
          <a:p>
            <a:pPr marL="914400" lvl="1" indent="-228600" rtl="0">
              <a:spcBef>
                <a:spcPts val="0"/>
              </a:spcBef>
            </a:pPr>
            <a:r>
              <a:rPr lang="en"/>
              <a:t>Events to celebrate Transgender Day of Remembrance (November 20)</a:t>
            </a:r>
          </a:p>
          <a:p>
            <a:pPr marL="914400" lvl="1" indent="-228600" rtl="0">
              <a:spcBef>
                <a:spcPts val="0"/>
              </a:spcBef>
            </a:pPr>
            <a:r>
              <a:rPr lang="en"/>
              <a:t>Web-based campus resource guide for new and prospective transgender students</a:t>
            </a:r>
          </a:p>
          <a:p>
            <a:pPr marL="457200" lvl="0" indent="-228600" rtl="0">
              <a:spcBef>
                <a:spcPts val="0"/>
              </a:spcBef>
            </a:pPr>
            <a:r>
              <a:rPr lang="en"/>
              <a:t>Intermediate Steps:</a:t>
            </a:r>
          </a:p>
          <a:p>
            <a:pPr marL="914400" lvl="1" indent="-228600" rtl="0">
              <a:spcBef>
                <a:spcPts val="0"/>
              </a:spcBef>
            </a:pPr>
            <a:r>
              <a:rPr lang="en"/>
              <a:t>Grow student organizations in support of transgender students:</a:t>
            </a:r>
          </a:p>
          <a:p>
            <a:pPr marL="457200" lvl="0" indent="-228600" rtl="0">
              <a:spcBef>
                <a:spcPts val="0"/>
              </a:spcBef>
            </a:pPr>
            <a:r>
              <a:rPr lang="en"/>
              <a:t>Advanced Steps:</a:t>
            </a:r>
          </a:p>
          <a:p>
            <a:pPr marL="914400" lvl="1" indent="-228600">
              <a:spcBef>
                <a:spcPts val="0"/>
              </a:spcBef>
            </a:pPr>
            <a:r>
              <a:rPr lang="en"/>
              <a:t>General campus programming to include trans-focused and trans-inclusive programming</a:t>
            </a:r>
          </a:p>
        </p:txBody>
      </p:sp>
      <p:sp>
        <p:nvSpPr>
          <p:cNvPr id="110" name="Shape 110"/>
          <p:cNvSpPr txBox="1"/>
          <p:nvPr/>
        </p:nvSpPr>
        <p:spPr>
          <a:xfrm>
            <a:off x="4770400" y="4452275"/>
            <a:ext cx="4061699" cy="572699"/>
          </a:xfrm>
          <a:prstGeom prst="rect">
            <a:avLst/>
          </a:prstGeom>
          <a:noFill/>
          <a:ln>
            <a:noFill/>
          </a:ln>
        </p:spPr>
        <p:txBody>
          <a:bodyPr lIns="91425" tIns="91425" rIns="91425" bIns="91425" anchor="t" anchorCtr="0">
            <a:noAutofit/>
          </a:bodyPr>
          <a:lstStyle/>
          <a:p>
            <a:pPr lvl="0" algn="r">
              <a:spcBef>
                <a:spcPts val="0"/>
              </a:spcBef>
              <a:buNone/>
            </a:pPr>
            <a:r>
              <a:rPr lang="en">
                <a:solidFill>
                  <a:schemeClr val="dk1"/>
                </a:solidFill>
              </a:rPr>
              <a:t>Beemyn, Domingue, Pettitt, Smith (2005)</a:t>
            </a:r>
          </a:p>
        </p:txBody>
      </p:sp>
    </p:spTree>
  </p:cSld>
  <p:clrMapOvr>
    <a:masterClrMapping/>
  </p:clrMapOvr>
  <p:transition spd="slow">
    <p:cut/>
  </p:transition>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1400</Words>
  <Application>Microsoft Office PowerPoint</Application>
  <PresentationFormat>On-screen Show (16:9)</PresentationFormat>
  <Paragraphs>140</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Oswald</vt:lpstr>
      <vt:lpstr>Arial</vt:lpstr>
      <vt:lpstr>Average</vt:lpstr>
      <vt:lpstr>slate</vt:lpstr>
      <vt:lpstr>Transgender Initiatives</vt:lpstr>
      <vt:lpstr>What the School is Doing Well:</vt:lpstr>
      <vt:lpstr>Outline: Professional Development Series</vt:lpstr>
      <vt:lpstr>Housing for Transgender Students</vt:lpstr>
      <vt:lpstr>Gender Neutral Bathrooms</vt:lpstr>
      <vt:lpstr>Creation of a Resource Center</vt:lpstr>
      <vt:lpstr>Creation for a Resource Center</vt:lpstr>
      <vt:lpstr>Support groups, clubs, and organizations</vt:lpstr>
      <vt:lpstr>Programming</vt:lpstr>
      <vt:lpstr>Safe Zone Ally Training: Faculty and Staff</vt:lpstr>
      <vt:lpstr>Safe Zone Ally Training: Students</vt:lpstr>
      <vt:lpstr>Campus Security</vt:lpstr>
      <vt:lpstr>University Communication and Marketing </vt:lpstr>
      <vt:lpstr>References </vt:lpstr>
      <vt:lpstr>References Cont.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Initiatives</dc:title>
  <dc:creator>Mary Breaker</dc:creator>
  <cp:lastModifiedBy>Mary Breaker</cp:lastModifiedBy>
  <cp:revision>4</cp:revision>
  <dcterms:modified xsi:type="dcterms:W3CDTF">2016-02-26T02:04:38Z</dcterms:modified>
</cp:coreProperties>
</file>