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3" r:id="rId1"/>
  </p:sldMasterIdLst>
  <p:notesMasterIdLst>
    <p:notesMasterId r:id="rId24"/>
  </p:notesMasterIdLst>
  <p:sldIdLst>
    <p:sldId id="256" r:id="rId2"/>
    <p:sldId id="257" r:id="rId3"/>
    <p:sldId id="258" r:id="rId4"/>
    <p:sldId id="263" r:id="rId5"/>
    <p:sldId id="265" r:id="rId6"/>
    <p:sldId id="278" r:id="rId7"/>
    <p:sldId id="272" r:id="rId8"/>
    <p:sldId id="276" r:id="rId9"/>
    <p:sldId id="262" r:id="rId10"/>
    <p:sldId id="261" r:id="rId11"/>
    <p:sldId id="267" r:id="rId12"/>
    <p:sldId id="270" r:id="rId13"/>
    <p:sldId id="273" r:id="rId14"/>
    <p:sldId id="259" r:id="rId15"/>
    <p:sldId id="277" r:id="rId16"/>
    <p:sldId id="264" r:id="rId17"/>
    <p:sldId id="266" r:id="rId18"/>
    <p:sldId id="268" r:id="rId19"/>
    <p:sldId id="274" r:id="rId20"/>
    <p:sldId id="271" r:id="rId21"/>
    <p:sldId id="279" r:id="rId22"/>
    <p:sldId id="275"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p:scale>
          <a:sx n="71" d="100"/>
          <a:sy n="71" d="100"/>
        </p:scale>
        <p:origin x="-1782" y="-10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88E5E7-92CF-4330-8A48-372ABA2B654F}" type="datetimeFigureOut">
              <a:rPr lang="en-US"/>
              <a:t>2/26/2016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EF6D83-F904-4242-A1B7-685DF69360CE}" type="slidenum">
              <a:rPr lang="en-US"/>
              <a:t>‹#›</a:t>
            </a:fld>
            <a:endParaRPr lang="en-US"/>
          </a:p>
        </p:txBody>
      </p:sp>
    </p:spTree>
    <p:extLst>
      <p:ext uri="{BB962C8B-B14F-4D97-AF65-F5344CB8AC3E}">
        <p14:creationId xmlns:p14="http://schemas.microsoft.com/office/powerpoint/2010/main" val="1070604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EF6D83-F904-4242-A1B7-685DF69360CE}" type="slidenum">
              <a:rPr lang="en-US"/>
              <a:t>1</a:t>
            </a:fld>
            <a:endParaRPr lang="en-US"/>
          </a:p>
        </p:txBody>
      </p:sp>
    </p:spTree>
    <p:extLst>
      <p:ext uri="{BB962C8B-B14F-4D97-AF65-F5344CB8AC3E}">
        <p14:creationId xmlns:p14="http://schemas.microsoft.com/office/powerpoint/2010/main" val="5128813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EF6D83-F904-4242-A1B7-685DF69360CE}" type="slidenum">
              <a:rPr lang="en-US"/>
              <a:t>10</a:t>
            </a:fld>
            <a:endParaRPr lang="en-US"/>
          </a:p>
        </p:txBody>
      </p:sp>
    </p:spTree>
    <p:extLst>
      <p:ext uri="{BB962C8B-B14F-4D97-AF65-F5344CB8AC3E}">
        <p14:creationId xmlns:p14="http://schemas.microsoft.com/office/powerpoint/2010/main" val="18760786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EF6D83-F904-4242-A1B7-685DF69360CE}" type="slidenum">
              <a:rPr lang="en-US"/>
              <a:t>11</a:t>
            </a:fld>
            <a:endParaRPr lang="en-US"/>
          </a:p>
        </p:txBody>
      </p:sp>
    </p:spTree>
    <p:extLst>
      <p:ext uri="{BB962C8B-B14F-4D97-AF65-F5344CB8AC3E}">
        <p14:creationId xmlns:p14="http://schemas.microsoft.com/office/powerpoint/2010/main" val="24161134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EF6D83-F904-4242-A1B7-685DF69360CE}" type="slidenum">
              <a:rPr lang="en-US"/>
              <a:t>12</a:t>
            </a:fld>
            <a:endParaRPr lang="en-US"/>
          </a:p>
        </p:txBody>
      </p:sp>
    </p:spTree>
    <p:extLst>
      <p:ext uri="{BB962C8B-B14F-4D97-AF65-F5344CB8AC3E}">
        <p14:creationId xmlns:p14="http://schemas.microsoft.com/office/powerpoint/2010/main" val="13563274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EF6D83-F904-4242-A1B7-685DF69360CE}" type="slidenum">
              <a:rPr lang="en-US"/>
              <a:t>13</a:t>
            </a:fld>
            <a:endParaRPr lang="en-US"/>
          </a:p>
        </p:txBody>
      </p:sp>
    </p:spTree>
    <p:extLst>
      <p:ext uri="{BB962C8B-B14F-4D97-AF65-F5344CB8AC3E}">
        <p14:creationId xmlns:p14="http://schemas.microsoft.com/office/powerpoint/2010/main" val="7460980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EF6D83-F904-4242-A1B7-685DF69360CE}" type="slidenum">
              <a:rPr lang="en-US"/>
              <a:t>14</a:t>
            </a:fld>
            <a:endParaRPr lang="en-US"/>
          </a:p>
        </p:txBody>
      </p:sp>
    </p:spTree>
    <p:extLst>
      <p:ext uri="{BB962C8B-B14F-4D97-AF65-F5344CB8AC3E}">
        <p14:creationId xmlns:p14="http://schemas.microsoft.com/office/powerpoint/2010/main" val="9032790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EF6D83-F904-4242-A1B7-685DF69360CE}" type="slidenum">
              <a:rPr lang="en-US"/>
              <a:t>15</a:t>
            </a:fld>
            <a:endParaRPr lang="en-US"/>
          </a:p>
        </p:txBody>
      </p:sp>
    </p:spTree>
    <p:extLst>
      <p:ext uri="{BB962C8B-B14F-4D97-AF65-F5344CB8AC3E}">
        <p14:creationId xmlns:p14="http://schemas.microsoft.com/office/powerpoint/2010/main" val="11662327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EF6D83-F904-4242-A1B7-685DF69360CE}" type="slidenum">
              <a:rPr lang="en-US"/>
              <a:t>16</a:t>
            </a:fld>
            <a:endParaRPr lang="en-US"/>
          </a:p>
        </p:txBody>
      </p:sp>
    </p:spTree>
    <p:extLst>
      <p:ext uri="{BB962C8B-B14F-4D97-AF65-F5344CB8AC3E}">
        <p14:creationId xmlns:p14="http://schemas.microsoft.com/office/powerpoint/2010/main" val="30186876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EF6D83-F904-4242-A1B7-685DF69360CE}" type="slidenum">
              <a:rPr lang="en-US"/>
              <a:t>17</a:t>
            </a:fld>
            <a:endParaRPr lang="en-US"/>
          </a:p>
        </p:txBody>
      </p:sp>
    </p:spTree>
    <p:extLst>
      <p:ext uri="{BB962C8B-B14F-4D97-AF65-F5344CB8AC3E}">
        <p14:creationId xmlns:p14="http://schemas.microsoft.com/office/powerpoint/2010/main" val="15861306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EF6D83-F904-4242-A1B7-685DF69360CE}" type="slidenum">
              <a:rPr lang="en-US"/>
              <a:t>18</a:t>
            </a:fld>
            <a:endParaRPr lang="en-US"/>
          </a:p>
        </p:txBody>
      </p:sp>
    </p:spTree>
    <p:extLst>
      <p:ext uri="{BB962C8B-B14F-4D97-AF65-F5344CB8AC3E}">
        <p14:creationId xmlns:p14="http://schemas.microsoft.com/office/powerpoint/2010/main" val="30902378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EF6D83-F904-4242-A1B7-685DF69360CE}" type="slidenum">
              <a:rPr lang="en-US"/>
              <a:t>19</a:t>
            </a:fld>
            <a:endParaRPr lang="en-US"/>
          </a:p>
        </p:txBody>
      </p:sp>
    </p:spTree>
    <p:extLst>
      <p:ext uri="{BB962C8B-B14F-4D97-AF65-F5344CB8AC3E}">
        <p14:creationId xmlns:p14="http://schemas.microsoft.com/office/powerpoint/2010/main" val="830040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EF6D83-F904-4242-A1B7-685DF69360CE}" type="slidenum">
              <a:rPr lang="en-US"/>
              <a:t>2</a:t>
            </a:fld>
            <a:endParaRPr lang="en-US"/>
          </a:p>
        </p:txBody>
      </p:sp>
    </p:spTree>
    <p:extLst>
      <p:ext uri="{BB962C8B-B14F-4D97-AF65-F5344CB8AC3E}">
        <p14:creationId xmlns:p14="http://schemas.microsoft.com/office/powerpoint/2010/main" val="19350019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EF6D83-F904-4242-A1B7-685DF69360CE}" type="slidenum">
              <a:rPr lang="en-US"/>
              <a:t>20</a:t>
            </a:fld>
            <a:endParaRPr lang="en-US"/>
          </a:p>
        </p:txBody>
      </p:sp>
    </p:spTree>
    <p:extLst>
      <p:ext uri="{BB962C8B-B14F-4D97-AF65-F5344CB8AC3E}">
        <p14:creationId xmlns:p14="http://schemas.microsoft.com/office/powerpoint/2010/main" val="16783442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EF6D83-F904-4242-A1B7-685DF69360CE}" type="slidenum">
              <a:rPr lang="en-US"/>
              <a:t>21</a:t>
            </a:fld>
            <a:endParaRPr lang="en-US"/>
          </a:p>
        </p:txBody>
      </p:sp>
    </p:spTree>
    <p:extLst>
      <p:ext uri="{BB962C8B-B14F-4D97-AF65-F5344CB8AC3E}">
        <p14:creationId xmlns:p14="http://schemas.microsoft.com/office/powerpoint/2010/main" val="31651192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EF6D83-F904-4242-A1B7-685DF69360CE}" type="slidenum">
              <a:rPr lang="en-US"/>
              <a:t>22</a:t>
            </a:fld>
            <a:endParaRPr lang="en-US"/>
          </a:p>
        </p:txBody>
      </p:sp>
    </p:spTree>
    <p:extLst>
      <p:ext uri="{BB962C8B-B14F-4D97-AF65-F5344CB8AC3E}">
        <p14:creationId xmlns:p14="http://schemas.microsoft.com/office/powerpoint/2010/main" val="935671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EF6D83-F904-4242-A1B7-685DF69360CE}" type="slidenum">
              <a:rPr lang="en-US"/>
              <a:t>3</a:t>
            </a:fld>
            <a:endParaRPr lang="en-US"/>
          </a:p>
        </p:txBody>
      </p:sp>
    </p:spTree>
    <p:extLst>
      <p:ext uri="{BB962C8B-B14F-4D97-AF65-F5344CB8AC3E}">
        <p14:creationId xmlns:p14="http://schemas.microsoft.com/office/powerpoint/2010/main" val="37616714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EF6D83-F904-4242-A1B7-685DF69360CE}" type="slidenum">
              <a:rPr lang="en-US"/>
              <a:t>4</a:t>
            </a:fld>
            <a:endParaRPr lang="en-US"/>
          </a:p>
        </p:txBody>
      </p:sp>
    </p:spTree>
    <p:extLst>
      <p:ext uri="{BB962C8B-B14F-4D97-AF65-F5344CB8AC3E}">
        <p14:creationId xmlns:p14="http://schemas.microsoft.com/office/powerpoint/2010/main" val="37848214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EF6D83-F904-4242-A1B7-685DF69360CE}" type="slidenum">
              <a:rPr lang="en-US"/>
              <a:t>5</a:t>
            </a:fld>
            <a:endParaRPr lang="en-US"/>
          </a:p>
        </p:txBody>
      </p:sp>
    </p:spTree>
    <p:extLst>
      <p:ext uri="{BB962C8B-B14F-4D97-AF65-F5344CB8AC3E}">
        <p14:creationId xmlns:p14="http://schemas.microsoft.com/office/powerpoint/2010/main" val="23125401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EF6D83-F904-4242-A1B7-685DF69360CE}" type="slidenum">
              <a:rPr lang="en-US"/>
              <a:t>6</a:t>
            </a:fld>
            <a:endParaRPr lang="en-US"/>
          </a:p>
        </p:txBody>
      </p:sp>
    </p:spTree>
    <p:extLst>
      <p:ext uri="{BB962C8B-B14F-4D97-AF65-F5344CB8AC3E}">
        <p14:creationId xmlns:p14="http://schemas.microsoft.com/office/powerpoint/2010/main" val="12793585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EF6D83-F904-4242-A1B7-685DF69360CE}" type="slidenum">
              <a:rPr lang="en-US"/>
              <a:t>7</a:t>
            </a:fld>
            <a:endParaRPr lang="en-US"/>
          </a:p>
        </p:txBody>
      </p:sp>
    </p:spTree>
    <p:extLst>
      <p:ext uri="{BB962C8B-B14F-4D97-AF65-F5344CB8AC3E}">
        <p14:creationId xmlns:p14="http://schemas.microsoft.com/office/powerpoint/2010/main" val="9550898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EF6D83-F904-4242-A1B7-685DF69360CE}" type="slidenum">
              <a:rPr lang="en-US"/>
              <a:t>8</a:t>
            </a:fld>
            <a:endParaRPr lang="en-US"/>
          </a:p>
        </p:txBody>
      </p:sp>
    </p:spTree>
    <p:extLst>
      <p:ext uri="{BB962C8B-B14F-4D97-AF65-F5344CB8AC3E}">
        <p14:creationId xmlns:p14="http://schemas.microsoft.com/office/powerpoint/2010/main" val="11330539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EF6D83-F904-4242-A1B7-685DF69360CE}" type="slidenum">
              <a:rPr lang="en-US"/>
              <a:t>9</a:t>
            </a:fld>
            <a:endParaRPr lang="en-US"/>
          </a:p>
        </p:txBody>
      </p:sp>
    </p:spTree>
    <p:extLst>
      <p:ext uri="{BB962C8B-B14F-4D97-AF65-F5344CB8AC3E}">
        <p14:creationId xmlns:p14="http://schemas.microsoft.com/office/powerpoint/2010/main" val="7289407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dirty="0"/>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2/26/2016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52523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dirty="0"/>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2/26/2016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853865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dirty="0"/>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2/26/2016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5051436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dirty="0"/>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2/26/2016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1359320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dirty="0"/>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2/26/2016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503277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dirty="0"/>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2/26/2016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606499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2/26/2016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6461451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dirty="0"/>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2/26/2016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651746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2/26/2016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4170300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dirty="0"/>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2/26/2016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72260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2/26/2016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533430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2/26/2016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45475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2/26/2016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850529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2/26/2016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444963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dirty="0"/>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dirty="0"/>
              <a:t>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42783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dirty="0"/>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2/26/2016</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945783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46CE7D5-CF57-46EF-B807-FDD0502418D4}" type="datetimeFigureOut">
              <a:rPr lang="en-US" smtClean="0"/>
              <a:t>2/26/2016</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1278107395"/>
      </p:ext>
    </p:extLst>
  </p:cSld>
  <p:clrMap bg1="lt1" tx1="dk1" bg2="lt2" tx2="dk2" accent1="accent1" accent2="accent2" accent3="accent3" accent4="accent4" accent5="accent5" accent6="accent6" hlink="hlink" folHlink="folHlink"/>
  <p:sldLayoutIdLst>
    <p:sldLayoutId id="2147483824" r:id="rId1"/>
    <p:sldLayoutId id="2147483825" r:id="rId2"/>
    <p:sldLayoutId id="2147483826" r:id="rId3"/>
    <p:sldLayoutId id="2147483827" r:id="rId4"/>
    <p:sldLayoutId id="2147483828" r:id="rId5"/>
    <p:sldLayoutId id="2147483829" r:id="rId6"/>
    <p:sldLayoutId id="2147483830" r:id="rId7"/>
    <p:sldLayoutId id="2147483831" r:id="rId8"/>
    <p:sldLayoutId id="2147483832" r:id="rId9"/>
    <p:sldLayoutId id="2147483833" r:id="rId10"/>
    <p:sldLayoutId id="2147483834" r:id="rId11"/>
    <p:sldLayoutId id="2147483835" r:id="rId12"/>
    <p:sldLayoutId id="2147483836" r:id="rId13"/>
    <p:sldLayoutId id="2147483837" r:id="rId14"/>
    <p:sldLayoutId id="2147483838" r:id="rId15"/>
    <p:sldLayoutId id="214748383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ideo" Target="https://www.youtube.com/embed/rnbnF8QAnsY" TargetMode="External"/><Relationship Id="rId5" Type="http://schemas.openxmlformats.org/officeDocument/2006/relationships/image" Target="../media/image3.jpeg"/><Relationship Id="rId4" Type="http://schemas.openxmlformats.org/officeDocument/2006/relationships/hyperlink" Target="http://chronicle.com/article/Ask-Me-What-LGBTQ-Students/232797"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Calibri" panose="020F0502020204030204" pitchFamily="34" charset="0"/>
              </a:rPr>
              <a:t>Don't Forget The "T's"</a:t>
            </a:r>
          </a:p>
        </p:txBody>
      </p:sp>
      <p:sp>
        <p:nvSpPr>
          <p:cNvPr id="3" name="Subtitle 2"/>
          <p:cNvSpPr>
            <a:spLocks noGrp="1"/>
          </p:cNvSpPr>
          <p:nvPr>
            <p:ph type="subTitle" idx="1"/>
          </p:nvPr>
        </p:nvSpPr>
        <p:spPr>
          <a:xfrm>
            <a:off x="1465196" y="3512866"/>
            <a:ext cx="9144000" cy="1655762"/>
          </a:xfrm>
        </p:spPr>
        <p:txBody>
          <a:bodyPr vert="horz" lIns="91440" tIns="45720" rIns="91440" bIns="45720" rtlCol="0" anchor="t">
            <a:normAutofit/>
          </a:bodyPr>
          <a:lstStyle/>
          <a:p>
            <a:endParaRPr lang="en-US" dirty="0">
              <a:latin typeface="Calibri Light"/>
            </a:endParaRPr>
          </a:p>
          <a:p>
            <a:pPr algn="ctr"/>
            <a:r>
              <a:rPr lang="en-US" sz="1600" dirty="0">
                <a:latin typeface="Calibri Light"/>
              </a:rPr>
              <a:t>Arkansas Tech University</a:t>
            </a:r>
          </a:p>
          <a:p>
            <a:pPr algn="ctr"/>
            <a:r>
              <a:rPr lang="en-US" sz="1600" dirty="0">
                <a:latin typeface="Calibri Light"/>
              </a:rPr>
              <a:t>Jenna Bradley, Morgan Bradley, and </a:t>
            </a:r>
            <a:r>
              <a:rPr lang="en-US" sz="1600" dirty="0" err="1">
                <a:latin typeface="Calibri Light"/>
              </a:rPr>
              <a:t>Xuelin</a:t>
            </a:r>
            <a:r>
              <a:rPr lang="en-US" sz="1600" dirty="0">
                <a:latin typeface="Calibri Light"/>
              </a:rPr>
              <a:t> "Shirley" Shao</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23908"/>
            <a:ext cx="10515600" cy="1325563"/>
          </a:xfrm>
        </p:spPr>
        <p:txBody>
          <a:bodyPr/>
          <a:lstStyle/>
          <a:p>
            <a:r>
              <a:rPr lang="en-US" dirty="0">
                <a:latin typeface="Calibri"/>
              </a:rPr>
              <a:t>Positive Steps Integrating </a:t>
            </a:r>
            <a:br>
              <a:rPr lang="en-US" dirty="0">
                <a:latin typeface="Calibri"/>
              </a:rPr>
            </a:br>
            <a:r>
              <a:rPr lang="en-US" dirty="0">
                <a:latin typeface="Calibri"/>
              </a:rPr>
              <a:t>Transgender Students</a:t>
            </a:r>
          </a:p>
        </p:txBody>
      </p:sp>
      <p:sp>
        <p:nvSpPr>
          <p:cNvPr id="3" name="Content Placeholder 2"/>
          <p:cNvSpPr>
            <a:spLocks noGrp="1"/>
          </p:cNvSpPr>
          <p:nvPr>
            <p:ph idx="1"/>
          </p:nvPr>
        </p:nvSpPr>
        <p:spPr/>
        <p:txBody>
          <a:bodyPr vert="horz" lIns="91440" tIns="45720" rIns="91440" bIns="45720" rtlCol="0" anchor="t">
            <a:normAutofit/>
          </a:bodyPr>
          <a:lstStyle/>
          <a:p>
            <a:r>
              <a:rPr lang="en-US" sz="1600" dirty="0">
                <a:latin typeface="Calibri"/>
              </a:rPr>
              <a:t>What is Centrist College doing correctly?</a:t>
            </a:r>
          </a:p>
          <a:p>
            <a:r>
              <a:rPr lang="en-US" sz="1600" dirty="0">
                <a:latin typeface="Calibri"/>
              </a:rPr>
              <a:t>Inclusivity and support is an important aspect for transgender students at the university.</a:t>
            </a:r>
          </a:p>
          <a:p>
            <a:r>
              <a:rPr lang="en-US" sz="1600" dirty="0">
                <a:latin typeface="Calibri"/>
              </a:rPr>
              <a:t>Proactive steps have been made in relation to these variables.</a:t>
            </a:r>
          </a:p>
          <a:p>
            <a:pPr lvl="1"/>
            <a:r>
              <a:rPr lang="en-US" dirty="0">
                <a:latin typeface="Calibri"/>
              </a:rPr>
              <a:t>DDI (slide 2), housing, and admissions applications have made positive strides toward the inclusion of transgender students on campus.</a:t>
            </a:r>
            <a:r>
              <a:rPr lang="en-US" sz="2800" dirty="0">
                <a:latin typeface="Calibri Light"/>
              </a:rPr>
              <a:t> </a:t>
            </a:r>
          </a:p>
        </p:txBody>
      </p:sp>
    </p:spTree>
    <p:extLst>
      <p:ext uri="{BB962C8B-B14F-4D97-AF65-F5344CB8AC3E}">
        <p14:creationId xmlns:p14="http://schemas.microsoft.com/office/powerpoint/2010/main" val="364063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a:rPr>
              <a:t>The Selection Process:  Residence Halls</a:t>
            </a:r>
            <a:r>
              <a:rPr lang="en-US" dirty="0"/>
              <a:t> </a:t>
            </a:r>
          </a:p>
        </p:txBody>
      </p:sp>
      <p:sp>
        <p:nvSpPr>
          <p:cNvPr id="3" name="Content Placeholder 2"/>
          <p:cNvSpPr>
            <a:spLocks noGrp="1"/>
          </p:cNvSpPr>
          <p:nvPr>
            <p:ph idx="1"/>
          </p:nvPr>
        </p:nvSpPr>
        <p:spPr/>
        <p:txBody>
          <a:bodyPr vert="horz" lIns="91440" tIns="45720" rIns="91440" bIns="45720" rtlCol="0" anchor="t">
            <a:normAutofit/>
          </a:bodyPr>
          <a:lstStyle/>
          <a:p>
            <a:r>
              <a:rPr lang="en-US" sz="1600" dirty="0">
                <a:solidFill>
                  <a:srgbClr val="000000"/>
                </a:solidFill>
                <a:latin typeface="Calibri"/>
              </a:rPr>
              <a:t>Gender-neutral housing can be critical to transgender students. </a:t>
            </a:r>
          </a:p>
          <a:p>
            <a:pPr lvl="1"/>
            <a:r>
              <a:rPr lang="en-US" dirty="0">
                <a:solidFill>
                  <a:srgbClr val="000000"/>
                </a:solidFill>
                <a:latin typeface="Calibri"/>
              </a:rPr>
              <a:t>Our university provides some gender-neutral housing.</a:t>
            </a:r>
          </a:p>
          <a:p>
            <a:pPr lvl="1"/>
            <a:r>
              <a:rPr lang="en-US" dirty="0">
                <a:solidFill>
                  <a:srgbClr val="000000"/>
                </a:solidFill>
                <a:latin typeface="Calibri"/>
              </a:rPr>
              <a:t>This housing option is designed for students to be paired with a roommate or roommates based on compatibility rather than gender identity. </a:t>
            </a:r>
          </a:p>
          <a:p>
            <a:pPr lvl="1"/>
            <a:r>
              <a:rPr lang="en-US" dirty="0">
                <a:solidFill>
                  <a:srgbClr val="000000"/>
                </a:solidFill>
                <a:latin typeface="Calibri"/>
              </a:rPr>
              <a:t>Newly admitted students may choose this option on their Housing Profile Form that is given to them prior to move-in day on campus. </a:t>
            </a:r>
          </a:p>
        </p:txBody>
      </p:sp>
    </p:spTree>
    <p:extLst>
      <p:ext uri="{BB962C8B-B14F-4D97-AF65-F5344CB8AC3E}">
        <p14:creationId xmlns:p14="http://schemas.microsoft.com/office/powerpoint/2010/main" val="40371428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a:rPr>
              <a:t>Inclusion on Applications</a:t>
            </a:r>
          </a:p>
        </p:txBody>
      </p:sp>
      <p:sp>
        <p:nvSpPr>
          <p:cNvPr id="3" name="Content Placeholder 2"/>
          <p:cNvSpPr>
            <a:spLocks noGrp="1"/>
          </p:cNvSpPr>
          <p:nvPr>
            <p:ph idx="1"/>
          </p:nvPr>
        </p:nvSpPr>
        <p:spPr/>
        <p:txBody>
          <a:bodyPr vert="horz" lIns="91440" tIns="45720" rIns="91440" bIns="45720" rtlCol="0" anchor="t">
            <a:normAutofit/>
          </a:bodyPr>
          <a:lstStyle/>
          <a:p>
            <a:r>
              <a:rPr lang="en-US" sz="1600" dirty="0">
                <a:latin typeface="Calibri"/>
              </a:rPr>
              <a:t>Transgender students should be incorporated into all facets of college life.</a:t>
            </a:r>
          </a:p>
          <a:p>
            <a:r>
              <a:rPr lang="en-US" sz="1600" dirty="0">
                <a:latin typeface="Calibri"/>
              </a:rPr>
              <a:t>Centrist has taken steps toward this in regards to the admission process.</a:t>
            </a:r>
          </a:p>
          <a:p>
            <a:pPr lvl="1"/>
            <a:r>
              <a:rPr lang="en-US" dirty="0">
                <a:latin typeface="Calibri"/>
              </a:rPr>
              <a:t>We ask whether enrolling students identify with the LGBTQ community.  </a:t>
            </a:r>
          </a:p>
          <a:p>
            <a:pPr lvl="1"/>
            <a:r>
              <a:rPr lang="en-US" dirty="0">
                <a:latin typeface="Calibri"/>
              </a:rPr>
              <a:t>This allows transgender students to avoid exclusion in the admissions process.</a:t>
            </a:r>
          </a:p>
        </p:txBody>
      </p:sp>
    </p:spTree>
    <p:extLst>
      <p:ext uri="{BB962C8B-B14F-4D97-AF65-F5344CB8AC3E}">
        <p14:creationId xmlns:p14="http://schemas.microsoft.com/office/powerpoint/2010/main" val="41314830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a:rPr>
              <a:t>How Can We Move Forward?</a:t>
            </a:r>
          </a:p>
        </p:txBody>
      </p:sp>
      <p:sp>
        <p:nvSpPr>
          <p:cNvPr id="3" name="Content Placeholder 2"/>
          <p:cNvSpPr>
            <a:spLocks noGrp="1"/>
          </p:cNvSpPr>
          <p:nvPr>
            <p:ph idx="1"/>
          </p:nvPr>
        </p:nvSpPr>
        <p:spPr/>
        <p:txBody>
          <a:bodyPr vert="horz" lIns="91440" tIns="45720" rIns="91440" bIns="45720" rtlCol="0" anchor="t">
            <a:normAutofit/>
          </a:bodyPr>
          <a:lstStyle/>
          <a:p>
            <a:r>
              <a:rPr lang="en-US" sz="1600" dirty="0">
                <a:latin typeface="Calibri"/>
              </a:rPr>
              <a:t>Although Centrist College has taken positive strides toward implementing trans-friendly accommodations, there is always room for improvement. </a:t>
            </a:r>
          </a:p>
        </p:txBody>
      </p:sp>
    </p:spTree>
    <p:extLst>
      <p:ext uri="{BB962C8B-B14F-4D97-AF65-F5344CB8AC3E}">
        <p14:creationId xmlns:p14="http://schemas.microsoft.com/office/powerpoint/2010/main" val="2111205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a:rPr>
              <a:t>Transgender Friendly Recruiting</a:t>
            </a:r>
          </a:p>
        </p:txBody>
      </p:sp>
      <p:sp>
        <p:nvSpPr>
          <p:cNvPr id="3" name="Content Placeholder 2"/>
          <p:cNvSpPr>
            <a:spLocks noGrp="1"/>
          </p:cNvSpPr>
          <p:nvPr>
            <p:ph idx="1"/>
          </p:nvPr>
        </p:nvSpPr>
        <p:spPr/>
        <p:txBody>
          <a:bodyPr vert="horz" lIns="91440" tIns="45720" rIns="91440" bIns="45720" rtlCol="0" anchor="t">
            <a:normAutofit/>
          </a:bodyPr>
          <a:lstStyle/>
          <a:p>
            <a:r>
              <a:rPr lang="en-US" sz="1600" dirty="0">
                <a:latin typeface="Calibri"/>
              </a:rPr>
              <a:t>Centrist College could recruit LGBTQ students through advertising LGBTQ-friendly policies, services and atmospheres on the Admissions web site and the recruitment materials. </a:t>
            </a:r>
          </a:p>
          <a:p>
            <a:r>
              <a:rPr lang="en-US" sz="1600" dirty="0">
                <a:latin typeface="Calibri"/>
              </a:rPr>
              <a:t>Our institution can use results of the Campus Climate Index (assessed by Campus Pride) to  set themselves above their peer institutions. </a:t>
            </a:r>
          </a:p>
          <a:p>
            <a:pPr lvl="1"/>
            <a:r>
              <a:rPr lang="en-US" dirty="0">
                <a:latin typeface="Calibri"/>
              </a:rPr>
              <a:t>Campus Pride is an organization with a mission in part to support programs and services to create safer, more inclusive  LGBTQ friendly colleges and universities. Since 2001, Campus Pride has developed and published The LBGTQ Campus Climate Index, which assesses how LGBTQ friendly a campus may be.</a:t>
            </a:r>
            <a:r>
              <a:rPr lang="en-US" sz="1400" dirty="0">
                <a:latin typeface="Calibri"/>
              </a:rPr>
              <a:t> </a:t>
            </a:r>
            <a:endParaRPr lang="en-US" sz="1400" dirty="0">
              <a:latin typeface="Calibri" charset="0"/>
            </a:endParaRPr>
          </a:p>
        </p:txBody>
      </p:sp>
    </p:spTree>
    <p:extLst>
      <p:ext uri="{BB962C8B-B14F-4D97-AF65-F5344CB8AC3E}">
        <p14:creationId xmlns:p14="http://schemas.microsoft.com/office/powerpoint/2010/main" val="20964403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a:rPr>
              <a:t>Transgender Friendly Recruiting</a:t>
            </a:r>
          </a:p>
        </p:txBody>
      </p:sp>
      <p:sp>
        <p:nvSpPr>
          <p:cNvPr id="3" name="Content Placeholder 2"/>
          <p:cNvSpPr>
            <a:spLocks noGrp="1"/>
          </p:cNvSpPr>
          <p:nvPr>
            <p:ph idx="1"/>
          </p:nvPr>
        </p:nvSpPr>
        <p:spPr/>
        <p:txBody>
          <a:bodyPr vert="horz" lIns="91440" tIns="45720" rIns="91440" bIns="45720" rtlCol="0" anchor="t">
            <a:normAutofit/>
          </a:bodyPr>
          <a:lstStyle/>
          <a:p>
            <a:r>
              <a:rPr lang="en-US" sz="1600" dirty="0">
                <a:latin typeface="Calibri"/>
              </a:rPr>
              <a:t>Centrist College could send staff and faculty to college fairs targeting the LGBTQ prospective students through Campus Pride.  </a:t>
            </a:r>
          </a:p>
          <a:p>
            <a:pPr lvl="1"/>
            <a:r>
              <a:rPr lang="en-US" dirty="0">
                <a:latin typeface="Calibri"/>
              </a:rPr>
              <a:t>Example: In University of Pennsylvania (PA) students who apply to the University of Pennsylvania and self-disclose a LGBTQ identity will receive outreach from a current LGBTQ student. </a:t>
            </a:r>
          </a:p>
          <a:p>
            <a:r>
              <a:rPr lang="en-US" sz="1600" dirty="0">
                <a:latin typeface="Calibri"/>
              </a:rPr>
              <a:t>LGBTQ and College Bound </a:t>
            </a:r>
          </a:p>
          <a:p>
            <a:pPr lvl="1"/>
            <a:r>
              <a:rPr lang="en-US" dirty="0">
                <a:latin typeface="Calibri"/>
              </a:rPr>
              <a:t>Our college could hold a special session for high school LGBTQ students to answer their questions and concerns related to attending college as a transgender student.</a:t>
            </a:r>
            <a:r>
              <a:rPr lang="en-US" dirty="0">
                <a:latin typeface="Calibri Light" charset="0"/>
              </a:rPr>
              <a:t> </a:t>
            </a:r>
          </a:p>
        </p:txBody>
      </p:sp>
    </p:spTree>
    <p:extLst>
      <p:ext uri="{BB962C8B-B14F-4D97-AF65-F5344CB8AC3E}">
        <p14:creationId xmlns:p14="http://schemas.microsoft.com/office/powerpoint/2010/main" val="17317213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a:rPr>
              <a:t>Update Centrist's Policy</a:t>
            </a:r>
          </a:p>
        </p:txBody>
      </p:sp>
      <p:sp>
        <p:nvSpPr>
          <p:cNvPr id="3" name="Content Placeholder 2"/>
          <p:cNvSpPr>
            <a:spLocks noGrp="1"/>
          </p:cNvSpPr>
          <p:nvPr>
            <p:ph idx="1"/>
          </p:nvPr>
        </p:nvSpPr>
        <p:spPr/>
        <p:txBody>
          <a:bodyPr vert="horz" lIns="91440" tIns="45720" rIns="91440" bIns="45720" rtlCol="0" anchor="t">
            <a:normAutofit/>
          </a:bodyPr>
          <a:lstStyle/>
          <a:p>
            <a:r>
              <a:rPr lang="en-US" sz="1600" dirty="0">
                <a:latin typeface="Calibri"/>
              </a:rPr>
              <a:t>Centrist College should update our nondiscrimination policies, specifically mentioning the rights that transgender students have. </a:t>
            </a:r>
          </a:p>
          <a:p>
            <a:r>
              <a:rPr lang="en-US" sz="1600" dirty="0">
                <a:latin typeface="Calibri"/>
              </a:rPr>
              <a:t>One of the misconceptions about protection for transgender students is that policies and laws against discrimination based on sex apply to them. In fact, inclusive language in policy would be the best way to protect transgender students. The language can help students feel more included. </a:t>
            </a:r>
          </a:p>
        </p:txBody>
      </p:sp>
    </p:spTree>
    <p:extLst>
      <p:ext uri="{BB962C8B-B14F-4D97-AF65-F5344CB8AC3E}">
        <p14:creationId xmlns:p14="http://schemas.microsoft.com/office/powerpoint/2010/main" val="25260139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a:rPr>
              <a:t>Customer Service</a:t>
            </a:r>
          </a:p>
        </p:txBody>
      </p:sp>
      <p:sp>
        <p:nvSpPr>
          <p:cNvPr id="3" name="Content Placeholder 2"/>
          <p:cNvSpPr>
            <a:spLocks noGrp="1"/>
          </p:cNvSpPr>
          <p:nvPr>
            <p:ph idx="1"/>
          </p:nvPr>
        </p:nvSpPr>
        <p:spPr/>
        <p:txBody>
          <a:bodyPr vert="horz" lIns="91440" tIns="45720" rIns="91440" bIns="45720" rtlCol="0" anchor="t">
            <a:normAutofit/>
          </a:bodyPr>
          <a:lstStyle/>
          <a:p>
            <a:r>
              <a:rPr lang="en-US" sz="1600" dirty="0">
                <a:latin typeface="Calibri"/>
              </a:rPr>
              <a:t>It is important to prepare staff for the inevitable. We need to have a system in place for when a student identifies either as transgender, as transitioning, or as planning to do so in the future. </a:t>
            </a:r>
          </a:p>
          <a:p>
            <a:r>
              <a:rPr lang="en-US" sz="1600" dirty="0">
                <a:latin typeface="Calibri"/>
              </a:rPr>
              <a:t>It may seem unrealistic for all staff and faculty to be knowledgeable about transgender issues. Some situations may come up that are not easily solved.  However, Centrist College could train the staff who come into contact with transitioning students most frequently.</a:t>
            </a:r>
          </a:p>
          <a:p>
            <a:r>
              <a:rPr lang="en-US" sz="1600" dirty="0">
                <a:latin typeface="Calibri"/>
              </a:rPr>
              <a:t>The staff in the Admissions, Financial Aid, Registrar, and Student Accounts offices, etc. could go through mandatory information and training courses. These courses would focus on transgender students. </a:t>
            </a:r>
          </a:p>
          <a:p>
            <a:r>
              <a:rPr lang="en-US" sz="1600" dirty="0">
                <a:latin typeface="Calibri"/>
              </a:rPr>
              <a:t>Ally Training</a:t>
            </a:r>
          </a:p>
          <a:p>
            <a:pPr lvl="1"/>
            <a:r>
              <a:rPr lang="en-US" dirty="0">
                <a:latin typeface="Calibri"/>
              </a:rPr>
              <a:t>Centrist College could promote Ally Training for the LGBTQ community. Faculty, staff, and students would be encouraged to participate.This would serve as encouragement and support for all transgender students.  </a:t>
            </a:r>
          </a:p>
        </p:txBody>
      </p:sp>
    </p:spTree>
    <p:extLst>
      <p:ext uri="{BB962C8B-B14F-4D97-AF65-F5344CB8AC3E}">
        <p14:creationId xmlns:p14="http://schemas.microsoft.com/office/powerpoint/2010/main" val="46532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a:rPr>
              <a:t>Facilities</a:t>
            </a:r>
          </a:p>
        </p:txBody>
      </p:sp>
      <p:sp>
        <p:nvSpPr>
          <p:cNvPr id="3" name="Content Placeholder 2"/>
          <p:cNvSpPr>
            <a:spLocks noGrp="1"/>
          </p:cNvSpPr>
          <p:nvPr>
            <p:ph idx="1"/>
          </p:nvPr>
        </p:nvSpPr>
        <p:spPr/>
        <p:txBody>
          <a:bodyPr vert="horz" lIns="91440" tIns="45720" rIns="91440" bIns="45720" rtlCol="0" anchor="t">
            <a:normAutofit/>
          </a:bodyPr>
          <a:lstStyle/>
          <a:p>
            <a:r>
              <a:rPr lang="en-US" sz="1600" dirty="0">
                <a:latin typeface="Calibri"/>
              </a:rPr>
              <a:t>Gender Neutral Restrooms</a:t>
            </a:r>
          </a:p>
          <a:p>
            <a:r>
              <a:rPr lang="en-US" sz="1600" dirty="0">
                <a:latin typeface="Calibri"/>
              </a:rPr>
              <a:t>An emerging area of inclusion for transgender students is the addition of "transgender friendly" restrooms in campus buildings at Centrist College. Instead of considering a private single stall restroom, the restrooms could be smaller with a traditional family style layout.</a:t>
            </a:r>
          </a:p>
          <a:p>
            <a:r>
              <a:rPr lang="en-US" sz="1600" dirty="0">
                <a:latin typeface="Calibri"/>
              </a:rPr>
              <a:t>Restrooms on campus could also double as family restrooms and restrooms for people with disabilities. This simple no or low cost gesture can go a long way toward making transgender students, as well as other students, feel welcomed and safe on campus.</a:t>
            </a:r>
          </a:p>
        </p:txBody>
      </p:sp>
      <p:pic>
        <p:nvPicPr>
          <p:cNvPr id="5" name="Picture 4" descr="gender-neutral-sign.jpg"/>
          <p:cNvPicPr>
            <a:picLocks noChangeAspect="1"/>
          </p:cNvPicPr>
          <p:nvPr/>
        </p:nvPicPr>
        <p:blipFill>
          <a:blip r:embed="rId3"/>
          <a:stretch>
            <a:fillRect/>
          </a:stretch>
        </p:blipFill>
        <p:spPr>
          <a:xfrm>
            <a:off x="3536873" y="4331085"/>
            <a:ext cx="3109239" cy="2210797"/>
          </a:xfrm>
          <a:prstGeom prst="rect">
            <a:avLst/>
          </a:prstGeom>
        </p:spPr>
      </p:pic>
    </p:spTree>
    <p:extLst>
      <p:ext uri="{BB962C8B-B14F-4D97-AF65-F5344CB8AC3E}">
        <p14:creationId xmlns:p14="http://schemas.microsoft.com/office/powerpoint/2010/main" val="3071747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a:rPr>
              <a:t>Campus Housing</a:t>
            </a:r>
          </a:p>
        </p:txBody>
      </p:sp>
      <p:sp>
        <p:nvSpPr>
          <p:cNvPr id="3" name="Content Placeholder 2"/>
          <p:cNvSpPr>
            <a:spLocks noGrp="1"/>
          </p:cNvSpPr>
          <p:nvPr>
            <p:ph idx="1"/>
          </p:nvPr>
        </p:nvSpPr>
        <p:spPr/>
        <p:txBody>
          <a:bodyPr vert="horz" lIns="91440" tIns="45720" rIns="91440" bIns="45720" rtlCol="0" anchor="t">
            <a:normAutofit/>
          </a:bodyPr>
          <a:lstStyle/>
          <a:p>
            <a:endParaRPr lang="en-US" dirty="0">
              <a:solidFill>
                <a:srgbClr val="434343"/>
              </a:solidFill>
              <a:latin typeface="Calibri Light" charset="0"/>
            </a:endParaRPr>
          </a:p>
          <a:p>
            <a:r>
              <a:rPr lang="en-US" sz="1600" dirty="0">
                <a:latin typeface="Calibri"/>
              </a:rPr>
              <a:t>The university should also provide a diversity program within residence halls where students could choose to live on particular floors </a:t>
            </a:r>
            <a:r>
              <a:rPr lang="en-US" sz="1600" dirty="0" smtClean="0">
                <a:latin typeface="Calibri"/>
              </a:rPr>
              <a:t> </a:t>
            </a:r>
            <a:r>
              <a:rPr lang="en-US" sz="1600" dirty="0">
                <a:latin typeface="Calibri"/>
              </a:rPr>
              <a:t>in particular buildings based on their acceptance of a variety of issues. </a:t>
            </a:r>
          </a:p>
          <a:p>
            <a:pPr lvl="1"/>
            <a:r>
              <a:rPr lang="en-US" sz="1400" dirty="0">
                <a:latin typeface="Calibri"/>
              </a:rPr>
              <a:t>Example: The university of Southern California created a "rainbow floor" for LGBTQ students and supportive allies to live.</a:t>
            </a:r>
            <a:r>
              <a:rPr lang="en-US" dirty="0">
                <a:latin typeface="Calibri Light" charset="0"/>
              </a:rPr>
              <a:t/>
            </a:r>
            <a:br>
              <a:rPr lang="en-US" dirty="0">
                <a:latin typeface="Calibri Light" charset="0"/>
              </a:rPr>
            </a:br>
            <a:endParaRPr lang="en-US" dirty="0"/>
          </a:p>
        </p:txBody>
      </p:sp>
      <p:pic>
        <p:nvPicPr>
          <p:cNvPr id="4" name="Picture 3" descr="RainbowFloorFront2-1.jpg"/>
          <p:cNvPicPr>
            <a:picLocks noChangeAspect="1"/>
          </p:cNvPicPr>
          <p:nvPr/>
        </p:nvPicPr>
        <p:blipFill>
          <a:blip r:embed="rId3"/>
          <a:stretch>
            <a:fillRect/>
          </a:stretch>
        </p:blipFill>
        <p:spPr>
          <a:xfrm>
            <a:off x="3463416" y="3823242"/>
            <a:ext cx="3847310" cy="2619607"/>
          </a:xfrm>
          <a:prstGeom prst="rect">
            <a:avLst/>
          </a:prstGeom>
        </p:spPr>
      </p:pic>
    </p:spTree>
    <p:extLst>
      <p:ext uri="{BB962C8B-B14F-4D97-AF65-F5344CB8AC3E}">
        <p14:creationId xmlns:p14="http://schemas.microsoft.com/office/powerpoint/2010/main" val="1629056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a:rPr>
              <a:t>Diversity: What is it?</a:t>
            </a:r>
          </a:p>
        </p:txBody>
      </p:sp>
      <p:sp>
        <p:nvSpPr>
          <p:cNvPr id="3" name="Content Placeholder 2"/>
          <p:cNvSpPr>
            <a:spLocks noGrp="1"/>
          </p:cNvSpPr>
          <p:nvPr>
            <p:ph idx="1"/>
          </p:nvPr>
        </p:nvSpPr>
        <p:spPr/>
        <p:txBody>
          <a:bodyPr vert="horz" lIns="91440" tIns="45720" rIns="91440" bIns="45720" rtlCol="0" anchor="t">
            <a:normAutofit/>
          </a:bodyPr>
          <a:lstStyle/>
          <a:p>
            <a:r>
              <a:rPr lang="en-US" sz="1600" dirty="0">
                <a:latin typeface="Calibri"/>
              </a:rPr>
              <a:t>The concept of diversity encompasses acceptance and respect. </a:t>
            </a:r>
            <a:r>
              <a:rPr lang="en-US" dirty="0">
                <a:latin typeface="Times New Roman" charset="0"/>
              </a:rPr>
              <a:t/>
            </a:r>
            <a:br>
              <a:rPr lang="en-US" dirty="0">
                <a:latin typeface="Times New Roman" charset="0"/>
              </a:rPr>
            </a:br>
            <a:endParaRPr lang="en-US" dirty="0">
              <a:latin typeface="Times New Roman" charset="0"/>
            </a:endParaRPr>
          </a:p>
          <a:p>
            <a:pPr lvl="1"/>
            <a:r>
              <a:rPr lang="en-US" dirty="0">
                <a:latin typeface="Calibri"/>
              </a:rPr>
              <a:t>It means understanding that each individual is unique, </a:t>
            </a:r>
            <a:r>
              <a:rPr lang="en-US" dirty="0">
                <a:latin typeface="Times New Roman" charset="0"/>
              </a:rPr>
              <a:t/>
            </a:r>
            <a:br>
              <a:rPr lang="en-US" dirty="0">
                <a:latin typeface="Times New Roman" charset="0"/>
              </a:rPr>
            </a:br>
            <a:r>
              <a:rPr lang="en-US" dirty="0">
                <a:latin typeface="Calibri"/>
              </a:rPr>
              <a:t>and recognizing our individual differences.  </a:t>
            </a:r>
          </a:p>
          <a:p>
            <a:pPr lvl="1"/>
            <a:r>
              <a:rPr lang="en-US" dirty="0">
                <a:latin typeface="Calibri"/>
              </a:rPr>
              <a:t>These can be along the dimensions of race, ethnicity, gender, sexual orientation, </a:t>
            </a:r>
            <a:r>
              <a:rPr lang="en-US" dirty="0" smtClean="0">
                <a:latin typeface="Calibri"/>
              </a:rPr>
              <a:t>socio-economic </a:t>
            </a:r>
            <a:r>
              <a:rPr lang="en-US" dirty="0">
                <a:latin typeface="Calibri"/>
              </a:rPr>
              <a:t>status, age, physical abilities, religious beliefs, </a:t>
            </a:r>
            <a:r>
              <a:rPr lang="en-US" dirty="0">
                <a:latin typeface="Times New Roman" charset="0"/>
              </a:rPr>
              <a:t/>
            </a:r>
            <a:br>
              <a:rPr lang="en-US" dirty="0">
                <a:latin typeface="Times New Roman" charset="0"/>
              </a:rPr>
            </a:br>
            <a:r>
              <a:rPr lang="en-US" dirty="0">
                <a:latin typeface="Calibri"/>
              </a:rPr>
              <a:t>political beliefs, or other ideologies.</a:t>
            </a:r>
          </a:p>
        </p:txBody>
      </p:sp>
    </p:spTree>
    <p:extLst>
      <p:ext uri="{BB962C8B-B14F-4D97-AF65-F5344CB8AC3E}">
        <p14:creationId xmlns:p14="http://schemas.microsoft.com/office/powerpoint/2010/main" val="33462813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a:rPr>
              <a:t>Name and Gender Changes</a:t>
            </a:r>
          </a:p>
        </p:txBody>
      </p:sp>
      <p:sp>
        <p:nvSpPr>
          <p:cNvPr id="3" name="Content Placeholder 2"/>
          <p:cNvSpPr>
            <a:spLocks noGrp="1"/>
          </p:cNvSpPr>
          <p:nvPr>
            <p:ph idx="1"/>
          </p:nvPr>
        </p:nvSpPr>
        <p:spPr/>
        <p:txBody>
          <a:bodyPr vert="horz" lIns="91440" tIns="45720" rIns="91440" bIns="45720" rtlCol="0" anchor="t">
            <a:normAutofit/>
          </a:bodyPr>
          <a:lstStyle/>
          <a:p>
            <a:r>
              <a:rPr lang="en-US" sz="1600" dirty="0">
                <a:latin typeface="Calibri"/>
              </a:rPr>
              <a:t>Name and gender changes are the most frequent requests that staff and faculty get from transgender students on a college campus. </a:t>
            </a:r>
          </a:p>
          <a:p>
            <a:pPr lvl="1"/>
            <a:r>
              <a:rPr lang="en-US" dirty="0">
                <a:latin typeface="Calibri"/>
              </a:rPr>
              <a:t>Example: At the University of Vermont, they created a software patch for the student-information system that puts students’ preferred names and pronouns on class rosters. </a:t>
            </a:r>
          </a:p>
          <a:p>
            <a:r>
              <a:rPr lang="en-US" sz="1600" dirty="0">
                <a:latin typeface="Calibri"/>
              </a:rPr>
              <a:t>Our institution could borrow this idea to create our own software, or use their software for our students. The advantage of using this software is to avoid forcing transgender students to "come out" on the first day and in front of the class. </a:t>
            </a:r>
          </a:p>
          <a:p>
            <a:r>
              <a:rPr lang="en-US" sz="1600" dirty="0">
                <a:latin typeface="Calibri"/>
              </a:rPr>
              <a:t>Students will be able to let others know the correct name and/or pronoun(s) they identify with. This lessons the likelihood of an uncomfortable and awkward situation in front of classmates. </a:t>
            </a:r>
          </a:p>
        </p:txBody>
      </p:sp>
    </p:spTree>
    <p:extLst>
      <p:ext uri="{BB962C8B-B14F-4D97-AF65-F5344CB8AC3E}">
        <p14:creationId xmlns:p14="http://schemas.microsoft.com/office/powerpoint/2010/main" val="37134610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Calibri"/>
              </a:rPr>
              <a:t>Action Plan: Are These Changes Realistic?</a:t>
            </a:r>
            <a:r>
              <a:rPr lang="en-US" dirty="0"/>
              <a:t/>
            </a:r>
            <a:br>
              <a:rPr lang="en-US" dirty="0"/>
            </a:br>
            <a:endParaRPr lang="en-US" dirty="0"/>
          </a:p>
        </p:txBody>
      </p:sp>
      <p:sp>
        <p:nvSpPr>
          <p:cNvPr id="3" name="Content Placeholder 2"/>
          <p:cNvSpPr>
            <a:spLocks noGrp="1"/>
          </p:cNvSpPr>
          <p:nvPr>
            <p:ph idx="1"/>
          </p:nvPr>
        </p:nvSpPr>
        <p:spPr/>
        <p:txBody>
          <a:bodyPr vert="horz" lIns="91440" tIns="45720" rIns="91440" bIns="45720" rtlCol="0" anchor="t">
            <a:normAutofit/>
          </a:bodyPr>
          <a:lstStyle/>
          <a:p>
            <a:r>
              <a:rPr lang="en-US" sz="1600" dirty="0">
                <a:latin typeface="Calibri"/>
              </a:rPr>
              <a:t>If Centrist College finds the importance of what we have discussed today, the appropriate changes need to come into effect.</a:t>
            </a:r>
          </a:p>
          <a:p>
            <a:r>
              <a:rPr lang="en-US" sz="1600" dirty="0">
                <a:latin typeface="Calibri"/>
              </a:rPr>
              <a:t>As student affairs practitioners, we need to place an emphasis that all lives matter. Taking steps toward the issues presented will lead us to a diversified university, allowing inclusion for those who do not always feel included. Safety is also a top priority for these students, and that is an issue that cannot be overlooked.</a:t>
            </a:r>
          </a:p>
          <a:p>
            <a:r>
              <a:rPr lang="en-US" sz="1600" dirty="0">
                <a:latin typeface="Calibri"/>
              </a:rPr>
              <a:t>This can't happen overnight, but while we are working on the necessary steps and discuss the matter further, remember, "Don't forget the "T"!" </a:t>
            </a:r>
          </a:p>
        </p:txBody>
      </p:sp>
      <p:pic>
        <p:nvPicPr>
          <p:cNvPr id="4" name="Picture 3" descr="action-plan.png"/>
          <p:cNvPicPr>
            <a:picLocks noChangeAspect="1"/>
          </p:cNvPicPr>
          <p:nvPr/>
        </p:nvPicPr>
        <p:blipFill>
          <a:blip r:embed="rId3"/>
          <a:stretch>
            <a:fillRect/>
          </a:stretch>
        </p:blipFill>
        <p:spPr>
          <a:xfrm>
            <a:off x="3709948" y="4603657"/>
            <a:ext cx="2743200" cy="2125111"/>
          </a:xfrm>
          <a:prstGeom prst="rect">
            <a:avLst/>
          </a:prstGeom>
        </p:spPr>
      </p:pic>
    </p:spTree>
    <p:extLst>
      <p:ext uri="{BB962C8B-B14F-4D97-AF65-F5344CB8AC3E}">
        <p14:creationId xmlns:p14="http://schemas.microsoft.com/office/powerpoint/2010/main" val="18020001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863" y="233944"/>
            <a:ext cx="8596312" cy="1696456"/>
          </a:xfrm>
        </p:spPr>
        <p:txBody>
          <a:bodyPr/>
          <a:lstStyle/>
          <a:p>
            <a:pPr algn="ctr"/>
            <a:r>
              <a:rPr lang="en-US" dirty="0">
                <a:latin typeface="Times New Roman"/>
              </a:rPr>
              <a:t>References</a:t>
            </a:r>
          </a:p>
        </p:txBody>
      </p:sp>
      <p:sp>
        <p:nvSpPr>
          <p:cNvPr id="3" name="Content Placeholder 2"/>
          <p:cNvSpPr>
            <a:spLocks noGrp="1"/>
          </p:cNvSpPr>
          <p:nvPr>
            <p:ph idx="1"/>
          </p:nvPr>
        </p:nvSpPr>
        <p:spPr>
          <a:xfrm>
            <a:off x="125974" y="875571"/>
            <a:ext cx="11048971" cy="5963540"/>
          </a:xfrm>
        </p:spPr>
        <p:txBody>
          <a:bodyPr vert="horz" lIns="91440" tIns="45720" rIns="91440" bIns="45720" rtlCol="0" anchor="t">
            <a:normAutofit fontScale="25000" lnSpcReduction="20000"/>
          </a:bodyPr>
          <a:lstStyle/>
          <a:p>
            <a:pPr marL="0" indent="0">
              <a:buNone/>
            </a:pPr>
            <a:r>
              <a:rPr lang="en-US" sz="4000" dirty="0">
                <a:solidFill>
                  <a:srgbClr val="000000"/>
                </a:solidFill>
                <a:latin typeface="Times New Roman"/>
              </a:rPr>
              <a:t>Arkansas Tech University. (2015). Office of Diversity and Inclusion. Retrieved from https://www.atu.edu/diversity/</a:t>
            </a:r>
          </a:p>
          <a:p>
            <a:pPr marL="0" indent="0">
              <a:buNone/>
            </a:pPr>
            <a:r>
              <a:rPr lang="en-US" sz="4000" dirty="0">
                <a:solidFill>
                  <a:srgbClr val="000000"/>
                </a:solidFill>
                <a:latin typeface="Times New Roman"/>
              </a:rPr>
              <a:t> </a:t>
            </a:r>
          </a:p>
          <a:p>
            <a:pPr marL="0" indent="0">
              <a:buNone/>
            </a:pPr>
            <a:r>
              <a:rPr lang="en-US" sz="4000" dirty="0">
                <a:solidFill>
                  <a:srgbClr val="000000"/>
                </a:solidFill>
                <a:latin typeface="Times New Roman"/>
              </a:rPr>
              <a:t>Bard College. (</a:t>
            </a:r>
            <a:r>
              <a:rPr lang="en-US" sz="4000" dirty="0" err="1">
                <a:solidFill>
                  <a:srgbClr val="000000"/>
                </a:solidFill>
                <a:latin typeface="Times New Roman"/>
              </a:rPr>
              <a:t>n.d.</a:t>
            </a:r>
            <a:r>
              <a:rPr lang="en-US" sz="4000" dirty="0">
                <a:solidFill>
                  <a:srgbClr val="000000"/>
                </a:solidFill>
                <a:latin typeface="Times New Roman"/>
              </a:rPr>
              <a:t>). Frequently asked questions about gender neutral housing. Retrieved from http://www.bard.edu/reslife/housing/index.php?action=getfile&amp;id=9998985</a:t>
            </a:r>
          </a:p>
          <a:p>
            <a:pPr marL="0" indent="0">
              <a:buNone/>
            </a:pPr>
            <a:endParaRPr lang="en-US" sz="4000" dirty="0">
              <a:solidFill>
                <a:srgbClr val="000000"/>
              </a:solidFill>
              <a:latin typeface="Times New Roman" charset="0"/>
            </a:endParaRPr>
          </a:p>
          <a:p>
            <a:pPr marL="0" indent="0">
              <a:buNone/>
            </a:pPr>
            <a:r>
              <a:rPr lang="en-US" sz="4000" dirty="0">
                <a:solidFill>
                  <a:srgbClr val="000000"/>
                </a:solidFill>
                <a:latin typeface="Times New Roman"/>
              </a:rPr>
              <a:t>Barack, L. (2015). LGBTQ and college bound. </a:t>
            </a:r>
            <a:r>
              <a:rPr lang="en-US" sz="4000" i="1" dirty="0">
                <a:solidFill>
                  <a:srgbClr val="000000"/>
                </a:solidFill>
                <a:latin typeface="Times New Roman"/>
              </a:rPr>
              <a:t>School Library Journal, 61</a:t>
            </a:r>
            <a:r>
              <a:rPr lang="en-US" sz="4000" dirty="0">
                <a:solidFill>
                  <a:srgbClr val="000000"/>
                </a:solidFill>
                <a:latin typeface="Times New Roman"/>
              </a:rPr>
              <a:t>(6), n/a.</a:t>
            </a:r>
          </a:p>
          <a:p>
            <a:pPr marL="0" indent="0">
              <a:buNone/>
            </a:pPr>
            <a:r>
              <a:rPr lang="en-US" sz="4000" dirty="0">
                <a:solidFill>
                  <a:srgbClr val="000000"/>
                </a:solidFill>
                <a:latin typeface="Times New Roman"/>
              </a:rPr>
              <a:t> </a:t>
            </a:r>
          </a:p>
          <a:p>
            <a:pPr marL="0" indent="0">
              <a:buNone/>
            </a:pPr>
            <a:r>
              <a:rPr lang="en-US" sz="4000" dirty="0" err="1">
                <a:solidFill>
                  <a:srgbClr val="000000"/>
                </a:solidFill>
                <a:latin typeface="Times New Roman"/>
              </a:rPr>
              <a:t>Beemyn</a:t>
            </a:r>
            <a:r>
              <a:rPr lang="en-US" sz="4000" dirty="0">
                <a:solidFill>
                  <a:srgbClr val="000000"/>
                </a:solidFill>
                <a:latin typeface="Times New Roman"/>
              </a:rPr>
              <a:t>, B. (2003). The silence is broken: A history of the first lesbian, gay, and bisexual college student groups.</a:t>
            </a:r>
            <a:r>
              <a:rPr lang="en-US" sz="4000" i="1" dirty="0">
                <a:solidFill>
                  <a:srgbClr val="000000"/>
                </a:solidFill>
                <a:latin typeface="Times New Roman"/>
              </a:rPr>
              <a:t> Journal of the History of Sexuality, 12</a:t>
            </a:r>
            <a:r>
              <a:rPr lang="en-US" sz="4000" dirty="0">
                <a:solidFill>
                  <a:srgbClr val="000000"/>
                </a:solidFill>
                <a:latin typeface="Times New Roman"/>
              </a:rPr>
              <a:t>(2)</a:t>
            </a:r>
            <a:r>
              <a:rPr lang="en-US" sz="4000" i="1" dirty="0">
                <a:solidFill>
                  <a:srgbClr val="000000"/>
                </a:solidFill>
                <a:latin typeface="Times New Roman"/>
              </a:rPr>
              <a:t>,</a:t>
            </a:r>
            <a:r>
              <a:rPr lang="en-US" sz="4000" dirty="0">
                <a:solidFill>
                  <a:srgbClr val="000000"/>
                </a:solidFill>
                <a:latin typeface="Times New Roman"/>
              </a:rPr>
              <a:t> 205-223. </a:t>
            </a:r>
          </a:p>
          <a:p>
            <a:pPr marL="0" indent="0">
              <a:buNone/>
            </a:pPr>
            <a:endParaRPr lang="en-US" sz="4000" i="1" dirty="0">
              <a:solidFill>
                <a:srgbClr val="000000"/>
              </a:solidFill>
              <a:latin typeface="Times New Roman" charset="0"/>
            </a:endParaRPr>
          </a:p>
          <a:p>
            <a:pPr marL="0" indent="0">
              <a:buNone/>
            </a:pPr>
            <a:r>
              <a:rPr lang="en-US" sz="4000" dirty="0">
                <a:solidFill>
                  <a:srgbClr val="000000"/>
                </a:solidFill>
                <a:latin typeface="Times New Roman"/>
              </a:rPr>
              <a:t>Brown, E. C. (2015, January 27). What steps can campuses take to be more trans-inclusive? Retrieved from http://kinseyconfidential.org/steps-campuses-transinclusive/</a:t>
            </a:r>
          </a:p>
          <a:p>
            <a:pPr marL="0" indent="0">
              <a:buNone/>
            </a:pPr>
            <a:r>
              <a:rPr lang="en-US" sz="4000" dirty="0">
                <a:solidFill>
                  <a:srgbClr val="000000"/>
                </a:solidFill>
                <a:latin typeface="Times New Roman"/>
              </a:rPr>
              <a:t> </a:t>
            </a:r>
          </a:p>
          <a:p>
            <a:pPr marL="0" indent="0">
              <a:buNone/>
            </a:pPr>
            <a:r>
              <a:rPr lang="en-US" sz="4000" dirty="0" err="1">
                <a:solidFill>
                  <a:srgbClr val="000000"/>
                </a:solidFill>
                <a:latin typeface="Times New Roman"/>
              </a:rPr>
              <a:t>Cegler</a:t>
            </a:r>
            <a:r>
              <a:rPr lang="en-US" sz="4000" dirty="0">
                <a:solidFill>
                  <a:srgbClr val="000000"/>
                </a:solidFill>
                <a:latin typeface="Times New Roman"/>
              </a:rPr>
              <a:t>, T. (2012). Targeted recruitment of GLBT students by colleges and universities. </a:t>
            </a:r>
            <a:r>
              <a:rPr lang="en-US" sz="4000" i="1" dirty="0">
                <a:solidFill>
                  <a:srgbClr val="000000"/>
                </a:solidFill>
                <a:latin typeface="Times New Roman"/>
              </a:rPr>
              <a:t>Journal of College Admission, 215</a:t>
            </a:r>
            <a:r>
              <a:rPr lang="en-US" sz="4000" dirty="0">
                <a:solidFill>
                  <a:srgbClr val="000000"/>
                </a:solidFill>
                <a:latin typeface="Times New Roman"/>
              </a:rPr>
              <a:t>, 18-23. </a:t>
            </a:r>
          </a:p>
          <a:p>
            <a:pPr marL="0" indent="0">
              <a:buNone/>
            </a:pPr>
            <a:endParaRPr lang="en-US" sz="4000" i="1" dirty="0">
              <a:solidFill>
                <a:srgbClr val="000000"/>
              </a:solidFill>
              <a:latin typeface="Times New Roman" charset="0"/>
            </a:endParaRPr>
          </a:p>
          <a:p>
            <a:pPr marL="457200" indent="-457200">
              <a:buNone/>
            </a:pPr>
            <a:r>
              <a:rPr lang="en-US" sz="4000" dirty="0">
                <a:solidFill>
                  <a:srgbClr val="000000"/>
                </a:solidFill>
                <a:latin typeface="Times New Roman"/>
              </a:rPr>
              <a:t>Clawson, J. (2014). Coming out of the campus closet: The emerging visibility of queer students at the University of Florida, 1970–1982.</a:t>
            </a:r>
            <a:r>
              <a:rPr lang="en-US" sz="4000" i="1" dirty="0">
                <a:solidFill>
                  <a:srgbClr val="000000"/>
                </a:solidFill>
                <a:latin typeface="Times New Roman"/>
              </a:rPr>
              <a:t> Educational studies: Journal of the American Educational Studies Association, 50(3)</a:t>
            </a:r>
            <a:r>
              <a:rPr lang="en-US" sz="4000" dirty="0">
                <a:solidFill>
                  <a:srgbClr val="000000"/>
                </a:solidFill>
                <a:latin typeface="Times New Roman"/>
              </a:rPr>
              <a:t>, 209-230. </a:t>
            </a:r>
          </a:p>
          <a:p>
            <a:pPr marL="0" indent="0">
              <a:buNone/>
            </a:pPr>
            <a:endParaRPr lang="en-US" sz="4000" dirty="0">
              <a:solidFill>
                <a:srgbClr val="000000"/>
              </a:solidFill>
              <a:latin typeface="Times New Roman"/>
            </a:endParaRPr>
          </a:p>
          <a:p>
            <a:pPr marL="0" indent="0">
              <a:buNone/>
            </a:pPr>
            <a:r>
              <a:rPr lang="en-US" sz="4000" dirty="0">
                <a:solidFill>
                  <a:srgbClr val="000000"/>
                </a:solidFill>
                <a:latin typeface="Times New Roman"/>
              </a:rPr>
              <a:t>Definition of diversity. (</a:t>
            </a:r>
            <a:r>
              <a:rPr lang="en-US" sz="4000" dirty="0" err="1">
                <a:solidFill>
                  <a:srgbClr val="000000"/>
                </a:solidFill>
                <a:latin typeface="Times New Roman"/>
              </a:rPr>
              <a:t>n.d.</a:t>
            </a:r>
            <a:r>
              <a:rPr lang="en-US" sz="4000" dirty="0">
                <a:solidFill>
                  <a:srgbClr val="000000"/>
                </a:solidFill>
                <a:latin typeface="Times New Roman"/>
              </a:rPr>
              <a:t>). Retrieved from http://gladstone.uoregon.edu/~asuomca/diversityinit/definition.html</a:t>
            </a:r>
          </a:p>
          <a:p>
            <a:pPr marL="0" indent="0">
              <a:buNone/>
            </a:pPr>
            <a:endParaRPr lang="en-US" sz="4000" dirty="0">
              <a:solidFill>
                <a:srgbClr val="000000"/>
              </a:solidFill>
              <a:latin typeface="Times New Roman"/>
            </a:endParaRPr>
          </a:p>
          <a:p>
            <a:pPr marL="0" indent="0">
              <a:buNone/>
            </a:pPr>
            <a:r>
              <a:rPr lang="en-US" sz="4000" dirty="0">
                <a:solidFill>
                  <a:srgbClr val="000000"/>
                </a:solidFill>
                <a:latin typeface="Times New Roman"/>
              </a:rPr>
              <a:t> Miner, J. (2009). How to make your office and institution more transgender friendly. </a:t>
            </a:r>
            <a:r>
              <a:rPr lang="en-US" sz="4000" i="1" dirty="0">
                <a:solidFill>
                  <a:srgbClr val="000000"/>
                </a:solidFill>
                <a:latin typeface="Times New Roman"/>
              </a:rPr>
              <a:t>College and University, 84</a:t>
            </a:r>
            <a:r>
              <a:rPr lang="en-US" sz="4000" dirty="0">
                <a:solidFill>
                  <a:srgbClr val="000000"/>
                </a:solidFill>
                <a:latin typeface="Times New Roman"/>
              </a:rPr>
              <a:t>(4), 69-72, 74.</a:t>
            </a:r>
          </a:p>
          <a:p>
            <a:pPr marL="0" indent="0">
              <a:buNone/>
            </a:pPr>
            <a:r>
              <a:rPr lang="en-US" sz="4000" dirty="0">
                <a:solidFill>
                  <a:srgbClr val="000000"/>
                </a:solidFill>
                <a:latin typeface="Times New Roman"/>
              </a:rPr>
              <a:t> </a:t>
            </a:r>
          </a:p>
          <a:p>
            <a:pPr marL="0" indent="0">
              <a:buNone/>
            </a:pPr>
            <a:r>
              <a:rPr lang="en-US" sz="4000" dirty="0">
                <a:solidFill>
                  <a:srgbClr val="000000"/>
                </a:solidFill>
                <a:latin typeface="Times New Roman"/>
              </a:rPr>
              <a:t>Pryor, J. T. (2015). Out in the classroom: Transgender student experiences at a large public university. </a:t>
            </a:r>
            <a:r>
              <a:rPr lang="en-US" sz="4000" i="1" dirty="0">
                <a:solidFill>
                  <a:srgbClr val="000000"/>
                </a:solidFill>
                <a:latin typeface="Times New Roman"/>
              </a:rPr>
              <a:t>Journal of College Student Development, 56(5)</a:t>
            </a:r>
            <a:r>
              <a:rPr lang="en-US" sz="4000" dirty="0">
                <a:solidFill>
                  <a:srgbClr val="000000"/>
                </a:solidFill>
                <a:latin typeface="Times New Roman"/>
              </a:rPr>
              <a:t>, 440-455. </a:t>
            </a:r>
          </a:p>
          <a:p>
            <a:pPr marL="0" indent="0">
              <a:buNone/>
            </a:pPr>
            <a:endParaRPr lang="en-US" sz="4000" dirty="0">
              <a:solidFill>
                <a:srgbClr val="000000"/>
              </a:solidFill>
              <a:latin typeface="Times New Roman"/>
            </a:endParaRPr>
          </a:p>
          <a:p>
            <a:pPr marL="457200" indent="-457200">
              <a:buNone/>
            </a:pPr>
            <a:r>
              <a:rPr lang="en-US" sz="4000" dirty="0" err="1">
                <a:solidFill>
                  <a:srgbClr val="000000"/>
                </a:solidFill>
                <a:latin typeface="Times New Roman"/>
              </a:rPr>
              <a:t>Reichard</a:t>
            </a:r>
            <a:r>
              <a:rPr lang="en-US" sz="4000" dirty="0">
                <a:solidFill>
                  <a:srgbClr val="000000"/>
                </a:solidFill>
                <a:latin typeface="Times New Roman"/>
              </a:rPr>
              <a:t>, D. A. (2012). Animating ephemera through oral history: Interpreting visual traces of California gay college student organizing from the 1970s. </a:t>
            </a:r>
            <a:r>
              <a:rPr lang="en-US" sz="4000" i="1" dirty="0">
                <a:solidFill>
                  <a:srgbClr val="000000"/>
                </a:solidFill>
                <a:latin typeface="Times New Roman"/>
              </a:rPr>
              <a:t>Oral history review: Journal of the Oral History Association, 39</a:t>
            </a:r>
            <a:r>
              <a:rPr lang="en-US" sz="4000" dirty="0">
                <a:solidFill>
                  <a:srgbClr val="000000"/>
                </a:solidFill>
                <a:latin typeface="Times New Roman"/>
              </a:rPr>
              <a:t>(1), 37-60.</a:t>
            </a:r>
          </a:p>
          <a:p>
            <a:pPr marL="0" indent="0">
              <a:buNone/>
            </a:pPr>
            <a:endParaRPr lang="en-US" sz="4000" dirty="0">
              <a:solidFill>
                <a:srgbClr val="000000"/>
              </a:solidFill>
              <a:latin typeface="Times New Roman"/>
            </a:endParaRPr>
          </a:p>
          <a:p>
            <a:pPr marL="0" indent="0">
              <a:buNone/>
            </a:pPr>
            <a:r>
              <a:rPr lang="en-US" sz="4000" dirty="0" err="1">
                <a:solidFill>
                  <a:srgbClr val="000000"/>
                </a:solidFill>
                <a:latin typeface="Times New Roman" charset="0"/>
              </a:rPr>
              <a:t>Schmalz</a:t>
            </a:r>
            <a:r>
              <a:rPr lang="en-US" sz="4000" dirty="0">
                <a:solidFill>
                  <a:srgbClr val="000000"/>
                </a:solidFill>
                <a:latin typeface="Times New Roman" charset="0"/>
              </a:rPr>
              <a:t>, J. (2015). Ask me: What LGBTQ students want their professors to know. Retrieved from http://chronicle.com/article/Ask-Me-What-LGBTQ-Students/232797</a:t>
            </a:r>
          </a:p>
          <a:p>
            <a:pPr marL="0" indent="0">
              <a:buNone/>
            </a:pPr>
            <a:endParaRPr lang="en-US" sz="1200" dirty="0">
              <a:solidFill>
                <a:srgbClr val="000000"/>
              </a:solidFill>
              <a:latin typeface="Times New Roman"/>
            </a:endParaRPr>
          </a:p>
          <a:p>
            <a:pPr marL="0" indent="0">
              <a:buNone/>
            </a:pPr>
            <a:endParaRPr lang="en-US" sz="1200" dirty="0">
              <a:solidFill>
                <a:srgbClr val="000000"/>
              </a:solidFill>
              <a:latin typeface="Times New Roman"/>
            </a:endParaRPr>
          </a:p>
          <a:p>
            <a:pPr marL="0" indent="0">
              <a:buNone/>
            </a:pPr>
            <a:r>
              <a:rPr lang="en-US" sz="1200" dirty="0">
                <a:solidFill>
                  <a:srgbClr val="000000"/>
                </a:solidFill>
                <a:latin typeface="Times New Roman" charset="0"/>
              </a:rPr>
              <a:t>.</a:t>
            </a:r>
          </a:p>
          <a:p>
            <a:pPr marL="0" indent="0">
              <a:buNone/>
            </a:pPr>
            <a:endParaRPr lang="en-US" sz="1200" dirty="0">
              <a:solidFill>
                <a:srgbClr val="000000"/>
              </a:solidFill>
              <a:latin typeface="Times New Roman"/>
            </a:endParaRPr>
          </a:p>
        </p:txBody>
      </p:sp>
    </p:spTree>
    <p:extLst>
      <p:ext uri="{BB962C8B-B14F-4D97-AF65-F5344CB8AC3E}">
        <p14:creationId xmlns:p14="http://schemas.microsoft.com/office/powerpoint/2010/main" val="2391206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a:rPr>
              <a:t>Implementing Diversity in College</a:t>
            </a:r>
          </a:p>
        </p:txBody>
      </p:sp>
      <p:sp>
        <p:nvSpPr>
          <p:cNvPr id="3" name="Content Placeholder 2"/>
          <p:cNvSpPr>
            <a:spLocks noGrp="1"/>
          </p:cNvSpPr>
          <p:nvPr>
            <p:ph idx="1"/>
          </p:nvPr>
        </p:nvSpPr>
        <p:spPr/>
        <p:txBody>
          <a:bodyPr vert="horz" lIns="91440" tIns="45720" rIns="91440" bIns="45720" rtlCol="0" anchor="t">
            <a:normAutofit/>
          </a:bodyPr>
          <a:lstStyle/>
          <a:p>
            <a:r>
              <a:rPr lang="en-US" sz="1600" dirty="0">
                <a:latin typeface="Calibri"/>
              </a:rPr>
              <a:t>Department of Diversity and Inclusion (DDI)</a:t>
            </a:r>
          </a:p>
          <a:p>
            <a:pPr lvl="1"/>
            <a:r>
              <a:rPr lang="en-US" dirty="0">
                <a:solidFill>
                  <a:srgbClr val="252525"/>
                </a:solidFill>
                <a:latin typeface="Calibri"/>
              </a:rPr>
              <a:t>This department focuses on enhancing the experiences of students within the underrepresented population. </a:t>
            </a:r>
          </a:p>
          <a:p>
            <a:pPr lvl="1"/>
            <a:r>
              <a:rPr lang="en-US" dirty="0">
                <a:solidFill>
                  <a:srgbClr val="252525"/>
                </a:solidFill>
                <a:latin typeface="Calibri"/>
              </a:rPr>
              <a:t>While creating a campus environment and culture that celebrates inclusiveness and multiculturalism, DDI aims to impact students from their first year to graduation.</a:t>
            </a:r>
          </a:p>
        </p:txBody>
      </p:sp>
    </p:spTree>
    <p:extLst>
      <p:ext uri="{BB962C8B-B14F-4D97-AF65-F5344CB8AC3E}">
        <p14:creationId xmlns:p14="http://schemas.microsoft.com/office/powerpoint/2010/main" val="1634291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a:rPr>
              <a:t>What is the "T"?</a:t>
            </a:r>
          </a:p>
        </p:txBody>
      </p:sp>
      <p:sp>
        <p:nvSpPr>
          <p:cNvPr id="3" name="Content Placeholder 2"/>
          <p:cNvSpPr>
            <a:spLocks noGrp="1"/>
          </p:cNvSpPr>
          <p:nvPr>
            <p:ph idx="1"/>
          </p:nvPr>
        </p:nvSpPr>
        <p:spPr/>
        <p:txBody>
          <a:bodyPr vert="horz" lIns="91440" tIns="45720" rIns="91440" bIns="45720" rtlCol="0" anchor="t">
            <a:normAutofit/>
          </a:bodyPr>
          <a:lstStyle/>
          <a:p>
            <a:r>
              <a:rPr lang="en-US" sz="1600" dirty="0">
                <a:latin typeface="Calibri"/>
              </a:rPr>
              <a:t>LGBTQ: Lesbian, Gay, Bisexual, Transgender, and Queer </a:t>
            </a:r>
          </a:p>
          <a:p>
            <a:r>
              <a:rPr lang="en-US" sz="1600" dirty="0">
                <a:latin typeface="Calibri"/>
              </a:rPr>
              <a:t>Transgender serves as an umbrella term for individuals whose self-identified as gender does not match their assigned sex, representing individuals who may identify as transsexual, transgender, genderqueer, among several other self-identities that may fall under the transgender umbrella.</a:t>
            </a:r>
            <a:r>
              <a:rPr lang="en-US" dirty="0">
                <a:latin typeface="Calibri Light"/>
              </a:rPr>
              <a:t> </a:t>
            </a:r>
          </a:p>
          <a:p>
            <a:endParaRPr lang="en-US" dirty="0">
              <a:latin typeface="Calibri Light"/>
            </a:endParaRPr>
          </a:p>
        </p:txBody>
      </p:sp>
      <p:pic>
        <p:nvPicPr>
          <p:cNvPr id="4" name="Picture 3" descr="LGBT.jpg"/>
          <p:cNvPicPr>
            <a:picLocks noChangeAspect="1"/>
          </p:cNvPicPr>
          <p:nvPr/>
        </p:nvPicPr>
        <p:blipFill>
          <a:blip r:embed="rId3"/>
          <a:stretch>
            <a:fillRect/>
          </a:stretch>
        </p:blipFill>
        <p:spPr>
          <a:xfrm>
            <a:off x="2251075" y="4433571"/>
            <a:ext cx="3290239" cy="1687829"/>
          </a:xfrm>
          <a:prstGeom prst="rect">
            <a:avLst/>
          </a:prstGeom>
        </p:spPr>
      </p:pic>
      <p:pic>
        <p:nvPicPr>
          <p:cNvPr id="5" name="Picture 4" descr="transgender-symbol.jpg"/>
          <p:cNvPicPr>
            <a:picLocks noChangeAspect="1"/>
          </p:cNvPicPr>
          <p:nvPr/>
        </p:nvPicPr>
        <p:blipFill>
          <a:blip r:embed="rId4"/>
          <a:stretch>
            <a:fillRect/>
          </a:stretch>
        </p:blipFill>
        <p:spPr>
          <a:xfrm>
            <a:off x="6906129" y="4048385"/>
            <a:ext cx="1804652" cy="1953286"/>
          </a:xfrm>
          <a:prstGeom prst="rect">
            <a:avLst/>
          </a:prstGeom>
        </p:spPr>
      </p:pic>
    </p:spTree>
    <p:extLst>
      <p:ext uri="{BB962C8B-B14F-4D97-AF65-F5344CB8AC3E}">
        <p14:creationId xmlns:p14="http://schemas.microsoft.com/office/powerpoint/2010/main" val="324118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a:rPr>
              <a:t>History of Hate</a:t>
            </a:r>
          </a:p>
        </p:txBody>
      </p:sp>
      <p:sp>
        <p:nvSpPr>
          <p:cNvPr id="3" name="Content Placeholder 2"/>
          <p:cNvSpPr>
            <a:spLocks noGrp="1"/>
          </p:cNvSpPr>
          <p:nvPr>
            <p:ph sz="half" idx="1"/>
          </p:nvPr>
        </p:nvSpPr>
        <p:spPr/>
        <p:txBody>
          <a:bodyPr vert="horz" lIns="91440" tIns="45720" rIns="91440" bIns="45720" rtlCol="0" anchor="t">
            <a:normAutofit/>
          </a:bodyPr>
          <a:lstStyle/>
          <a:p>
            <a:r>
              <a:rPr lang="en-US" sz="1600" dirty="0">
                <a:latin typeface="Calibri"/>
              </a:rPr>
              <a:t>History of the LGBTQ community (specifically  transgender) is limited </a:t>
            </a:r>
          </a:p>
          <a:p>
            <a:r>
              <a:rPr lang="en-US" sz="1600" dirty="0">
                <a:latin typeface="Calibri"/>
              </a:rPr>
              <a:t>"Queerness has instead existed as innuendo, gossip, fleeting moments, and performances that are meant to be interacted with by those within its epistemological </a:t>
            </a:r>
            <a:r>
              <a:rPr lang="en-US" sz="1600" dirty="0" smtClean="0">
                <a:latin typeface="Calibri"/>
              </a:rPr>
              <a:t>sphere,  while </a:t>
            </a:r>
            <a:r>
              <a:rPr lang="en-US" sz="1600" dirty="0">
                <a:latin typeface="Calibri"/>
              </a:rPr>
              <a:t>evaporating at the touch of those who would eliminate queer possibility."</a:t>
            </a:r>
          </a:p>
          <a:p>
            <a:r>
              <a:rPr lang="en-US" sz="1600" dirty="0">
                <a:latin typeface="Calibri"/>
              </a:rPr>
              <a:t>Bits and pieces of evidence survive to recognize the distaste for the LGBTQ community</a:t>
            </a:r>
          </a:p>
        </p:txBody>
      </p:sp>
      <p:sp>
        <p:nvSpPr>
          <p:cNvPr id="4" name="Content Placeholder 3"/>
          <p:cNvSpPr>
            <a:spLocks noGrp="1"/>
          </p:cNvSpPr>
          <p:nvPr>
            <p:ph sz="half" idx="2"/>
          </p:nvPr>
        </p:nvSpPr>
        <p:spPr/>
        <p:txBody>
          <a:bodyPr vert="horz" lIns="91440" tIns="45720" rIns="91440" bIns="45720" rtlCol="0" anchor="t">
            <a:normAutofit/>
          </a:bodyPr>
          <a:lstStyle/>
          <a:p>
            <a:r>
              <a:rPr lang="en-US" sz="1600" dirty="0">
                <a:latin typeface="Calibri"/>
              </a:rPr>
              <a:t>Example: Gay Pride Week at California State University in </a:t>
            </a:r>
            <a:r>
              <a:rPr lang="en-US" sz="1600" dirty="0" smtClean="0">
                <a:latin typeface="Calibri"/>
              </a:rPr>
              <a:t>1975: flyers </a:t>
            </a:r>
            <a:r>
              <a:rPr lang="en-US" sz="1600" dirty="0">
                <a:latin typeface="Calibri"/>
              </a:rPr>
              <a:t>were torn down and replaced with others that read "Gays are the scum of the earth</a:t>
            </a:r>
            <a:r>
              <a:rPr lang="en-US" sz="1600" dirty="0" smtClean="0">
                <a:latin typeface="Calibri"/>
              </a:rPr>
              <a:t>."</a:t>
            </a:r>
            <a:endParaRPr lang="en-US" sz="1600" dirty="0">
              <a:latin typeface="Calibri"/>
            </a:endParaRPr>
          </a:p>
          <a:p>
            <a:r>
              <a:rPr lang="en-US" sz="1600" dirty="0">
                <a:latin typeface="Calibri"/>
              </a:rPr>
              <a:t>Example: San Jose State </a:t>
            </a:r>
            <a:r>
              <a:rPr lang="en-US" sz="1600" dirty="0" smtClean="0">
                <a:latin typeface="Calibri"/>
              </a:rPr>
              <a:t>College: “People </a:t>
            </a:r>
            <a:r>
              <a:rPr lang="en-US" sz="1600" dirty="0">
                <a:latin typeface="Calibri"/>
              </a:rPr>
              <a:t>threw rocks, garbage at us, and called us names..."</a:t>
            </a:r>
          </a:p>
          <a:p>
            <a:r>
              <a:rPr lang="en-US" sz="1600" dirty="0">
                <a:latin typeface="Calibri"/>
              </a:rPr>
              <a:t>Students in the LGBTQ community were often stressed over becoming public or keeping their identity private. Many students were unwilling to publicly associate with the student groups that formed for fear of repercussions. </a:t>
            </a:r>
          </a:p>
        </p:txBody>
      </p:sp>
    </p:spTree>
    <p:extLst>
      <p:ext uri="{BB962C8B-B14F-4D97-AF65-F5344CB8AC3E}">
        <p14:creationId xmlns:p14="http://schemas.microsoft.com/office/powerpoint/2010/main" val="2000070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a:rPr>
              <a:t>#ASKME</a:t>
            </a:r>
          </a:p>
        </p:txBody>
      </p:sp>
      <p:sp>
        <p:nvSpPr>
          <p:cNvPr id="3" name="Content Placeholder 2"/>
          <p:cNvSpPr>
            <a:spLocks noGrp="1"/>
          </p:cNvSpPr>
          <p:nvPr>
            <p:ph idx="1"/>
          </p:nvPr>
        </p:nvSpPr>
        <p:spPr/>
        <p:txBody>
          <a:bodyPr vert="horz" lIns="91440" tIns="45720" rIns="91440" bIns="45720" rtlCol="0" anchor="t">
            <a:normAutofit/>
          </a:bodyPr>
          <a:lstStyle/>
          <a:p>
            <a:r>
              <a:rPr lang="en-US" dirty="0">
                <a:latin typeface="Calibri" charset="0"/>
                <a:hlinkClick r:id="rId4"/>
              </a:rPr>
              <a:t>http://chronicle.com/article/Ask-Me-What-LGBTQ-Students/232797</a:t>
            </a:r>
          </a:p>
          <a:p>
            <a:endParaRPr lang="en-US" dirty="0">
              <a:latin typeface="Calibri" charset="0"/>
            </a:endParaRPr>
          </a:p>
        </p:txBody>
      </p:sp>
      <p:pic>
        <p:nvPicPr>
          <p:cNvPr id="5" name="Picture 4"/>
          <p:cNvPicPr/>
          <p:nvPr>
            <a:videoFile r:link="rId1"/>
          </p:nvPr>
        </p:nvPicPr>
        <p:blipFill>
          <a:blip r:embed="rId5"/>
          <a:stretch>
            <a:fillRect/>
          </a:stretch>
        </p:blipFill>
        <p:spPr>
          <a:xfrm>
            <a:off x="2077152" y="2616195"/>
            <a:ext cx="4572000" cy="2571750"/>
          </a:xfrm>
          <a:prstGeom prst="rect">
            <a:avLst/>
          </a:prstGeom>
        </p:spPr>
      </p:pic>
    </p:spTree>
    <p:extLst>
      <p:ext uri="{BB962C8B-B14F-4D97-AF65-F5344CB8AC3E}">
        <p14:creationId xmlns:p14="http://schemas.microsoft.com/office/powerpoint/2010/main" val="343889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a:rPr>
              <a:t>Major Breakthroughs</a:t>
            </a:r>
          </a:p>
        </p:txBody>
      </p:sp>
      <p:sp>
        <p:nvSpPr>
          <p:cNvPr id="3" name="Content Placeholder 2"/>
          <p:cNvSpPr>
            <a:spLocks noGrp="1"/>
          </p:cNvSpPr>
          <p:nvPr>
            <p:ph sz="half" idx="1"/>
          </p:nvPr>
        </p:nvSpPr>
        <p:spPr/>
        <p:txBody>
          <a:bodyPr vert="horz" lIns="91440" tIns="45720" rIns="91440" bIns="45720" rtlCol="0" anchor="t">
            <a:normAutofit fontScale="92500" lnSpcReduction="10000"/>
          </a:bodyPr>
          <a:lstStyle/>
          <a:p>
            <a:r>
              <a:rPr lang="en-US" sz="1600" dirty="0">
                <a:latin typeface="Calibri"/>
              </a:rPr>
              <a:t>1960s and 1970s- </a:t>
            </a:r>
            <a:r>
              <a:rPr lang="en-US" sz="1600" dirty="0" smtClean="0">
                <a:latin typeface="Calibri"/>
              </a:rPr>
              <a:t>Gay politics moved </a:t>
            </a:r>
            <a:r>
              <a:rPr lang="en-US" sz="1600" dirty="0">
                <a:latin typeface="Calibri"/>
              </a:rPr>
              <a:t>onto the agendas of many student activists</a:t>
            </a:r>
          </a:p>
          <a:p>
            <a:r>
              <a:rPr lang="en-US" sz="1600" dirty="0">
                <a:latin typeface="Calibri"/>
              </a:rPr>
              <a:t>1965-1967-The Mattachine Society was established at Columbia University, which is the first student gay rights organization.</a:t>
            </a:r>
          </a:p>
          <a:p>
            <a:r>
              <a:rPr lang="en-US" sz="1600" dirty="0">
                <a:latin typeface="Calibri"/>
              </a:rPr>
              <a:t>1969- The Stonewall riots in NYC were a response to police raiding gay </a:t>
            </a:r>
            <a:r>
              <a:rPr lang="en-US" sz="1600" dirty="0" smtClean="0">
                <a:latin typeface="Calibri"/>
              </a:rPr>
              <a:t>bars. This </a:t>
            </a:r>
            <a:r>
              <a:rPr lang="en-US" sz="1600" dirty="0">
                <a:latin typeface="Calibri"/>
              </a:rPr>
              <a:t>was the first time that queer people fought back against the state. </a:t>
            </a:r>
            <a:r>
              <a:rPr lang="en-US" sz="1600" dirty="0" smtClean="0">
                <a:latin typeface="Calibri"/>
              </a:rPr>
              <a:t>These riots </a:t>
            </a:r>
            <a:r>
              <a:rPr lang="en-US" sz="1600" dirty="0">
                <a:latin typeface="Calibri"/>
              </a:rPr>
              <a:t>were also the "main catalyst for the rise of a new era in the struggle for LGBTQ rights."</a:t>
            </a:r>
          </a:p>
          <a:p>
            <a:r>
              <a:rPr lang="en-US" sz="1600" dirty="0">
                <a:latin typeface="Calibri"/>
              </a:rPr>
              <a:t>1970s-The American Psychological Association (APA) removed "homosexuality" from the Diagnostic &amp; Statistical Manual of Mental Disorders (DSM). Homosexuality was therefore no longer a disease.</a:t>
            </a:r>
            <a:r>
              <a:rPr lang="en-US" dirty="0"/>
              <a:t> </a:t>
            </a:r>
          </a:p>
        </p:txBody>
      </p:sp>
      <p:sp>
        <p:nvSpPr>
          <p:cNvPr id="4" name="Content Placeholder 3"/>
          <p:cNvSpPr>
            <a:spLocks noGrp="1"/>
          </p:cNvSpPr>
          <p:nvPr>
            <p:ph sz="half" idx="2"/>
          </p:nvPr>
        </p:nvSpPr>
        <p:spPr/>
        <p:txBody>
          <a:bodyPr vert="horz" lIns="91440" tIns="45720" rIns="91440" bIns="45720" rtlCol="0" anchor="t">
            <a:normAutofit/>
          </a:bodyPr>
          <a:lstStyle/>
          <a:p>
            <a:r>
              <a:rPr lang="en-US" sz="1600" dirty="0">
                <a:latin typeface="Calibri"/>
              </a:rPr>
              <a:t>1971- Cornell University's Gay Liberation Front was joined by more </a:t>
            </a:r>
            <a:r>
              <a:rPr lang="en-US" sz="1600" dirty="0" smtClean="0">
                <a:latin typeface="Calibri"/>
              </a:rPr>
              <a:t>than </a:t>
            </a:r>
            <a:r>
              <a:rPr lang="en-US" sz="1600" dirty="0">
                <a:latin typeface="Calibri"/>
              </a:rPr>
              <a:t>175 colleges in the nation, among those Columbia and Cornell in NYC. </a:t>
            </a:r>
          </a:p>
          <a:p>
            <a:r>
              <a:rPr lang="en-US" sz="1600" dirty="0">
                <a:latin typeface="Calibri"/>
              </a:rPr>
              <a:t>1973-The Gay Student Coalition (GSU) was organized at UCLA in San Francisco.</a:t>
            </a:r>
          </a:p>
        </p:txBody>
      </p:sp>
      <p:pic>
        <p:nvPicPr>
          <p:cNvPr id="5" name="Picture 4" descr="GSC.jpg"/>
          <p:cNvPicPr>
            <a:picLocks noChangeAspect="1"/>
          </p:cNvPicPr>
          <p:nvPr/>
        </p:nvPicPr>
        <p:blipFill>
          <a:blip r:embed="rId3"/>
          <a:stretch>
            <a:fillRect/>
          </a:stretch>
        </p:blipFill>
        <p:spPr>
          <a:xfrm>
            <a:off x="4940614" y="3899105"/>
            <a:ext cx="1885950" cy="2419350"/>
          </a:xfrm>
          <a:prstGeom prst="rect">
            <a:avLst/>
          </a:prstGeom>
        </p:spPr>
      </p:pic>
      <p:pic>
        <p:nvPicPr>
          <p:cNvPr id="6" name="Picture 5" descr="Gay.jpg"/>
          <p:cNvPicPr>
            <a:picLocks noChangeAspect="1"/>
          </p:cNvPicPr>
          <p:nvPr/>
        </p:nvPicPr>
        <p:blipFill>
          <a:blip r:embed="rId4"/>
          <a:stretch>
            <a:fillRect/>
          </a:stretch>
        </p:blipFill>
        <p:spPr>
          <a:xfrm>
            <a:off x="7076294" y="3849446"/>
            <a:ext cx="1876425" cy="2438400"/>
          </a:xfrm>
          <a:prstGeom prst="rect">
            <a:avLst/>
          </a:prstGeom>
        </p:spPr>
      </p:pic>
    </p:spTree>
    <p:extLst>
      <p:ext uri="{BB962C8B-B14F-4D97-AF65-F5344CB8AC3E}">
        <p14:creationId xmlns:p14="http://schemas.microsoft.com/office/powerpoint/2010/main" val="3973617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a:rPr>
              <a:t>In Today's World</a:t>
            </a:r>
          </a:p>
        </p:txBody>
      </p:sp>
      <p:sp>
        <p:nvSpPr>
          <p:cNvPr id="3" name="Content Placeholder 2"/>
          <p:cNvSpPr>
            <a:spLocks noGrp="1"/>
          </p:cNvSpPr>
          <p:nvPr>
            <p:ph idx="1"/>
          </p:nvPr>
        </p:nvSpPr>
        <p:spPr/>
        <p:txBody>
          <a:bodyPr vert="horz" lIns="91440" tIns="45720" rIns="91440" bIns="45720" rtlCol="0" anchor="t">
            <a:normAutofit/>
          </a:bodyPr>
          <a:lstStyle/>
          <a:p>
            <a:r>
              <a:rPr lang="en-US" sz="1600" dirty="0">
                <a:latin typeface="Calibri"/>
              </a:rPr>
              <a:t>As we look at the history, we see universities focusing more on the gay and lesbian student subculture. Transgender students are often left behind. </a:t>
            </a:r>
          </a:p>
          <a:p>
            <a:r>
              <a:rPr lang="en-US" sz="1600" dirty="0">
                <a:latin typeface="Calibri"/>
              </a:rPr>
              <a:t>As student affairs professionals, we cannot forget the "T". Today, more and more students are identifying with the transgender orientation. This diverse population of students we serve proves that we must be more open-minded and inclusive than ever before. </a:t>
            </a:r>
          </a:p>
        </p:txBody>
      </p:sp>
    </p:spTree>
    <p:extLst>
      <p:ext uri="{BB962C8B-B14F-4D97-AF65-F5344CB8AC3E}">
        <p14:creationId xmlns:p14="http://schemas.microsoft.com/office/powerpoint/2010/main" val="711088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alibri"/>
              </a:rPr>
              <a:t>Our Responsibility as Staff and Faculty</a:t>
            </a:r>
            <a:r>
              <a:rPr lang="en-US" dirty="0"/>
              <a:t> </a:t>
            </a:r>
          </a:p>
        </p:txBody>
      </p:sp>
      <p:sp>
        <p:nvSpPr>
          <p:cNvPr id="3" name="Content Placeholder 2"/>
          <p:cNvSpPr>
            <a:spLocks noGrp="1"/>
          </p:cNvSpPr>
          <p:nvPr>
            <p:ph idx="1"/>
          </p:nvPr>
        </p:nvSpPr>
        <p:spPr/>
        <p:txBody>
          <a:bodyPr vert="horz" lIns="91440" tIns="45720" rIns="91440" bIns="45720" rtlCol="0" anchor="t">
            <a:normAutofit/>
          </a:bodyPr>
          <a:lstStyle/>
          <a:p>
            <a:r>
              <a:rPr lang="en-US" sz="1600" dirty="0">
                <a:latin typeface="Calibri"/>
              </a:rPr>
              <a:t>It is the responsibility of student affairs faculty and staff at all universities to create an inclusive environment on campus for the diverse population of students we encounter every day. </a:t>
            </a:r>
          </a:p>
          <a:p>
            <a:r>
              <a:rPr lang="en-US" sz="1600" dirty="0">
                <a:latin typeface="Calibri"/>
              </a:rPr>
              <a:t>Faculty and staff must stay up-to-date and aware of current issues in higher education and in the country as a whole.  </a:t>
            </a:r>
          </a:p>
          <a:p>
            <a:r>
              <a:rPr lang="en-US" sz="1600" dirty="0">
                <a:latin typeface="Calibri"/>
              </a:rPr>
              <a:t>We must acknowledge and respect our differences while creating an inclusive environment.</a:t>
            </a:r>
            <a:r>
              <a:rPr lang="en-US" dirty="0">
                <a:latin typeface="Calibri Light"/>
              </a:rPr>
              <a:t> </a:t>
            </a:r>
          </a:p>
        </p:txBody>
      </p:sp>
    </p:spTree>
    <p:extLst>
      <p:ext uri="{BB962C8B-B14F-4D97-AF65-F5344CB8AC3E}">
        <p14:creationId xmlns:p14="http://schemas.microsoft.com/office/powerpoint/2010/main" val="114564438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21</TotalTime>
  <Words>2000</Words>
  <Application>Microsoft Office PowerPoint</Application>
  <PresentationFormat>Custom</PresentationFormat>
  <Paragraphs>139</Paragraphs>
  <Slides>22</Slides>
  <Notes>22</Notes>
  <HiddenSlides>0</HiddenSlides>
  <MMClips>1</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Facet</vt:lpstr>
      <vt:lpstr>Don't Forget The "T's"</vt:lpstr>
      <vt:lpstr>Diversity: What is it?</vt:lpstr>
      <vt:lpstr>Implementing Diversity in College</vt:lpstr>
      <vt:lpstr>What is the "T"?</vt:lpstr>
      <vt:lpstr>History of Hate</vt:lpstr>
      <vt:lpstr>#ASKME</vt:lpstr>
      <vt:lpstr>Major Breakthroughs</vt:lpstr>
      <vt:lpstr>In Today's World</vt:lpstr>
      <vt:lpstr>Our Responsibility as Staff and Faculty </vt:lpstr>
      <vt:lpstr>Positive Steps Integrating  Transgender Students</vt:lpstr>
      <vt:lpstr>The Selection Process:  Residence Halls </vt:lpstr>
      <vt:lpstr>Inclusion on Applications</vt:lpstr>
      <vt:lpstr>How Can We Move Forward?</vt:lpstr>
      <vt:lpstr>Transgender Friendly Recruiting</vt:lpstr>
      <vt:lpstr>Transgender Friendly Recruiting</vt:lpstr>
      <vt:lpstr>Update Centrist's Policy</vt:lpstr>
      <vt:lpstr>Customer Service</vt:lpstr>
      <vt:lpstr>Facilities</vt:lpstr>
      <vt:lpstr>Campus Housing</vt:lpstr>
      <vt:lpstr>Name and Gender Changes</vt:lpstr>
      <vt:lpstr>Action Plan: Are These Changes Realistic? </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Frye</dc:creator>
  <cp:lastModifiedBy>Frye</cp:lastModifiedBy>
  <cp:revision>96</cp:revision>
  <dcterms:created xsi:type="dcterms:W3CDTF">2013-07-15T20:26:40Z</dcterms:created>
  <dcterms:modified xsi:type="dcterms:W3CDTF">2016-02-26T19:02:03Z</dcterms:modified>
</cp:coreProperties>
</file>