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92"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99477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900">
                <a:solidFill>
                  <a:schemeClr val="dk2"/>
                </a:solidFill>
                <a:latin typeface="Nunito"/>
                <a:ea typeface="Nunito"/>
                <a:cs typeface="Nunito"/>
                <a:sym typeface="Nunito"/>
              </a:defRPr>
            </a:lvl1pPr>
            <a:lvl2pPr lvl="1" algn="r">
              <a:spcBef>
                <a:spcPts val="0"/>
              </a:spcBef>
              <a:buNone/>
              <a:defRPr sz="900">
                <a:solidFill>
                  <a:schemeClr val="dk2"/>
                </a:solidFill>
                <a:latin typeface="Nunito"/>
                <a:ea typeface="Nunito"/>
                <a:cs typeface="Nunito"/>
                <a:sym typeface="Nunito"/>
              </a:defRPr>
            </a:lvl2pPr>
            <a:lvl3pPr lvl="2" algn="r">
              <a:spcBef>
                <a:spcPts val="0"/>
              </a:spcBef>
              <a:buNone/>
              <a:defRPr sz="900">
                <a:solidFill>
                  <a:schemeClr val="dk2"/>
                </a:solidFill>
                <a:latin typeface="Nunito"/>
                <a:ea typeface="Nunito"/>
                <a:cs typeface="Nunito"/>
                <a:sym typeface="Nunito"/>
              </a:defRPr>
            </a:lvl3pPr>
            <a:lvl4pPr lvl="3" algn="r">
              <a:spcBef>
                <a:spcPts val="0"/>
              </a:spcBef>
              <a:buNone/>
              <a:defRPr sz="900">
                <a:solidFill>
                  <a:schemeClr val="dk2"/>
                </a:solidFill>
                <a:latin typeface="Nunito"/>
                <a:ea typeface="Nunito"/>
                <a:cs typeface="Nunito"/>
                <a:sym typeface="Nunito"/>
              </a:defRPr>
            </a:lvl4pPr>
            <a:lvl5pPr lvl="4" algn="r">
              <a:spcBef>
                <a:spcPts val="0"/>
              </a:spcBef>
              <a:buNone/>
              <a:defRPr sz="900">
                <a:solidFill>
                  <a:schemeClr val="dk2"/>
                </a:solidFill>
                <a:latin typeface="Nunito"/>
                <a:ea typeface="Nunito"/>
                <a:cs typeface="Nunito"/>
                <a:sym typeface="Nunito"/>
              </a:defRPr>
            </a:lvl5pPr>
            <a:lvl6pPr lvl="5" algn="r">
              <a:spcBef>
                <a:spcPts val="0"/>
              </a:spcBef>
              <a:buNone/>
              <a:defRPr sz="900">
                <a:solidFill>
                  <a:schemeClr val="dk2"/>
                </a:solidFill>
                <a:latin typeface="Nunito"/>
                <a:ea typeface="Nunito"/>
                <a:cs typeface="Nunito"/>
                <a:sym typeface="Nunito"/>
              </a:defRPr>
            </a:lvl6pPr>
            <a:lvl7pPr lvl="6" algn="r">
              <a:spcBef>
                <a:spcPts val="0"/>
              </a:spcBef>
              <a:buNone/>
              <a:defRPr sz="900">
                <a:solidFill>
                  <a:schemeClr val="dk2"/>
                </a:solidFill>
                <a:latin typeface="Nunito"/>
                <a:ea typeface="Nunito"/>
                <a:cs typeface="Nunito"/>
                <a:sym typeface="Nunito"/>
              </a:defRPr>
            </a:lvl7pPr>
            <a:lvl8pPr lvl="7" algn="r">
              <a:spcBef>
                <a:spcPts val="0"/>
              </a:spcBef>
              <a:buNone/>
              <a:defRPr sz="900">
                <a:solidFill>
                  <a:schemeClr val="dk2"/>
                </a:solidFill>
                <a:latin typeface="Nunito"/>
                <a:ea typeface="Nunito"/>
                <a:cs typeface="Nunito"/>
                <a:sym typeface="Nunito"/>
              </a:defRPr>
            </a:lvl8pPr>
            <a:lvl9pPr lvl="8" algn="r">
              <a:spcBef>
                <a:spcPts val="0"/>
              </a:spcBef>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92lAJHjci80" TargetMode="External"/><Relationship Id="rId4" Type="http://schemas.openxmlformats.org/officeDocument/2006/relationships/image" Target="../media/image2.jpg"/><Relationship Id="rId5" Type="http://schemas.openxmlformats.org/officeDocument/2006/relationships/hyperlink" Target="http://www.youtube.com/watch?v=_tl7d41F3FQ" TargetMode="External"/><Relationship Id="rId6" Type="http://schemas.openxmlformats.org/officeDocument/2006/relationships/image" Target="../media/image3.jpg"/><Relationship Id="rId7" Type="http://schemas.openxmlformats.org/officeDocument/2006/relationships/hyperlink" Target="http://www.youtube.com/watch?v=KmvHtY3fKgc" TargetMode="External"/><Relationship Id="rId8" Type="http://schemas.openxmlformats.org/officeDocument/2006/relationships/image" Target="../media/image4.jpg"/><Relationship Id="rId9" Type="http://schemas.openxmlformats.org/officeDocument/2006/relationships/hyperlink" Target="http://www.youtube.com/watch?v=bczXWdKjGws" TargetMode="External"/><Relationship Id="rId10"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u73SDv85Yg" TargetMode="External"/><Relationship Id="rId4" Type="http://schemas.openxmlformats.org/officeDocument/2006/relationships/image" Target="../media/image6.jpg"/><Relationship Id="rId5" Type="http://schemas.openxmlformats.org/officeDocument/2006/relationships/hyperlink" Target="http://www.youtube.com/watch?v=xpOnAYtFLD4" TargetMode="External"/><Relationship Id="rId6"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A5NlKpjS1Sk" TargetMode="External"/><Relationship Id="rId4" Type="http://schemas.openxmlformats.org/officeDocument/2006/relationships/image" Target="../media/image8.jpg"/><Relationship Id="rId5" Type="http://schemas.openxmlformats.org/officeDocument/2006/relationships/hyperlink" Target="http://www.youtube.com/watch?v=CIPL50uRK_o" TargetMode="External"/><Relationship Id="rId6" Type="http://schemas.openxmlformats.org/officeDocument/2006/relationships/image" Target="../media/image9.jpg"/><Relationship Id="rId7" Type="http://schemas.openxmlformats.org/officeDocument/2006/relationships/hyperlink" Target="http://www.youtube.com/watch?v=6ePMGIsp_Ew" TargetMode="External"/><Relationship Id="rId8"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jOoclw0CbB8" TargetMode="External"/><Relationship Id="rId4" Type="http://schemas.openxmlformats.org/officeDocument/2006/relationships/hyperlink" Target="https://news.illinois.edu/view/6367/549565" TargetMode="External"/><Relationship Id="rId5" Type="http://schemas.openxmlformats.org/officeDocument/2006/relationships/hyperlink" Target="https://www.youtube.com/watch?v=6ePMGIsp_Ew" TargetMode="External"/><Relationship Id="rId6" Type="http://schemas.openxmlformats.org/officeDocument/2006/relationships/hyperlink" Target="https://www.socialstudies.org/system/files/publications/articles/se_820106.pdf"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time_continue=10&amp;v=Pi_vX0tknJM" TargetMode="External"/><Relationship Id="rId4" Type="http://schemas.openxmlformats.org/officeDocument/2006/relationships/hyperlink" Target="https://www.edurisksolutions.org/Templates/template-blogs.aspx?pageid=47&amp;id=260&amp;blogid=100" TargetMode="External"/><Relationship Id="rId5" Type="http://schemas.openxmlformats.org/officeDocument/2006/relationships/hyperlink" Target="https://youtu.be/KmvHtY3fKgc" TargetMode="External"/><Relationship Id="rId6" Type="http://schemas.openxmlformats.org/officeDocument/2006/relationships/hyperlink" Target="https://youtu.be/_tl7d41F3FQ" TargetMode="External"/><Relationship Id="rId7" Type="http://schemas.openxmlformats.org/officeDocument/2006/relationships/hyperlink" Target="https://youtu.be/92lAJHjci80"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latin typeface="Times New Roman"/>
                <a:ea typeface="Times New Roman"/>
                <a:cs typeface="Times New Roman"/>
                <a:sym typeface="Times New Roman"/>
              </a:rPr>
              <a:t>Virtual Case Study</a:t>
            </a:r>
            <a:endParaRPr>
              <a:latin typeface="Times New Roman"/>
              <a:ea typeface="Times New Roman"/>
              <a:cs typeface="Times New Roman"/>
              <a:sym typeface="Times New Roman"/>
            </a:endParaRPr>
          </a:p>
        </p:txBody>
      </p:sp>
      <p:sp>
        <p:nvSpPr>
          <p:cNvPr id="278" name="Shape 278"/>
          <p:cNvSpPr txBox="1">
            <a:spLocks noGrp="1"/>
          </p:cNvSpPr>
          <p:nvPr>
            <p:ph type="subTitle" idx="1"/>
          </p:nvPr>
        </p:nvSpPr>
        <p:spPr>
          <a:xfrm>
            <a:off x="914850" y="3552400"/>
            <a:ext cx="4255500" cy="69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Times New Roman"/>
                <a:ea typeface="Times New Roman"/>
                <a:cs typeface="Times New Roman"/>
                <a:sym typeface="Times New Roman"/>
              </a:rPr>
              <a:t>By Kaew Preamchuen</a:t>
            </a:r>
            <a:endParaRPr>
              <a:latin typeface="Times New Roman"/>
              <a:ea typeface="Times New Roman"/>
              <a:cs typeface="Times New Roman"/>
              <a:sym typeface="Times New Roman"/>
            </a:endParaRPr>
          </a:p>
          <a:p>
            <a:pPr marL="0" lvl="0" indent="0" rtl="0">
              <a:spcBef>
                <a:spcPts val="0"/>
              </a:spcBef>
              <a:spcAft>
                <a:spcPts val="0"/>
              </a:spcAft>
              <a:buNone/>
            </a:pPr>
            <a:r>
              <a:rPr lang="en">
                <a:latin typeface="Times New Roman"/>
                <a:ea typeface="Times New Roman"/>
                <a:cs typeface="Times New Roman"/>
                <a:sym typeface="Times New Roman"/>
              </a:rPr>
              <a:t>     Laurel Spurgeon</a:t>
            </a:r>
            <a:endParaRPr>
              <a:latin typeface="Times New Roman"/>
              <a:ea typeface="Times New Roman"/>
              <a:cs typeface="Times New Roman"/>
              <a:sym typeface="Times New Roman"/>
            </a:endParaRPr>
          </a:p>
          <a:p>
            <a:pPr marL="0" lvl="0" indent="0" rtl="0">
              <a:spcBef>
                <a:spcPts val="0"/>
              </a:spcBef>
              <a:spcAft>
                <a:spcPts val="0"/>
              </a:spcAft>
              <a:buNone/>
            </a:pPr>
            <a:r>
              <a:rPr lang="en">
                <a:latin typeface="Times New Roman"/>
                <a:ea typeface="Times New Roman"/>
                <a:cs typeface="Times New Roman"/>
                <a:sym typeface="Times New Roman"/>
              </a:rPr>
              <a:t>     Katie Zhu</a:t>
            </a:r>
            <a:endParaRPr>
              <a:latin typeface="Times New Roman"/>
              <a:ea typeface="Times New Roman"/>
              <a:cs typeface="Times New Roman"/>
              <a:sym typeface="Times New Roman"/>
            </a:endParaRPr>
          </a:p>
          <a:p>
            <a:pPr marL="0" lvl="0" indent="0" rtl="0">
              <a:spcBef>
                <a:spcPts val="0"/>
              </a:spcBef>
              <a:spcAft>
                <a:spcPts val="0"/>
              </a:spcAft>
              <a:buNone/>
            </a:pPr>
            <a:r>
              <a:rPr lang="en">
                <a:latin typeface="Times New Roman"/>
                <a:ea typeface="Times New Roman"/>
                <a:cs typeface="Times New Roman"/>
                <a:sym typeface="Times New Roman"/>
              </a:rPr>
              <a:t>     Jay Anderson</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1303800" y="338100"/>
            <a:ext cx="7030500" cy="525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Debate of Freedom of Speech</a:t>
            </a:r>
            <a:endParaRPr/>
          </a:p>
        </p:txBody>
      </p:sp>
      <p:sp>
        <p:nvSpPr>
          <p:cNvPr id="333" name="Shape 333"/>
          <p:cNvSpPr txBox="1">
            <a:spLocks noGrp="1"/>
          </p:cNvSpPr>
          <p:nvPr>
            <p:ph type="body" idx="1"/>
          </p:nvPr>
        </p:nvSpPr>
        <p:spPr>
          <a:xfrm>
            <a:off x="1303800" y="956775"/>
            <a:ext cx="7315500" cy="3827100"/>
          </a:xfrm>
          <a:prstGeom prst="rect">
            <a:avLst/>
          </a:prstGeom>
        </p:spPr>
        <p:txBody>
          <a:bodyPr spcFirstLastPara="1" wrap="square" lIns="91425" tIns="91425" rIns="91425" bIns="91425" anchor="t" anchorCtr="0">
            <a:noAutofit/>
          </a:bodyPr>
          <a:lstStyle/>
          <a:p>
            <a:pPr marL="0" lvl="0" indent="0" algn="just">
              <a:lnSpc>
                <a:spcPct val="150000"/>
              </a:lnSpc>
              <a:spcBef>
                <a:spcPts val="0"/>
              </a:spcBef>
              <a:spcAft>
                <a:spcPts val="0"/>
              </a:spcAft>
              <a:buNone/>
            </a:pPr>
            <a:r>
              <a:rPr lang="en" sz="1400">
                <a:latin typeface="Times New Roman"/>
                <a:ea typeface="Times New Roman"/>
                <a:cs typeface="Times New Roman"/>
                <a:sym typeface="Times New Roman"/>
              </a:rPr>
              <a:t>Guest speakers have been the subject of violent protests and outbursts by student organizations and have been mishandled by student affairs organizations, administrators, and campus security or police guards. According to Gerstmann, nobody has the right to block people from seeing a guest speaker and use violence against a speaker; furthermore, they do not have a right to shout them down when the speech is occurring (Gerstmann, 2018, p. 7). The first amendment protects controversial speakers just the same as it does the students and faculty protesters. In 2016 and 2017, disorder turned into riots and student unrest. For instance, libertarian conservative political scientist and intellectual Charles Murray was physically attacked by students and faculty at Middlebury College in Vermont (Gerstmann, 2018, p. 7). Also, a protest almost turned into a riot at Indiana University when Dr. Murray spoke at this Big Ten research university. </a:t>
            </a:r>
            <a:endParaRPr sz="1400">
              <a:latin typeface="Times New Roman"/>
              <a:ea typeface="Times New Roman"/>
              <a:cs typeface="Times New Roman"/>
              <a:sym typeface="Times New Roman"/>
            </a:endParaRPr>
          </a:p>
          <a:p>
            <a:pPr marL="0" lvl="0" indent="0" algn="just">
              <a:lnSpc>
                <a:spcPct val="150000"/>
              </a:lnSpc>
              <a:spcBef>
                <a:spcPts val="1600"/>
              </a:spcBef>
              <a:spcAft>
                <a:spcPts val="1600"/>
              </a:spcAft>
              <a:buNone/>
            </a:pPr>
            <a:r>
              <a:rPr lang="en" sz="1400">
                <a:latin typeface="Times New Roman"/>
                <a:ea typeface="Times New Roman"/>
                <a:cs typeface="Times New Roman"/>
                <a:sym typeface="Times New Roman"/>
              </a:rPr>
              <a:t>								                                 Dr. Charles Murray</a:t>
            </a:r>
            <a:endParaRPr sz="1400">
              <a:latin typeface="Times New Roman"/>
              <a:ea typeface="Times New Roman"/>
              <a:cs typeface="Times New Roman"/>
              <a:sym typeface="Times New Roman"/>
            </a:endParaRPr>
          </a:p>
        </p:txBody>
      </p:sp>
      <p:pic>
        <p:nvPicPr>
          <p:cNvPr id="334" name="Shape 334"/>
          <p:cNvPicPr preferRelativeResize="0"/>
          <p:nvPr/>
        </p:nvPicPr>
        <p:blipFill>
          <a:blip r:embed="rId3">
            <a:alphaModFix/>
          </a:blip>
          <a:stretch>
            <a:fillRect/>
          </a:stretch>
        </p:blipFill>
        <p:spPr>
          <a:xfrm>
            <a:off x="7956550" y="4180900"/>
            <a:ext cx="1187450" cy="962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1303800" y="524875"/>
            <a:ext cx="7030500" cy="546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Debate over Freedom of Speech</a:t>
            </a:r>
            <a:endParaRPr/>
          </a:p>
        </p:txBody>
      </p:sp>
      <p:sp>
        <p:nvSpPr>
          <p:cNvPr id="340" name="Shape 340"/>
          <p:cNvSpPr txBox="1">
            <a:spLocks noGrp="1"/>
          </p:cNvSpPr>
          <p:nvPr>
            <p:ph type="body" idx="1"/>
          </p:nvPr>
        </p:nvSpPr>
        <p:spPr>
          <a:xfrm>
            <a:off x="1303800" y="1515850"/>
            <a:ext cx="7030500" cy="1850400"/>
          </a:xfrm>
          <a:prstGeom prst="rect">
            <a:avLst/>
          </a:prstGeom>
        </p:spPr>
        <p:txBody>
          <a:bodyPr spcFirstLastPara="1" wrap="square" lIns="91425" tIns="91425" rIns="91425" bIns="91425" anchor="t" anchorCtr="0">
            <a:noAutofit/>
          </a:bodyPr>
          <a:lstStyle/>
          <a:p>
            <a:pPr marL="0" lvl="0" indent="0" algn="just">
              <a:lnSpc>
                <a:spcPct val="150000"/>
              </a:lnSpc>
              <a:spcBef>
                <a:spcPts val="0"/>
              </a:spcBef>
              <a:spcAft>
                <a:spcPts val="0"/>
              </a:spcAft>
              <a:buNone/>
            </a:pPr>
            <a:r>
              <a:rPr lang="en" sz="1400">
                <a:latin typeface="Times New Roman"/>
                <a:ea typeface="Times New Roman"/>
                <a:cs typeface="Times New Roman"/>
                <a:sym typeface="Times New Roman"/>
              </a:rPr>
              <a:t>Students also have the right of the First Amendment guaranteeing freedom of speech to protest a speaker for his or her views outside the place where the speaking event is taking place; furthermore, they have the right to attend and challenge them with questions.   </a:t>
            </a:r>
            <a:endParaRPr sz="1400">
              <a:latin typeface="Times New Roman"/>
              <a:ea typeface="Times New Roman"/>
              <a:cs typeface="Times New Roman"/>
              <a:sym typeface="Times New Roman"/>
            </a:endParaRPr>
          </a:p>
          <a:p>
            <a:pPr marL="0" lvl="0" indent="0" algn="just">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57550" y="35975"/>
            <a:ext cx="8517300" cy="626100"/>
          </a:xfrm>
          <a:prstGeom prst="rect">
            <a:avLst/>
          </a:prstGeom>
        </p:spPr>
        <p:txBody>
          <a:bodyPr spcFirstLastPara="1" wrap="square" lIns="91425" tIns="91425" rIns="91425" bIns="91425" anchor="t" anchorCtr="0">
            <a:noAutofit/>
          </a:bodyPr>
          <a:lstStyle/>
          <a:p>
            <a:pPr marL="457200" lvl="0" indent="457200">
              <a:spcBef>
                <a:spcPts val="0"/>
              </a:spcBef>
              <a:spcAft>
                <a:spcPts val="0"/>
              </a:spcAft>
              <a:buNone/>
            </a:pPr>
            <a:r>
              <a:rPr lang="en" sz="1800">
                <a:latin typeface="Times New Roman"/>
                <a:ea typeface="Times New Roman"/>
                <a:cs typeface="Times New Roman"/>
                <a:sym typeface="Times New Roman"/>
              </a:rPr>
              <a:t>The Charles Murray Protests in Vermont, Indiana, and Pennsylvania</a:t>
            </a:r>
            <a:endParaRPr sz="1800">
              <a:latin typeface="Times New Roman"/>
              <a:ea typeface="Times New Roman"/>
              <a:cs typeface="Times New Roman"/>
              <a:sym typeface="Times New Roman"/>
            </a:endParaRPr>
          </a:p>
        </p:txBody>
      </p:sp>
      <p:sp>
        <p:nvSpPr>
          <p:cNvPr id="346" name="Shape 346"/>
          <p:cNvSpPr txBox="1">
            <a:spLocks noGrp="1"/>
          </p:cNvSpPr>
          <p:nvPr>
            <p:ph type="body" idx="1"/>
          </p:nvPr>
        </p:nvSpPr>
        <p:spPr>
          <a:xfrm>
            <a:off x="280550" y="597075"/>
            <a:ext cx="8747400" cy="4388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347" name="Shape 347" descr="Protesting lecture of Charles Murray." title="Middlebury Charles Murray Protests 3/2">
            <a:hlinkClick r:id="rId3"/>
          </p:cNvPr>
          <p:cNvSpPr/>
          <p:nvPr/>
        </p:nvSpPr>
        <p:spPr>
          <a:xfrm>
            <a:off x="237400" y="546975"/>
            <a:ext cx="4280250" cy="2071525"/>
          </a:xfrm>
          <a:prstGeom prst="rect">
            <a:avLst/>
          </a:prstGeom>
          <a:blipFill>
            <a:blip r:embed="rId4">
              <a:alphaModFix/>
            </a:blip>
            <a:stretch>
              <a:fillRect/>
            </a:stretch>
          </a:blipFill>
          <a:ln>
            <a:noFill/>
          </a:ln>
        </p:spPr>
      </p:sp>
      <p:sp>
        <p:nvSpPr>
          <p:cNvPr id="348" name="Shape 348" descr="Dozens gathered on Indiana University's Bloomington campus Tuesday to protest controversial author Charles Murray's speaking engagement." title="IU students, staff protest controversial speaker">
            <a:hlinkClick r:id="rId5"/>
          </p:cNvPr>
          <p:cNvSpPr/>
          <p:nvPr/>
        </p:nvSpPr>
        <p:spPr>
          <a:xfrm>
            <a:off x="4517650" y="514475"/>
            <a:ext cx="4467150" cy="2136525"/>
          </a:xfrm>
          <a:prstGeom prst="rect">
            <a:avLst/>
          </a:prstGeom>
          <a:blipFill>
            <a:blip r:embed="rId6">
              <a:alphaModFix/>
            </a:blip>
            <a:stretch>
              <a:fillRect/>
            </a:stretch>
          </a:blipFill>
          <a:ln>
            <a:noFill/>
          </a:ln>
        </p:spPr>
      </p:sp>
      <p:sp>
        <p:nvSpPr>
          <p:cNvPr id="349" name="Shape 349" descr="Forced administration to move Charles Murray lecture to live-stream from private room Subscribe to WPTZ on YouTube now for more: http://bit.ly/1e9vG0j  Get more Burlington/Plattsburgh news: http://wptz.com Like us: http://facebook.com/5WPTZ Follow us: http://twitter.com/WPTZ Google+: https://plus.google.com/+WPTZ" title="Hundreds of Middlebury students protest school speaker">
            <a:hlinkClick r:id="rId7"/>
          </p:cNvPr>
          <p:cNvSpPr/>
          <p:nvPr/>
        </p:nvSpPr>
        <p:spPr>
          <a:xfrm>
            <a:off x="237400" y="2651000"/>
            <a:ext cx="3920550" cy="2279150"/>
          </a:xfrm>
          <a:prstGeom prst="rect">
            <a:avLst/>
          </a:prstGeom>
          <a:blipFill>
            <a:blip r:embed="rId8">
              <a:alphaModFix/>
            </a:blip>
            <a:stretch>
              <a:fillRect/>
            </a:stretch>
          </a:blipFill>
          <a:ln>
            <a:noFill/>
          </a:ln>
        </p:spPr>
      </p:sp>
      <p:sp>
        <p:nvSpPr>
          <p:cNvPr id="350" name="Shape 350" descr="Like FIRE on Facebook: http://facebook.com/TheFIREorg Follow FIRE on Twitter: http://twitter.com/TheFIREorg Subscribe to FIRE’s email list: https://www.thefire.org/subscribe-to-fires-e-mail-lists-and-receive-breaking-news-first/  Charles Murray, a controversial conservative social scientist spoke at Villanova University’s Law School. The event was scheduled for about a month after a protest of Murray’s March 2 lecture at Middlebury College turned violent. (That event left a faculty member with a neck injury.) Given the history of animosity that some have for Murray, who co-authored The Bell Curve, we felt it was important to attend his lecture and see how he would be received at Villanova.  It was hard to miss the police presence upon arriving to the campus on March 30. The university clearly anticipated protests. However, this didn’t seem to change the mood among students and others. Most attendees were polite and there was no sign of protest inside the lecture hall until Murray was invited to the lectern.  After some loud, intentional coughing, three protesters marched to the front of the hall with a large banner that read, “FREE HATE SPEECH = THE POWER TO SILENCE DISSENT,” as well as smaller signs with similar messages. Throughout the first seven minutes of the scheduled lecture, protesters shouted criticisms of Villanova University for “giving a platform to hate speech.” They were told that they could stand silently by Murray, and political science professor and event coordinator Colleen Sheehan offered them the first question during the Q &amp; A. Nonetheless, all offers by the hosts were rebuffed by the protesters, who continued to interrupt the lecture.  About four minutes into the protest, a Villanova professor stood up and challenged the protesters, stating, “I’m an economics professor here, I’m a person-of-color, whatever that word means. I have no idea what he’s going to talk about, he’s said some interesting things in the past. I want to listen, there are a lot of people at this school who want to listen.” A few minutes and a few more attempts to persuade the protesters later, Murray left the floor and the protesters were escorted out by security. Murray returned a short time later to finish his speech, despite loud chants from outside the hall and a silent protest by other students off to the side of Murray’s lectern.  FIRE was disappointed that when protesters were offered an opportunity to have a dialogue with Murray, they continued to try to shut down his speech instead. In a free society, the best response to speech one finds disagreeable is more speech, and those inclined to shout down their opponents should understand that simply silencing a speaker does little to challenge his or her ideas." title="Protesters disrupt Charles Murray at Villanova University">
            <a:hlinkClick r:id="rId9"/>
          </p:cNvPr>
          <p:cNvSpPr/>
          <p:nvPr/>
        </p:nvSpPr>
        <p:spPr>
          <a:xfrm>
            <a:off x="4517650" y="2750438"/>
            <a:ext cx="4370575" cy="2179700"/>
          </a:xfrm>
          <a:prstGeom prst="rect">
            <a:avLst/>
          </a:prstGeom>
          <a:blipFill>
            <a:blip r:embed="rId10">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1303800" y="309325"/>
            <a:ext cx="7030500" cy="56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Other Disruptions</a:t>
            </a:r>
            <a:endParaRPr sz="2400">
              <a:latin typeface="Times New Roman"/>
              <a:ea typeface="Times New Roman"/>
              <a:cs typeface="Times New Roman"/>
              <a:sym typeface="Times New Roman"/>
            </a:endParaRPr>
          </a:p>
        </p:txBody>
      </p:sp>
      <p:sp>
        <p:nvSpPr>
          <p:cNvPr id="356" name="Shape 356"/>
          <p:cNvSpPr txBox="1">
            <a:spLocks noGrp="1"/>
          </p:cNvSpPr>
          <p:nvPr>
            <p:ph type="body" idx="1"/>
          </p:nvPr>
        </p:nvSpPr>
        <p:spPr>
          <a:xfrm>
            <a:off x="1303800" y="784125"/>
            <a:ext cx="7030500" cy="3747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latin typeface="Times New Roman"/>
                <a:ea typeface="Times New Roman"/>
                <a:cs typeface="Times New Roman"/>
                <a:sym typeface="Times New Roman"/>
              </a:rPr>
              <a:t>Texas A&amp;M University had a disruption in 2016 when a white supremacist, Richard Spencer, was paid to speak by a private supporter at the university auditorium. Texas A&amp;M has a history of being one of the most conservative campuses in the country.  It has a proud military ROTC tradition graduating the highest number of military officers second to the Army, Naval, and Air Force Academies. Texas A&amp;M officials denounced Spencer and the private person who sponsored the event.</a:t>
            </a:r>
            <a:endParaRPr sz="1200">
              <a:latin typeface="Times New Roman"/>
              <a:ea typeface="Times New Roman"/>
              <a:cs typeface="Times New Roman"/>
              <a:sym typeface="Times New Roman"/>
            </a:endParaRPr>
          </a:p>
          <a:p>
            <a:pPr marL="0" lvl="0" indent="0">
              <a:spcBef>
                <a:spcPts val="160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spcBef>
                <a:spcPts val="1600"/>
              </a:spcBef>
              <a:spcAft>
                <a:spcPts val="1600"/>
              </a:spcAft>
              <a:buNone/>
            </a:pPr>
            <a:endParaRPr sz="1200">
              <a:latin typeface="Times New Roman"/>
              <a:ea typeface="Times New Roman"/>
              <a:cs typeface="Times New Roman"/>
              <a:sym typeface="Times New Roman"/>
            </a:endParaRPr>
          </a:p>
        </p:txBody>
      </p:sp>
      <p:sp>
        <p:nvSpPr>
          <p:cNvPr id="357" name="Shape 357" descr="Richard Spencer is confronted by a protestor, and supporters and opponents leave their seats to face off before calm is restored" title="Opponents, supporters square off during Richard Spencer speech at Texas A&amp;M">
            <a:hlinkClick r:id="rId3"/>
          </p:cNvPr>
          <p:cNvSpPr/>
          <p:nvPr/>
        </p:nvSpPr>
        <p:spPr>
          <a:xfrm>
            <a:off x="160925" y="2037138"/>
            <a:ext cx="3919825" cy="2935050"/>
          </a:xfrm>
          <a:prstGeom prst="rect">
            <a:avLst/>
          </a:prstGeom>
          <a:blipFill>
            <a:blip r:embed="rId4">
              <a:alphaModFix/>
            </a:blip>
            <a:stretch>
              <a:fillRect/>
            </a:stretch>
          </a:blipFill>
          <a:ln>
            <a:noFill/>
          </a:ln>
        </p:spPr>
      </p:sp>
      <p:sp>
        <p:nvSpPr>
          <p:cNvPr id="358" name="Shape 358" descr="A speech at Texas A&amp;M by the leader of a white nationalist organization brought out hundreds of protesters Tuesday night. The students held signs and chanted as they gathered outside the campus building, where Richard Spencer was speaking. Spencer gained attention during the presidential campaign after a video showed him celebrating the election results, declaring &quot;hail Trump.&quot; Anna Werner reports." title="Arrests after white supremacist talks at Texas A&amp;M University">
            <a:hlinkClick r:id="rId5"/>
          </p:cNvPr>
          <p:cNvSpPr/>
          <p:nvPr/>
        </p:nvSpPr>
        <p:spPr>
          <a:xfrm>
            <a:off x="4209100" y="2194088"/>
            <a:ext cx="3919825" cy="2316375"/>
          </a:xfrm>
          <a:prstGeom prst="rect">
            <a:avLst/>
          </a:prstGeom>
          <a:blipFill>
            <a:blip r:embed="rId6">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456200" y="125225"/>
            <a:ext cx="7030500" cy="61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latin typeface="Times New Roman"/>
                <a:ea typeface="Times New Roman"/>
                <a:cs typeface="Times New Roman"/>
                <a:sym typeface="Times New Roman"/>
              </a:rPr>
              <a:t>Featured Speaker-The President of the University of Oregon Run Out By His Own Students while University of Utah student protesters block Ben Shapiro’s Speech </a:t>
            </a:r>
            <a:endParaRPr sz="1400">
              <a:latin typeface="Times New Roman"/>
              <a:ea typeface="Times New Roman"/>
              <a:cs typeface="Times New Roman"/>
              <a:sym typeface="Times New Roman"/>
            </a:endParaRPr>
          </a:p>
        </p:txBody>
      </p:sp>
      <p:sp>
        <p:nvSpPr>
          <p:cNvPr id="364" name="Shape 364"/>
          <p:cNvSpPr txBox="1">
            <a:spLocks noGrp="1"/>
          </p:cNvSpPr>
          <p:nvPr>
            <p:ph type="body" idx="1"/>
          </p:nvPr>
        </p:nvSpPr>
        <p:spPr>
          <a:xfrm>
            <a:off x="609600" y="712175"/>
            <a:ext cx="8219700" cy="1682400"/>
          </a:xfrm>
          <a:prstGeom prst="rect">
            <a:avLst/>
          </a:prstGeom>
        </p:spPr>
        <p:txBody>
          <a:bodyPr spcFirstLastPara="1" wrap="square" lIns="91425" tIns="91425" rIns="91425" bIns="91425" anchor="t" anchorCtr="0">
            <a:noAutofit/>
          </a:bodyPr>
          <a:lstStyle/>
          <a:p>
            <a:pPr marL="0" lvl="0" indent="457200">
              <a:spcBef>
                <a:spcPts val="0"/>
              </a:spcBef>
              <a:spcAft>
                <a:spcPts val="0"/>
              </a:spcAft>
              <a:buNone/>
            </a:pPr>
            <a:r>
              <a:rPr lang="en">
                <a:latin typeface="Times New Roman"/>
                <a:ea typeface="Times New Roman"/>
                <a:cs typeface="Times New Roman"/>
                <a:sym typeface="Times New Roman"/>
              </a:rPr>
              <a:t>University of Oregon students disrupted President Michael Schill’s State of the University address and University of Utah protesters blocked entrance to Ben Shapiro’s Speech at Salt Lake City in one of the most Mormon, Conservative, and Republican states in the Union. These students are threatening attendees.  The other video is a protest against Shapiro at UCLA with protesters threatening attendees, too.    </a:t>
            </a:r>
            <a:endParaRPr>
              <a:latin typeface="Times New Roman"/>
              <a:ea typeface="Times New Roman"/>
              <a:cs typeface="Times New Roman"/>
              <a:sym typeface="Times New Roman"/>
            </a:endParaRPr>
          </a:p>
          <a:p>
            <a:pPr marL="0" lvl="0" indent="0">
              <a:spcBef>
                <a:spcPts val="1600"/>
              </a:spcBef>
              <a:spcAft>
                <a:spcPts val="0"/>
              </a:spcAft>
              <a:buNone/>
            </a:pPr>
            <a:endParaRPr>
              <a:latin typeface="Times New Roman"/>
              <a:ea typeface="Times New Roman"/>
              <a:cs typeface="Times New Roman"/>
              <a:sym typeface="Times New Roman"/>
            </a:endParaRPr>
          </a:p>
          <a:p>
            <a:pPr marL="0" lvl="0" indent="0">
              <a:spcBef>
                <a:spcPts val="1600"/>
              </a:spcBef>
              <a:spcAft>
                <a:spcPts val="1600"/>
              </a:spcAft>
              <a:buNone/>
            </a:pP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365" name="Shape 365" descr="The University of Oregon President Michael Schill’s state of the university speech in Eugene was canceled Friday, Oct. 6, 2017, after a noisy group of protesters took over the stage where he was to announce an anonymous $50 million gift. https://trib.al/OztKYsg" title="Student protesters disrupt University of Oregon president’s university speech">
            <a:hlinkClick r:id="rId3"/>
          </p:cNvPr>
          <p:cNvSpPr/>
          <p:nvPr/>
        </p:nvSpPr>
        <p:spPr>
          <a:xfrm>
            <a:off x="0" y="1817900"/>
            <a:ext cx="3467375" cy="3304425"/>
          </a:xfrm>
          <a:prstGeom prst="rect">
            <a:avLst/>
          </a:prstGeom>
          <a:blipFill>
            <a:blip r:embed="rId4">
              <a:alphaModFix/>
            </a:blip>
            <a:stretch>
              <a:fillRect/>
            </a:stretch>
          </a:blipFill>
          <a:ln>
            <a:noFill/>
          </a:ln>
        </p:spPr>
      </p:sp>
      <p:sp>
        <p:nvSpPr>
          <p:cNvPr id="366" name="Shape 366" descr="9/27/17" title="Ben Shapiro Protest at University of Utah">
            <a:hlinkClick r:id="rId5"/>
          </p:cNvPr>
          <p:cNvSpPr/>
          <p:nvPr/>
        </p:nvSpPr>
        <p:spPr>
          <a:xfrm>
            <a:off x="3431400" y="1774325"/>
            <a:ext cx="3237150" cy="3262075"/>
          </a:xfrm>
          <a:prstGeom prst="rect">
            <a:avLst/>
          </a:prstGeom>
          <a:blipFill>
            <a:blip r:embed="rId6">
              <a:alphaModFix/>
            </a:blip>
            <a:stretch>
              <a:fillRect/>
            </a:stretch>
          </a:blipFill>
          <a:ln>
            <a:noFill/>
          </a:ln>
        </p:spPr>
      </p:sp>
      <p:sp>
        <p:nvSpPr>
          <p:cNvPr id="367" name="Shape 367" descr="This week I went to UCLA, where a bunch of college kids were mad that Ben Shapiro was speaking on campus. Protesters were angry but unable to verbalize why while Ben Shapiro's supporters had no problems articulating their thoughts. Great action!  FEATURED:  Kira Innis https://twitter.com/kirainnis7  An0maly  - https://www.facebook.com/An0malyMusic/?ref=br_rs  - https://www.instagram.com/dreamrare/  - https://twitter.com/LegendaryEnergy                 http://www.twitter.com/fleccas http://www.instagram.com/fleccas http://www.facebook.com/fleccas http://www.patreon.com/fleccas" title="Free Speech Protesters Can't Compete with Ben Shapiro Supporters at UCLA">
            <a:hlinkClick r:id="rId7"/>
          </p:cNvPr>
          <p:cNvSpPr/>
          <p:nvPr/>
        </p:nvSpPr>
        <p:spPr>
          <a:xfrm>
            <a:off x="6611000" y="1839075"/>
            <a:ext cx="2533000" cy="3262075"/>
          </a:xfrm>
          <a:prstGeom prst="rect">
            <a:avLst/>
          </a:prstGeom>
          <a:blipFill>
            <a:blip r:embed="rId8">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303800" y="64750"/>
            <a:ext cx="6249600" cy="53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latin typeface="Times New Roman"/>
                <a:ea typeface="Times New Roman"/>
                <a:cs typeface="Times New Roman"/>
                <a:sym typeface="Times New Roman"/>
              </a:rPr>
              <a:t>Possible Committee Solutions for Free Speech</a:t>
            </a:r>
            <a:endParaRPr sz="2400">
              <a:latin typeface="Times New Roman"/>
              <a:ea typeface="Times New Roman"/>
              <a:cs typeface="Times New Roman"/>
              <a:sym typeface="Times New Roman"/>
            </a:endParaRPr>
          </a:p>
        </p:txBody>
      </p:sp>
      <p:sp>
        <p:nvSpPr>
          <p:cNvPr id="373" name="Shape 373"/>
          <p:cNvSpPr txBox="1">
            <a:spLocks noGrp="1"/>
          </p:cNvSpPr>
          <p:nvPr>
            <p:ph type="body" idx="1"/>
          </p:nvPr>
        </p:nvSpPr>
        <p:spPr>
          <a:xfrm>
            <a:off x="382350" y="786675"/>
            <a:ext cx="8379300" cy="4147200"/>
          </a:xfrm>
          <a:prstGeom prst="rect">
            <a:avLst/>
          </a:prstGeom>
        </p:spPr>
        <p:txBody>
          <a:bodyPr spcFirstLastPara="1" wrap="square" lIns="91425" tIns="91425" rIns="91425" bIns="91425" anchor="t" anchorCtr="0">
            <a:noAutofit/>
          </a:bodyPr>
          <a:lstStyle/>
          <a:p>
            <a:pPr marL="457200" lvl="0" indent="-317500" rtl="0">
              <a:lnSpc>
                <a:spcPct val="100000"/>
              </a:lnSpc>
              <a:spcBef>
                <a:spcPts val="0"/>
              </a:spcBef>
              <a:spcAft>
                <a:spcPts val="0"/>
              </a:spcAft>
              <a:buSzPts val="1400"/>
              <a:buFont typeface="Times New Roman"/>
              <a:buChar char="●"/>
            </a:pPr>
            <a:r>
              <a:rPr lang="en" sz="1400" b="1">
                <a:latin typeface="Times New Roman"/>
                <a:ea typeface="Times New Roman"/>
                <a:cs typeface="Times New Roman"/>
                <a:sym typeface="Times New Roman"/>
              </a:rPr>
              <a:t>Set the limitations for free speech</a:t>
            </a:r>
            <a:endParaRPr sz="1400" b="1">
              <a:latin typeface="Times New Roman"/>
              <a:ea typeface="Times New Roman"/>
              <a:cs typeface="Times New Roman"/>
              <a:sym typeface="Times New Roman"/>
            </a:endParaRPr>
          </a:p>
          <a:p>
            <a:pPr marL="0" lvl="0" indent="0" algn="just" rtl="0">
              <a:lnSpc>
                <a:spcPct val="150000"/>
              </a:lnSpc>
              <a:spcBef>
                <a:spcPts val="1600"/>
              </a:spcBef>
              <a:spcAft>
                <a:spcPts val="0"/>
              </a:spcAft>
              <a:buNone/>
            </a:pPr>
            <a:r>
              <a:rPr lang="en" sz="1400">
                <a:latin typeface="Times New Roman"/>
                <a:ea typeface="Times New Roman"/>
                <a:cs typeface="Times New Roman"/>
                <a:sym typeface="Times New Roman"/>
              </a:rPr>
              <a:t>The committee should have the Dean or Provost of Student Affairs and Vice President Albert Longbottom on the committee to support the other division heads within the Department of Student Affairs. Administrative  Assistant Minerva Lockhart should apply her secretarial skills to type and record all of the procedures on which the committee agrees for the next major guest speaker.  The Dean or Provost of Academic Affairs should be in touch with the committee along with the university administration. The solution is to set up a designated area for students to speak near the auditorium guarded by the campus police and city police protecting all students and faculty. In addition, the campus and city police will sit on this committee and will be in close contact with the Division of Student Affairs and Division of Academic Affairs. Also, the campus police and city police will be in contact with the county sheriff's office. The three local law enforcement agencies will do background checks on any groups that promote terrorizing of attendees at special speaking events.   </a:t>
            </a:r>
            <a:endParaRPr sz="1400">
              <a:latin typeface="Times New Roman"/>
              <a:ea typeface="Times New Roman"/>
              <a:cs typeface="Times New Roman"/>
              <a:sym typeface="Times New Roman"/>
            </a:endParaRPr>
          </a:p>
          <a:p>
            <a:pPr marL="0" lvl="0" indent="0" rtl="0">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1227600" y="598150"/>
            <a:ext cx="6249600" cy="539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Possible Committee Solutions for Free Speech</a:t>
            </a:r>
            <a:endParaRPr sz="2400">
              <a:latin typeface="Times New Roman"/>
              <a:ea typeface="Times New Roman"/>
              <a:cs typeface="Times New Roman"/>
              <a:sym typeface="Times New Roman"/>
            </a:endParaRPr>
          </a:p>
        </p:txBody>
      </p:sp>
      <p:sp>
        <p:nvSpPr>
          <p:cNvPr id="379" name="Shape 379"/>
          <p:cNvSpPr txBox="1">
            <a:spLocks noGrp="1"/>
          </p:cNvSpPr>
          <p:nvPr>
            <p:ph type="body" idx="1"/>
          </p:nvPr>
        </p:nvSpPr>
        <p:spPr>
          <a:xfrm>
            <a:off x="591975" y="1497400"/>
            <a:ext cx="8193300" cy="3570300"/>
          </a:xfrm>
          <a:prstGeom prst="rect">
            <a:avLst/>
          </a:prstGeom>
        </p:spPr>
        <p:txBody>
          <a:bodyPr spcFirstLastPara="1" wrap="square" lIns="91425" tIns="91425" rIns="91425" bIns="91425" anchor="t" anchorCtr="0">
            <a:noAutofit/>
          </a:bodyPr>
          <a:lstStyle/>
          <a:p>
            <a:pPr marL="457200" lvl="0" indent="-317500">
              <a:lnSpc>
                <a:spcPct val="150000"/>
              </a:lnSpc>
              <a:spcBef>
                <a:spcPts val="0"/>
              </a:spcBef>
              <a:spcAft>
                <a:spcPts val="0"/>
              </a:spcAft>
              <a:buSzPts val="1400"/>
              <a:buFont typeface="Times New Roman"/>
              <a:buChar char="●"/>
            </a:pPr>
            <a:r>
              <a:rPr lang="en" sz="1400" b="1">
                <a:latin typeface="Times New Roman"/>
                <a:ea typeface="Times New Roman"/>
                <a:cs typeface="Times New Roman"/>
                <a:sym typeface="Times New Roman"/>
              </a:rPr>
              <a:t>Protect the right of free speech</a:t>
            </a:r>
            <a:endParaRPr sz="1400" b="1">
              <a:latin typeface="Times New Roman"/>
              <a:ea typeface="Times New Roman"/>
              <a:cs typeface="Times New Roman"/>
              <a:sym typeface="Times New Roman"/>
            </a:endParaRPr>
          </a:p>
          <a:p>
            <a:pPr marL="0" lvl="0" indent="0" algn="just" rtl="0">
              <a:lnSpc>
                <a:spcPct val="150000"/>
              </a:lnSpc>
              <a:spcBef>
                <a:spcPts val="1600"/>
              </a:spcBef>
              <a:spcAft>
                <a:spcPts val="0"/>
              </a:spcAft>
              <a:buNone/>
            </a:pPr>
            <a:r>
              <a:rPr lang="en" sz="1400">
                <a:latin typeface="Times New Roman"/>
                <a:ea typeface="Times New Roman"/>
                <a:cs typeface="Times New Roman"/>
                <a:sym typeface="Times New Roman"/>
              </a:rPr>
              <a:t>According to Dean Vikram Amar of the University of Illinois School of Law (2017), free speech is protected under the First Amendment; at the same time, there is no legal definition for hate speech. The universities and colleges have an obligation to educate the costs on all sides of promoting hate speech. It is the role of universities to call out hate speech from the political right or left and educate students on how it harms people.  Academic freedom and freedom of speech have to be protected at universities. This situation does not keep the federal government, state government, and universities from trying to punish people that promote threats, verbal harassment, physical harassment, and violence (Amar, 2017, pp. 1-3). </a:t>
            </a:r>
            <a:endParaRPr sz="1400">
              <a:latin typeface="Times New Roman"/>
              <a:ea typeface="Times New Roman"/>
              <a:cs typeface="Times New Roman"/>
              <a:sym typeface="Times New Roman"/>
            </a:endParaRPr>
          </a:p>
          <a:p>
            <a:pPr marL="0" lvl="0" indent="0">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303800" y="64750"/>
            <a:ext cx="6249600" cy="53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latin typeface="Times New Roman"/>
                <a:ea typeface="Times New Roman"/>
                <a:cs typeface="Times New Roman"/>
                <a:sym typeface="Times New Roman"/>
              </a:rPr>
              <a:t>Possible Committee Solutions for Free Speech</a:t>
            </a:r>
            <a:endParaRPr sz="2400">
              <a:latin typeface="Times New Roman"/>
              <a:ea typeface="Times New Roman"/>
              <a:cs typeface="Times New Roman"/>
              <a:sym typeface="Times New Roman"/>
            </a:endParaRPr>
          </a:p>
        </p:txBody>
      </p:sp>
      <p:sp>
        <p:nvSpPr>
          <p:cNvPr id="385" name="Shape 385"/>
          <p:cNvSpPr txBox="1">
            <a:spLocks noGrp="1"/>
          </p:cNvSpPr>
          <p:nvPr>
            <p:ph type="body" idx="1"/>
          </p:nvPr>
        </p:nvSpPr>
        <p:spPr>
          <a:xfrm>
            <a:off x="346200" y="748950"/>
            <a:ext cx="8604000" cy="3826800"/>
          </a:xfrm>
          <a:prstGeom prst="rect">
            <a:avLst/>
          </a:prstGeom>
        </p:spPr>
        <p:txBody>
          <a:bodyPr spcFirstLastPara="1" wrap="square" lIns="91425" tIns="91425" rIns="91425" bIns="91425" anchor="t" anchorCtr="0">
            <a:noAutofit/>
          </a:bodyPr>
          <a:lstStyle/>
          <a:p>
            <a:pPr marL="457200" lvl="0" indent="-317500" rtl="0">
              <a:lnSpc>
                <a:spcPct val="150000"/>
              </a:lnSpc>
              <a:spcBef>
                <a:spcPts val="0"/>
              </a:spcBef>
              <a:spcAft>
                <a:spcPts val="0"/>
              </a:spcAft>
              <a:buSzPts val="1400"/>
              <a:buFont typeface="Times New Roman"/>
              <a:buChar char="●"/>
            </a:pPr>
            <a:r>
              <a:rPr lang="en" sz="1400" b="1">
                <a:latin typeface="Times New Roman"/>
                <a:ea typeface="Times New Roman"/>
                <a:cs typeface="Times New Roman"/>
                <a:sym typeface="Times New Roman"/>
              </a:rPr>
              <a:t>Education as the method</a:t>
            </a:r>
            <a:endParaRPr sz="1400" b="1">
              <a:latin typeface="Times New Roman"/>
              <a:ea typeface="Times New Roman"/>
              <a:cs typeface="Times New Roman"/>
              <a:sym typeface="Times New Roman"/>
            </a:endParaRPr>
          </a:p>
          <a:p>
            <a:pPr marL="0" lvl="0" indent="0" algn="just" rtl="0">
              <a:lnSpc>
                <a:spcPct val="150000"/>
              </a:lnSpc>
              <a:spcBef>
                <a:spcPts val="1600"/>
              </a:spcBef>
              <a:spcAft>
                <a:spcPts val="0"/>
              </a:spcAft>
              <a:buNone/>
            </a:pPr>
            <a:r>
              <a:rPr lang="en" sz="1400">
                <a:latin typeface="Times New Roman"/>
                <a:ea typeface="Times New Roman"/>
                <a:cs typeface="Times New Roman"/>
                <a:sym typeface="Times New Roman"/>
              </a:rPr>
              <a:t>The student affairs divisions as well as academic departments have the role to educate students in accepting diverse points of view as they learn to form their own views and mature into young adults. This responsibility belongs to all divisions within student affairs whether it be student organizations, academic advising, disability resource centers, honor societies, or residence life officials.  </a:t>
            </a:r>
            <a:endParaRPr sz="1400">
              <a:latin typeface="Times New Roman"/>
              <a:ea typeface="Times New Roman"/>
              <a:cs typeface="Times New Roman"/>
              <a:sym typeface="Times New Roman"/>
            </a:endParaRPr>
          </a:p>
          <a:p>
            <a:pPr marL="457200" lvl="0" indent="-317500" algn="just" rtl="0">
              <a:lnSpc>
                <a:spcPct val="150000"/>
              </a:lnSpc>
              <a:spcBef>
                <a:spcPts val="1600"/>
              </a:spcBef>
              <a:spcAft>
                <a:spcPts val="0"/>
              </a:spcAft>
              <a:buSzPts val="1400"/>
              <a:buFont typeface="Times New Roman"/>
              <a:buChar char="●"/>
            </a:pPr>
            <a:r>
              <a:rPr lang="en" sz="1400" b="1">
                <a:latin typeface="Times New Roman"/>
                <a:ea typeface="Times New Roman"/>
                <a:cs typeface="Times New Roman"/>
                <a:sym typeface="Times New Roman"/>
              </a:rPr>
              <a:t>Respect each other</a:t>
            </a:r>
            <a:endParaRPr sz="1400" b="1">
              <a:latin typeface="Times New Roman"/>
              <a:ea typeface="Times New Roman"/>
              <a:cs typeface="Times New Roman"/>
              <a:sym typeface="Times New Roman"/>
            </a:endParaRPr>
          </a:p>
          <a:p>
            <a:pPr marL="0" lvl="0" indent="0" algn="just" rtl="0">
              <a:lnSpc>
                <a:spcPct val="150000"/>
              </a:lnSpc>
              <a:spcBef>
                <a:spcPts val="1600"/>
              </a:spcBef>
              <a:spcAft>
                <a:spcPts val="1600"/>
              </a:spcAft>
              <a:buNone/>
            </a:pPr>
            <a:r>
              <a:rPr lang="en" sz="1400">
                <a:latin typeface="Times New Roman"/>
                <a:ea typeface="Times New Roman"/>
                <a:cs typeface="Times New Roman"/>
                <a:sym typeface="Times New Roman"/>
              </a:rPr>
              <a:t>Students must be taught to respect each others views and respect each other as human beings. Dr. Martin Luther King, JR., stated that he wanted young men and women to be judged by their character instead of by their race or ethnicity. College students whether liberal or conservative have to respect each others views. The student affairs organizations must promote tolerance. In addition, these committees along with the administration should meet to discuss the costs and benefits about bringing in a speaker from the right or left politically.</a:t>
            </a:r>
            <a:endParaRPr sz="14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233900" y="655550"/>
            <a:ext cx="7030500" cy="51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Possible Committee Solutions to Freedom of Speech</a:t>
            </a:r>
            <a:endParaRPr sz="2400">
              <a:latin typeface="Times New Roman"/>
              <a:ea typeface="Times New Roman"/>
              <a:cs typeface="Times New Roman"/>
              <a:sym typeface="Times New Roman"/>
            </a:endParaRPr>
          </a:p>
        </p:txBody>
      </p:sp>
      <p:sp>
        <p:nvSpPr>
          <p:cNvPr id="391" name="Shape 391"/>
          <p:cNvSpPr txBox="1">
            <a:spLocks noGrp="1"/>
          </p:cNvSpPr>
          <p:nvPr>
            <p:ph type="body" idx="1"/>
          </p:nvPr>
        </p:nvSpPr>
        <p:spPr>
          <a:xfrm>
            <a:off x="1028700" y="1417025"/>
            <a:ext cx="7620300" cy="3375600"/>
          </a:xfrm>
          <a:prstGeom prst="rect">
            <a:avLst/>
          </a:prstGeom>
        </p:spPr>
        <p:txBody>
          <a:bodyPr spcFirstLastPara="1" wrap="square" lIns="91425" tIns="91425" rIns="91425" bIns="91425" anchor="t" anchorCtr="0">
            <a:noAutofit/>
          </a:bodyPr>
          <a:lstStyle/>
          <a:p>
            <a:pPr marL="457200" lvl="0" indent="-317500" rtl="0">
              <a:lnSpc>
                <a:spcPct val="150000"/>
              </a:lnSpc>
              <a:spcBef>
                <a:spcPts val="0"/>
              </a:spcBef>
              <a:spcAft>
                <a:spcPts val="0"/>
              </a:spcAft>
              <a:buSzPts val="1400"/>
              <a:buFont typeface="Times New Roman"/>
              <a:buChar char="●"/>
            </a:pPr>
            <a:r>
              <a:rPr lang="en" sz="1400" b="1">
                <a:latin typeface="Times New Roman"/>
                <a:ea typeface="Times New Roman"/>
                <a:cs typeface="Times New Roman"/>
                <a:sym typeface="Times New Roman"/>
              </a:rPr>
              <a:t>Choice of different groups</a:t>
            </a:r>
            <a:endParaRPr sz="1400" b="1">
              <a:latin typeface="Times New Roman"/>
              <a:ea typeface="Times New Roman"/>
              <a:cs typeface="Times New Roman"/>
              <a:sym typeface="Times New Roman"/>
            </a:endParaRPr>
          </a:p>
          <a:p>
            <a:pPr marL="0" lvl="0" indent="0" rtl="0">
              <a:lnSpc>
                <a:spcPct val="150000"/>
              </a:lnSpc>
              <a:spcBef>
                <a:spcPts val="1600"/>
              </a:spcBef>
              <a:spcAft>
                <a:spcPts val="1600"/>
              </a:spcAft>
              <a:buNone/>
            </a:pPr>
            <a:r>
              <a:rPr lang="en" sz="1400">
                <a:latin typeface="Times New Roman"/>
                <a:ea typeface="Times New Roman"/>
                <a:cs typeface="Times New Roman"/>
                <a:sym typeface="Times New Roman"/>
              </a:rPr>
              <a:t>Guest speakers right or left should be inspected by the committee with the support of the student affairs and academic affairs associations.  People such as Charles Murray, Ben Shapiro, Milo Yilannopolis are not going to imply physical threats and hate to a group of people. These are conservative people in the intellectual world, the academic field, and journalism field, who do not promote violence.  This committee should think hard about inviting people that are supporters of “white nationalism”; furthermore, these groups should never be invited to speak that might have ties to race hating groups like neo-nazis or the KKK.  Other groups promoting other controversial causes like Antifa, who have threatened people attending speaking events, should not be invited to speak to students and faculty. </a:t>
            </a:r>
            <a:endParaRPr sz="14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1303800" y="529400"/>
            <a:ext cx="7030500" cy="51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latin typeface="Times New Roman"/>
                <a:ea typeface="Times New Roman"/>
                <a:cs typeface="Times New Roman"/>
                <a:sym typeface="Times New Roman"/>
              </a:rPr>
              <a:t>Possible Committee Solutions to Freedom of Speech</a:t>
            </a:r>
            <a:endParaRPr sz="2400">
              <a:latin typeface="Times New Roman"/>
              <a:ea typeface="Times New Roman"/>
              <a:cs typeface="Times New Roman"/>
              <a:sym typeface="Times New Roman"/>
            </a:endParaRPr>
          </a:p>
        </p:txBody>
      </p:sp>
      <p:sp>
        <p:nvSpPr>
          <p:cNvPr id="397" name="Shape 397"/>
          <p:cNvSpPr txBox="1">
            <a:spLocks noGrp="1"/>
          </p:cNvSpPr>
          <p:nvPr>
            <p:ph type="body" idx="1"/>
          </p:nvPr>
        </p:nvSpPr>
        <p:spPr>
          <a:xfrm>
            <a:off x="995700" y="1516925"/>
            <a:ext cx="7646700" cy="3013500"/>
          </a:xfrm>
          <a:prstGeom prst="rect">
            <a:avLst/>
          </a:prstGeom>
        </p:spPr>
        <p:txBody>
          <a:bodyPr spcFirstLastPara="1" wrap="square" lIns="91425" tIns="91425" rIns="91425" bIns="91425" anchor="t" anchorCtr="0">
            <a:noAutofit/>
          </a:bodyPr>
          <a:lstStyle/>
          <a:p>
            <a:pPr marL="457200" lvl="0" indent="-317500" rtl="0">
              <a:lnSpc>
                <a:spcPct val="150000"/>
              </a:lnSpc>
              <a:spcBef>
                <a:spcPts val="0"/>
              </a:spcBef>
              <a:spcAft>
                <a:spcPts val="0"/>
              </a:spcAft>
              <a:buSzPts val="1400"/>
              <a:buFont typeface="Times New Roman"/>
              <a:buChar char="●"/>
            </a:pPr>
            <a:r>
              <a:rPr lang="en" sz="1400" b="1">
                <a:latin typeface="Times New Roman"/>
                <a:ea typeface="Times New Roman"/>
                <a:cs typeface="Times New Roman"/>
                <a:sym typeface="Times New Roman"/>
              </a:rPr>
              <a:t>Campus police and social media</a:t>
            </a:r>
            <a:endParaRPr sz="1400" b="1">
              <a:latin typeface="Times New Roman"/>
              <a:ea typeface="Times New Roman"/>
              <a:cs typeface="Times New Roman"/>
              <a:sym typeface="Times New Roman"/>
            </a:endParaRPr>
          </a:p>
          <a:p>
            <a:pPr marL="0" lvl="0" indent="0" rtl="0">
              <a:lnSpc>
                <a:spcPct val="150000"/>
              </a:lnSpc>
              <a:spcBef>
                <a:spcPts val="1600"/>
              </a:spcBef>
              <a:spcAft>
                <a:spcPts val="0"/>
              </a:spcAft>
              <a:buNone/>
            </a:pPr>
            <a:r>
              <a:rPr lang="en" sz="1400">
                <a:latin typeface="Times New Roman"/>
                <a:ea typeface="Times New Roman"/>
                <a:cs typeface="Times New Roman"/>
                <a:sym typeface="Times New Roman"/>
              </a:rPr>
              <a:t>This embarrassing incident could have been avoided that turned into a brawl with two arrests by the campus police, city police, and county sheriff’s office. They could monitor the emails and social media actions on Facebook, YouTube, Linkedin.com, and Twitter.  In addition, the local law enforcement officials should also have officers that can decipher any codes these groups put on social media to hide their true intentions of threatening public safety.  This committee within the student affairs division of the university should work with law enforcement.   </a:t>
            </a:r>
            <a:endParaRPr sz="1400">
              <a:latin typeface="Times New Roman"/>
              <a:ea typeface="Times New Roman"/>
              <a:cs typeface="Times New Roman"/>
              <a:sym typeface="Times New Roman"/>
            </a:endParaRPr>
          </a:p>
          <a:p>
            <a:pPr marL="0" lvl="0" indent="0"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1st Part-Crowd Chaos </a:t>
            </a:r>
            <a:endParaRPr/>
          </a:p>
        </p:txBody>
      </p:sp>
      <p:sp>
        <p:nvSpPr>
          <p:cNvPr id="284" name="Shape 284"/>
          <p:cNvSpPr txBox="1">
            <a:spLocks noGrp="1"/>
          </p:cNvSpPr>
          <p:nvPr>
            <p:ph type="body" idx="1"/>
          </p:nvPr>
        </p:nvSpPr>
        <p:spPr>
          <a:xfrm>
            <a:off x="1303800" y="1545975"/>
            <a:ext cx="7264800" cy="2541600"/>
          </a:xfrm>
          <a:prstGeom prst="rect">
            <a:avLst/>
          </a:prstGeom>
        </p:spPr>
        <p:txBody>
          <a:bodyPr spcFirstLastPara="1" wrap="square" lIns="91425" tIns="91425" rIns="91425" bIns="91425" anchor="t" anchorCtr="0">
            <a:noAutofit/>
          </a:bodyPr>
          <a:lstStyle/>
          <a:p>
            <a:pPr marL="0" lvl="0" indent="457200" algn="just" rtl="0">
              <a:lnSpc>
                <a:spcPct val="150000"/>
              </a:lnSpc>
              <a:spcBef>
                <a:spcPts val="0"/>
              </a:spcBef>
              <a:spcAft>
                <a:spcPts val="0"/>
              </a:spcAft>
              <a:buNone/>
            </a:pPr>
            <a:r>
              <a:rPr lang="en" sz="1400" dirty="0">
                <a:solidFill>
                  <a:srgbClr val="000000"/>
                </a:solidFill>
                <a:latin typeface="Times New Roman"/>
                <a:ea typeface="Times New Roman"/>
                <a:cs typeface="Times New Roman"/>
                <a:sym typeface="Times New Roman"/>
              </a:rPr>
              <a:t>For part one main issue that we see here is that there was a chaos in the crowd. Depending on the student organization and the topics that they were talking about there was conflict the resonated within some of the members of the crowd. Members of the crowd became upset then out burs began. The members of the student organization were using their first Amendment rights of freedom of speech. However, there was also in violation of a for Hecklers Veto. </a:t>
            </a:r>
            <a:endParaRPr sz="1400" dirty="0">
              <a:solidFill>
                <a:srgbClr val="000000"/>
              </a:solidFill>
              <a:latin typeface="Times New Roman"/>
              <a:ea typeface="Times New Roman"/>
              <a:cs typeface="Times New Roman"/>
              <a:sym typeface="Times New Roman"/>
            </a:endParaRPr>
          </a:p>
          <a:p>
            <a:pPr marL="0" lvl="0" indent="0" algn="just">
              <a:lnSpc>
                <a:spcPct val="150000"/>
              </a:lnSpc>
              <a:spcBef>
                <a:spcPts val="0"/>
              </a:spcBef>
              <a:spcAft>
                <a:spcPts val="1600"/>
              </a:spcAft>
              <a:buNone/>
            </a:pPr>
            <a:endParaRPr sz="1400" dirty="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303800" y="100700"/>
            <a:ext cx="7030500" cy="467700"/>
          </a:xfrm>
          <a:prstGeom prst="rect">
            <a:avLst/>
          </a:prstGeom>
        </p:spPr>
        <p:txBody>
          <a:bodyPr spcFirstLastPara="1" wrap="square" lIns="91425" tIns="91425" rIns="91425" bIns="91425" anchor="t" anchorCtr="0">
            <a:noAutofit/>
          </a:bodyPr>
          <a:lstStyle/>
          <a:p>
            <a:pPr marL="1371600" lvl="0" indent="457200">
              <a:spcBef>
                <a:spcPts val="0"/>
              </a:spcBef>
              <a:spcAft>
                <a:spcPts val="0"/>
              </a:spcAft>
              <a:buNone/>
            </a:pPr>
            <a:r>
              <a:rPr lang="en" sz="2400">
                <a:latin typeface="Times New Roman"/>
                <a:ea typeface="Times New Roman"/>
                <a:cs typeface="Times New Roman"/>
                <a:sym typeface="Times New Roman"/>
              </a:rPr>
              <a:t>Bibliography-Source</a:t>
            </a:r>
            <a:endParaRPr sz="2400">
              <a:latin typeface="Times New Roman"/>
              <a:ea typeface="Times New Roman"/>
              <a:cs typeface="Times New Roman"/>
              <a:sym typeface="Times New Roman"/>
            </a:endParaRPr>
          </a:p>
        </p:txBody>
      </p:sp>
      <p:sp>
        <p:nvSpPr>
          <p:cNvPr id="403" name="Shape 403"/>
          <p:cNvSpPr txBox="1">
            <a:spLocks noGrp="1"/>
          </p:cNvSpPr>
          <p:nvPr>
            <p:ph type="body" idx="1"/>
          </p:nvPr>
        </p:nvSpPr>
        <p:spPr>
          <a:xfrm>
            <a:off x="43150" y="568400"/>
            <a:ext cx="9049800" cy="4675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“Berkeley students protest conservative speaker”. (2017, September 25).  </a:t>
            </a:r>
            <a:r>
              <a:rPr lang="en" sz="1400" i="1">
                <a:solidFill>
                  <a:srgbClr val="000000"/>
                </a:solidFill>
                <a:latin typeface="Times New Roman"/>
                <a:ea typeface="Times New Roman"/>
                <a:cs typeface="Times New Roman"/>
                <a:sym typeface="Times New Roman"/>
              </a:rPr>
              <a:t>Annenberg Media</a:t>
            </a:r>
            <a:r>
              <a:rPr lang="en" sz="1400">
                <a:solidFill>
                  <a:srgbClr val="000000"/>
                </a:solidFill>
                <a:latin typeface="Times New Roman"/>
                <a:ea typeface="Times New Roman"/>
                <a:cs typeface="Times New Roman"/>
                <a:sym typeface="Times New Roman"/>
              </a:rPr>
              <a:t>. </a:t>
            </a:r>
            <a:r>
              <a:rPr lang="en" sz="1400" i="1">
                <a:solidFill>
                  <a:srgbClr val="000000"/>
                </a:solidFill>
                <a:latin typeface="Times New Roman"/>
                <a:ea typeface="Times New Roman"/>
                <a:cs typeface="Times New Roman"/>
                <a:sym typeface="Times New Roman"/>
              </a:rPr>
              <a:t>YouTube.</a:t>
            </a:r>
            <a:endParaRPr sz="1400" i="1">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 	Retrieved from </a:t>
            </a: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	</a:t>
            </a:r>
            <a:r>
              <a:rPr lang="en" sz="1400" u="sng">
                <a:solidFill>
                  <a:schemeClr val="hlink"/>
                </a:solidFill>
                <a:latin typeface="Times New Roman"/>
                <a:ea typeface="Times New Roman"/>
                <a:cs typeface="Times New Roman"/>
                <a:sym typeface="Times New Roman"/>
                <a:hlinkClick r:id="rId3"/>
              </a:rPr>
              <a:t>https://youtu.be/jOoclw0CbB8</a:t>
            </a: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Cicora, P.  and Akram, V.  (2017, August 20).  “How should universities handle controversial </a:t>
            </a:r>
            <a:endParaRPr sz="1400">
              <a:latin typeface="Times New Roman"/>
              <a:ea typeface="Times New Roman"/>
              <a:cs typeface="Times New Roman"/>
              <a:sym typeface="Times New Roman"/>
            </a:endParaRPr>
          </a:p>
          <a:p>
            <a:pPr marL="0" lvl="0" indent="457200" rtl="0">
              <a:spcBef>
                <a:spcPts val="0"/>
              </a:spcBef>
              <a:spcAft>
                <a:spcPts val="0"/>
              </a:spcAft>
              <a:buNone/>
            </a:pPr>
            <a:r>
              <a:rPr lang="en" sz="1400">
                <a:latin typeface="Times New Roman"/>
                <a:ea typeface="Times New Roman"/>
                <a:cs typeface="Times New Roman"/>
                <a:sym typeface="Times New Roman"/>
              </a:rPr>
              <a:t>speech”?</a:t>
            </a: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a:t>
            </a:r>
            <a:r>
              <a:rPr lang="en" sz="1400" i="1">
                <a:latin typeface="Times New Roman"/>
                <a:ea typeface="Times New Roman"/>
                <a:cs typeface="Times New Roman"/>
                <a:sym typeface="Times New Roman"/>
              </a:rPr>
              <a:t>I-Illinois News Bureau-News Blog</a:t>
            </a:r>
            <a:endParaRPr sz="1400" i="1">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Retrieved from</a:t>
            </a: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a:t>
            </a:r>
            <a:r>
              <a:rPr lang="en" sz="1400" u="sng">
                <a:solidFill>
                  <a:schemeClr val="accent5"/>
                </a:solidFill>
                <a:latin typeface="Times New Roman"/>
                <a:ea typeface="Times New Roman"/>
                <a:cs typeface="Times New Roman"/>
                <a:sym typeface="Times New Roman"/>
                <a:hlinkClick r:id="rId4"/>
              </a:rPr>
              <a:t>https://news.illinois.edu/view/6367/549565</a:t>
            </a: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Fleccas talk.  (2017, November 16).  “</a:t>
            </a:r>
            <a:r>
              <a:rPr lang="en" sz="1400">
                <a:solidFill>
                  <a:srgbClr val="000000"/>
                </a:solidFill>
                <a:latin typeface="Times New Roman"/>
                <a:ea typeface="Times New Roman"/>
                <a:cs typeface="Times New Roman"/>
                <a:sym typeface="Times New Roman"/>
              </a:rPr>
              <a:t>Free speech protesters can't compete with Ben Shapiro supporters at UCLA”.</a:t>
            </a:r>
            <a:endParaRPr sz="1400">
              <a:solidFill>
                <a:srgbClr val="000000"/>
              </a:solidFill>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a:t>
            </a:r>
            <a:r>
              <a:rPr lang="en" sz="1400" i="1">
                <a:latin typeface="Times New Roman"/>
                <a:ea typeface="Times New Roman"/>
                <a:cs typeface="Times New Roman"/>
                <a:sym typeface="Times New Roman"/>
              </a:rPr>
              <a:t>YouTube</a:t>
            </a:r>
            <a:r>
              <a:rPr lang="en" sz="1400">
                <a:latin typeface="Times New Roman"/>
                <a:ea typeface="Times New Roman"/>
                <a:cs typeface="Times New Roman"/>
                <a:sym typeface="Times New Roman"/>
              </a:rPr>
              <a:t>.  Retrieved from</a:t>
            </a: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a:t>
            </a:r>
            <a:r>
              <a:rPr lang="en" sz="1400" u="sng">
                <a:solidFill>
                  <a:schemeClr val="hlink"/>
                </a:solidFill>
                <a:latin typeface="Times New Roman"/>
                <a:ea typeface="Times New Roman"/>
                <a:cs typeface="Times New Roman"/>
                <a:sym typeface="Times New Roman"/>
                <a:hlinkClick r:id="rId5"/>
              </a:rPr>
              <a:t>https://www.youtube.com/watch?v=6ePMGIsp_Ew</a:t>
            </a: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Gerstmann, E. (2018).  “Protests, free expression, and college campuses”.  </a:t>
            </a:r>
            <a:r>
              <a:rPr lang="en" sz="1400" i="1">
                <a:latin typeface="Times New Roman"/>
                <a:ea typeface="Times New Roman"/>
                <a:cs typeface="Times New Roman"/>
                <a:sym typeface="Times New Roman"/>
              </a:rPr>
              <a:t>Social Education</a:t>
            </a:r>
            <a:r>
              <a:rPr lang="en" sz="1400">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(pp. 6-9).   Retrieved from </a:t>
            </a: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a:t>
            </a:r>
            <a:r>
              <a:rPr lang="en" sz="1400" u="sng">
                <a:solidFill>
                  <a:schemeClr val="accent5"/>
                </a:solidFill>
                <a:latin typeface="Times New Roman"/>
                <a:ea typeface="Times New Roman"/>
                <a:cs typeface="Times New Roman"/>
                <a:sym typeface="Times New Roman"/>
                <a:hlinkClick r:id="rId6"/>
              </a:rPr>
              <a:t>https://www.socialstudies.org/system/files/publications/articles/se_820106.pdf</a:t>
            </a: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a:p>
            <a:pPr marL="0" lvl="0" indent="0">
              <a:spcBef>
                <a:spcPts val="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1303800" y="158250"/>
            <a:ext cx="7030500" cy="51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				Bibliography (Sources)</a:t>
            </a:r>
            <a:endParaRPr sz="2400">
              <a:latin typeface="Times New Roman"/>
              <a:ea typeface="Times New Roman"/>
              <a:cs typeface="Times New Roman"/>
              <a:sym typeface="Times New Roman"/>
            </a:endParaRPr>
          </a:p>
        </p:txBody>
      </p:sp>
      <p:sp>
        <p:nvSpPr>
          <p:cNvPr id="409" name="Shape 409"/>
          <p:cNvSpPr txBox="1">
            <a:spLocks noGrp="1"/>
          </p:cNvSpPr>
          <p:nvPr>
            <p:ph type="body" idx="1"/>
          </p:nvPr>
        </p:nvSpPr>
        <p:spPr>
          <a:xfrm>
            <a:off x="86325" y="592950"/>
            <a:ext cx="9021000" cy="447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latin typeface="Times New Roman"/>
                <a:ea typeface="Times New Roman"/>
                <a:cs typeface="Times New Roman"/>
                <a:sym typeface="Times New Roman"/>
              </a:rPr>
              <a:t>Gutenberg (2017, February 2).  “</a:t>
            </a:r>
            <a:r>
              <a:rPr lang="en" sz="1400">
                <a:solidFill>
                  <a:srgbClr val="000000"/>
                </a:solidFill>
                <a:latin typeface="Times New Roman"/>
                <a:ea typeface="Times New Roman"/>
                <a:cs typeface="Times New Roman"/>
                <a:sym typeface="Times New Roman"/>
              </a:rPr>
              <a:t>UC Berkeley riots - Milo - Antifa - explosions”.  </a:t>
            </a:r>
            <a:r>
              <a:rPr lang="en" sz="1400" i="1">
                <a:solidFill>
                  <a:srgbClr val="000000"/>
                </a:solidFill>
                <a:latin typeface="Times New Roman"/>
                <a:ea typeface="Times New Roman"/>
                <a:cs typeface="Times New Roman"/>
                <a:sym typeface="Times New Roman"/>
              </a:rPr>
              <a:t>YouTube</a:t>
            </a:r>
            <a:r>
              <a:rPr lang="en" sz="1400">
                <a:solidFill>
                  <a:srgbClr val="000000"/>
                </a:solidFill>
                <a:latin typeface="Times New Roman"/>
                <a:ea typeface="Times New Roman"/>
                <a:cs typeface="Times New Roman"/>
                <a:sym typeface="Times New Roman"/>
              </a:rPr>
              <a:t>.</a:t>
            </a:r>
            <a:endParaRPr sz="1400">
              <a:solidFill>
                <a:srgbClr val="000000"/>
              </a:solidFill>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Retrieved from</a:t>
            </a: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a:t>
            </a:r>
            <a:r>
              <a:rPr lang="en" sz="1400" u="sng">
                <a:solidFill>
                  <a:schemeClr val="accent5"/>
                </a:solidFill>
                <a:latin typeface="Times New Roman"/>
                <a:ea typeface="Times New Roman"/>
                <a:cs typeface="Times New Roman"/>
                <a:sym typeface="Times New Roman"/>
                <a:hlinkClick r:id="rId3"/>
              </a:rPr>
              <a:t>https://www.youtube.com/watch?time_continue=10&amp;v=Pi_vX0tknJM</a:t>
            </a: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“Handling controversial speakers and protests-Blogs”.  (January 2012).  </a:t>
            </a:r>
            <a:r>
              <a:rPr lang="en" sz="1400" i="1">
                <a:latin typeface="Times New Roman"/>
                <a:ea typeface="Times New Roman"/>
                <a:cs typeface="Times New Roman"/>
                <a:sym typeface="Times New Roman"/>
              </a:rPr>
              <a:t>Blogs</a:t>
            </a:r>
            <a:r>
              <a:rPr lang="en" sz="1400">
                <a:latin typeface="Times New Roman"/>
                <a:ea typeface="Times New Roman"/>
                <a:cs typeface="Times New Roman"/>
                <a:sym typeface="Times New Roman"/>
              </a:rPr>
              <a:t>. (pp. 1-2).  Retrieved from</a:t>
            </a: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	</a:t>
            </a:r>
            <a:r>
              <a:rPr lang="en" sz="1400" u="sng">
                <a:solidFill>
                  <a:schemeClr val="hlink"/>
                </a:solidFill>
                <a:latin typeface="Times New Roman"/>
                <a:ea typeface="Times New Roman"/>
                <a:cs typeface="Times New Roman"/>
                <a:sym typeface="Times New Roman"/>
                <a:hlinkClick r:id="rId4"/>
              </a:rPr>
              <a:t>https://www.edurisksolutions.org/Templates/template-blogs.aspx?pageid=47&amp;id=260&amp;blogid=100</a:t>
            </a: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a:p>
            <a:pPr marL="0" lvl="0" indent="0" rtl="0">
              <a:spcBef>
                <a:spcPts val="0"/>
              </a:spcBef>
              <a:spcAft>
                <a:spcPts val="0"/>
              </a:spcAft>
              <a:buNone/>
            </a:pPr>
            <a:r>
              <a:rPr lang="en" sz="1400">
                <a:latin typeface="Times New Roman"/>
                <a:ea typeface="Times New Roman"/>
                <a:cs typeface="Times New Roman"/>
                <a:sym typeface="Times New Roman"/>
              </a:rPr>
              <a:t>“Hundreds of Middlebury students protest school speaker”.  </a:t>
            </a:r>
            <a:r>
              <a:rPr lang="en" sz="1400" i="1">
                <a:latin typeface="Times New Roman"/>
                <a:ea typeface="Times New Roman"/>
                <a:cs typeface="Times New Roman"/>
                <a:sym typeface="Times New Roman"/>
              </a:rPr>
              <a:t>YouTube-</a:t>
            </a:r>
            <a:endParaRPr sz="1400" i="1">
              <a:latin typeface="Times New Roman"/>
              <a:ea typeface="Times New Roman"/>
              <a:cs typeface="Times New Roman"/>
              <a:sym typeface="Times New Roman"/>
            </a:endParaRPr>
          </a:p>
          <a:p>
            <a:pPr marL="0" lvl="0" indent="457200" rtl="0">
              <a:spcBef>
                <a:spcPts val="0"/>
              </a:spcBef>
              <a:spcAft>
                <a:spcPts val="0"/>
              </a:spcAft>
              <a:buNone/>
            </a:pPr>
            <a:r>
              <a:rPr lang="en" sz="1400" i="1">
                <a:latin typeface="Times New Roman"/>
                <a:ea typeface="Times New Roman"/>
                <a:cs typeface="Times New Roman"/>
                <a:sym typeface="Times New Roman"/>
              </a:rPr>
              <a:t>WPTZ Newschannel 5  </a:t>
            </a:r>
            <a:endParaRPr sz="1400" i="1">
              <a:latin typeface="Times New Roman"/>
              <a:ea typeface="Times New Roman"/>
              <a:cs typeface="Times New Roman"/>
              <a:sym typeface="Times New Roman"/>
            </a:endParaRPr>
          </a:p>
          <a:p>
            <a:pPr marL="0" lvl="0" indent="457200" rtl="0">
              <a:spcBef>
                <a:spcPts val="0"/>
              </a:spcBef>
              <a:spcAft>
                <a:spcPts val="0"/>
              </a:spcAft>
              <a:buNone/>
            </a:pPr>
            <a:r>
              <a:rPr lang="en" sz="1400">
                <a:latin typeface="Times New Roman"/>
                <a:ea typeface="Times New Roman"/>
                <a:cs typeface="Times New Roman"/>
                <a:sym typeface="Times New Roman"/>
              </a:rPr>
              <a:t>Retrieved from</a:t>
            </a:r>
            <a:endParaRPr sz="1400">
              <a:latin typeface="Times New Roman"/>
              <a:ea typeface="Times New Roman"/>
              <a:cs typeface="Times New Roman"/>
              <a:sym typeface="Times New Roman"/>
            </a:endParaRPr>
          </a:p>
          <a:p>
            <a:pPr marL="0" lvl="0" indent="457200" rtl="0">
              <a:spcBef>
                <a:spcPts val="0"/>
              </a:spcBef>
              <a:spcAft>
                <a:spcPts val="0"/>
              </a:spcAft>
              <a:buNone/>
            </a:pPr>
            <a:r>
              <a:rPr lang="en" sz="1400" u="sng">
                <a:solidFill>
                  <a:schemeClr val="accent5"/>
                </a:solidFill>
                <a:latin typeface="Times New Roman"/>
                <a:ea typeface="Times New Roman"/>
                <a:cs typeface="Times New Roman"/>
                <a:sym typeface="Times New Roman"/>
                <a:hlinkClick r:id="rId5"/>
              </a:rPr>
              <a:t>https://youtu.be/KmvHtY3fKgc</a:t>
            </a:r>
            <a:endParaRPr sz="14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“IU students, staff protest controversial speaker”. (2017, April 11).  </a:t>
            </a:r>
            <a:r>
              <a:rPr lang="en" sz="1400" i="1">
                <a:solidFill>
                  <a:srgbClr val="000000"/>
                </a:solidFill>
                <a:latin typeface="Times New Roman"/>
                <a:ea typeface="Times New Roman"/>
                <a:cs typeface="Times New Roman"/>
                <a:sym typeface="Times New Roman"/>
              </a:rPr>
              <a:t>RTVChannel6 The Indy Channel-YouTube</a:t>
            </a: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Retrieved from</a:t>
            </a:r>
            <a:endParaRPr sz="1400">
              <a:solidFill>
                <a:srgbClr val="000000"/>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r>
              <a:rPr lang="en" sz="1400" u="sng">
                <a:solidFill>
                  <a:schemeClr val="accent5"/>
                </a:solidFill>
                <a:latin typeface="Times New Roman"/>
                <a:ea typeface="Times New Roman"/>
                <a:cs typeface="Times New Roman"/>
                <a:sym typeface="Times New Roman"/>
                <a:hlinkClick r:id="rId6"/>
              </a:rPr>
              <a:t>https://youtu.be/_tl7d41F3FQ</a:t>
            </a: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Newhouse, A.  (2017, March 7).  “Middlebury Charles Murray protests”.  </a:t>
            </a: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	Retrieved from</a:t>
            </a: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	</a:t>
            </a:r>
            <a:r>
              <a:rPr lang="en" sz="1400" u="sng">
                <a:solidFill>
                  <a:schemeClr val="accent5"/>
                </a:solidFill>
                <a:latin typeface="Times New Roman"/>
                <a:ea typeface="Times New Roman"/>
                <a:cs typeface="Times New Roman"/>
                <a:sym typeface="Times New Roman"/>
                <a:hlinkClick r:id="rId7"/>
              </a:rPr>
              <a:t>https://youtu.be/92lAJHjci80</a:t>
            </a:r>
            <a:endParaRPr sz="14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marL="0" lvl="0" indent="0" rtl="0">
              <a:spcBef>
                <a:spcPts val="1000"/>
              </a:spcBef>
              <a:spcAft>
                <a:spcPts val="0"/>
              </a:spcAft>
              <a:buNone/>
            </a:pP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a:p>
            <a:pPr marL="0" lvl="0" indent="0" rtl="0">
              <a:spcBef>
                <a:spcPts val="0"/>
              </a:spcBef>
              <a:spcAft>
                <a:spcPts val="0"/>
              </a:spcAft>
              <a:buNone/>
            </a:pPr>
            <a:endParaRPr sz="1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2nd Part-Problem Solving </a:t>
            </a:r>
            <a:endParaRPr/>
          </a:p>
        </p:txBody>
      </p:sp>
      <p:sp>
        <p:nvSpPr>
          <p:cNvPr id="290" name="Shape 290"/>
          <p:cNvSpPr txBox="1">
            <a:spLocks noGrp="1"/>
          </p:cNvSpPr>
          <p:nvPr>
            <p:ph type="body" idx="1"/>
          </p:nvPr>
        </p:nvSpPr>
        <p:spPr>
          <a:xfrm>
            <a:off x="1303800" y="1390450"/>
            <a:ext cx="7030500" cy="3097800"/>
          </a:xfrm>
          <a:prstGeom prst="rect">
            <a:avLst/>
          </a:prstGeom>
        </p:spPr>
        <p:txBody>
          <a:bodyPr spcFirstLastPara="1" wrap="square" lIns="91425" tIns="91425" rIns="91425" bIns="91425" anchor="t" anchorCtr="0">
            <a:noAutofit/>
          </a:bodyPr>
          <a:lstStyle/>
          <a:p>
            <a:pPr marL="457200" lvl="0" indent="-317500" algn="just" rtl="0">
              <a:lnSpc>
                <a:spcPct val="150000"/>
              </a:lnSpc>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What is the problem </a:t>
            </a:r>
            <a:endParaRPr sz="1400">
              <a:latin typeface="Times New Roman"/>
              <a:ea typeface="Times New Roman"/>
              <a:cs typeface="Times New Roman"/>
              <a:sym typeface="Times New Roman"/>
            </a:endParaRPr>
          </a:p>
          <a:p>
            <a:pPr marL="457200" lvl="0" indent="-317500" algn="just" rtl="0">
              <a:lnSpc>
                <a:spcPct val="150000"/>
              </a:lnSpc>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Identify the problem </a:t>
            </a:r>
            <a:endParaRPr sz="1400">
              <a:latin typeface="Times New Roman"/>
              <a:ea typeface="Times New Roman"/>
              <a:cs typeface="Times New Roman"/>
              <a:sym typeface="Times New Roman"/>
            </a:endParaRPr>
          </a:p>
          <a:p>
            <a:pPr marL="457200" lvl="0" indent="-317500" algn="just" rtl="0">
              <a:lnSpc>
                <a:spcPct val="150000"/>
              </a:lnSpc>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Implement a plan to stop the problem from occurring again </a:t>
            </a:r>
            <a:endParaRPr sz="1400">
              <a:latin typeface="Times New Roman"/>
              <a:ea typeface="Times New Roman"/>
              <a:cs typeface="Times New Roman"/>
              <a:sym typeface="Times New Roman"/>
            </a:endParaRPr>
          </a:p>
          <a:p>
            <a:pPr marL="457200" lvl="0" indent="-317500" algn="just" rtl="0">
              <a:lnSpc>
                <a:spcPct val="150000"/>
              </a:lnSpc>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Research and resources </a:t>
            </a:r>
            <a:endParaRPr sz="1400">
              <a:latin typeface="Times New Roman"/>
              <a:ea typeface="Times New Roman"/>
              <a:cs typeface="Times New Roman"/>
              <a:sym typeface="Times New Roman"/>
            </a:endParaRPr>
          </a:p>
          <a:p>
            <a:pPr marL="457200" lvl="0" indent="-317500" algn="just" rtl="0">
              <a:lnSpc>
                <a:spcPct val="150000"/>
              </a:lnSpc>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Putting the plan into action </a:t>
            </a:r>
            <a:endParaRPr sz="1400">
              <a:latin typeface="Times New Roman"/>
              <a:ea typeface="Times New Roman"/>
              <a:cs typeface="Times New Roman"/>
              <a:sym typeface="Times New Roman"/>
            </a:endParaRPr>
          </a:p>
          <a:p>
            <a:pPr marL="457200" lvl="0" indent="-317500" algn="just" rtl="0">
              <a:lnSpc>
                <a:spcPct val="150000"/>
              </a:lnSpc>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Find guidelines on how to handle the situation</a:t>
            </a:r>
            <a:endParaRPr sz="1400">
              <a:latin typeface="Times New Roman"/>
              <a:ea typeface="Times New Roman"/>
              <a:cs typeface="Times New Roman"/>
              <a:sym typeface="Times New Roman"/>
            </a:endParaRPr>
          </a:p>
          <a:p>
            <a:pPr marL="457200" lvl="0" indent="-317500" algn="just" rtl="0">
              <a:lnSpc>
                <a:spcPct val="150000"/>
              </a:lnSpc>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Be prepare with an unexpected situation that might occur</a:t>
            </a:r>
            <a:endParaRPr sz="1400">
              <a:latin typeface="Times New Roman"/>
              <a:ea typeface="Times New Roman"/>
              <a:cs typeface="Times New Roman"/>
              <a:sym typeface="Times New Roman"/>
            </a:endParaRPr>
          </a:p>
          <a:p>
            <a:pPr marL="457200" lvl="0" indent="-317500" algn="just" rtl="0">
              <a:lnSpc>
                <a:spcPct val="150000"/>
              </a:lnSpc>
              <a:spcBef>
                <a:spcPts val="0"/>
              </a:spcBef>
              <a:spcAft>
                <a:spcPts val="0"/>
              </a:spcAft>
              <a:buSzPts val="1400"/>
              <a:buFont typeface="Times New Roman"/>
              <a:buAutoNum type="arabicPeriod"/>
            </a:pPr>
            <a:r>
              <a:rPr lang="en" sz="1400">
                <a:latin typeface="Times New Roman"/>
                <a:ea typeface="Times New Roman"/>
                <a:cs typeface="Times New Roman"/>
                <a:sym typeface="Times New Roman"/>
              </a:rPr>
              <a:t>Discuss with the faculty member on how to deal with the situation</a:t>
            </a:r>
            <a:endParaRPr sz="1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Creating a Speaker’s Community </a:t>
            </a:r>
            <a:endParaRPr/>
          </a:p>
        </p:txBody>
      </p:sp>
      <p:sp>
        <p:nvSpPr>
          <p:cNvPr id="296" name="Shape 296"/>
          <p:cNvSpPr txBox="1">
            <a:spLocks noGrp="1"/>
          </p:cNvSpPr>
          <p:nvPr>
            <p:ph type="body" idx="1"/>
          </p:nvPr>
        </p:nvSpPr>
        <p:spPr>
          <a:xfrm>
            <a:off x="1303800" y="1390450"/>
            <a:ext cx="7315500" cy="3593100"/>
          </a:xfrm>
          <a:prstGeom prst="rect">
            <a:avLst/>
          </a:prstGeom>
        </p:spPr>
        <p:txBody>
          <a:bodyPr spcFirstLastPara="1" wrap="square" lIns="91425" tIns="91425" rIns="91425" bIns="91425" anchor="t" anchorCtr="0">
            <a:noAutofit/>
          </a:bodyPr>
          <a:lstStyle/>
          <a:p>
            <a:pPr marL="0" lvl="0" indent="457200" algn="just" rtl="0">
              <a:lnSpc>
                <a:spcPct val="150000"/>
              </a:lnSpc>
              <a:spcBef>
                <a:spcPts val="0"/>
              </a:spcBef>
              <a:spcAft>
                <a:spcPts val="0"/>
              </a:spcAft>
              <a:buNone/>
            </a:pPr>
            <a:r>
              <a:rPr lang="en" sz="1400">
                <a:solidFill>
                  <a:srgbClr val="000000"/>
                </a:solidFill>
                <a:latin typeface="Times New Roman"/>
                <a:ea typeface="Times New Roman"/>
                <a:cs typeface="Times New Roman"/>
                <a:sym typeface="Times New Roman"/>
              </a:rPr>
              <a:t>The speaker's committee would be a committee made up of student staff and faculty members who will formulate a way to created a way to protect the students from outburst that have happened at this institution.  For things like this not to happen again have a designated area on campus known as the “freedom” of speech area on campus where members that are invited or what to speak that are from the outside community, famous speakers or on campus organization will be able to talk about whatever topic they would like to talk about. </a:t>
            </a:r>
            <a:endParaRPr sz="1400">
              <a:solidFill>
                <a:srgbClr val="000000"/>
              </a:solidFill>
              <a:latin typeface="Times New Roman"/>
              <a:ea typeface="Times New Roman"/>
              <a:cs typeface="Times New Roman"/>
              <a:sym typeface="Times New Roman"/>
            </a:endParaRPr>
          </a:p>
          <a:p>
            <a:pPr marL="0" lvl="0" indent="457200" algn="just" rtl="0">
              <a:lnSpc>
                <a:spcPct val="150000"/>
              </a:lnSpc>
              <a:spcBef>
                <a:spcPts val="1600"/>
              </a:spcBef>
              <a:spcAft>
                <a:spcPts val="0"/>
              </a:spcAft>
              <a:buNone/>
            </a:pPr>
            <a:r>
              <a:rPr lang="en" sz="1400">
                <a:solidFill>
                  <a:srgbClr val="000000"/>
                </a:solidFill>
                <a:latin typeface="Times New Roman"/>
                <a:ea typeface="Times New Roman"/>
                <a:cs typeface="Times New Roman"/>
                <a:sym typeface="Times New Roman"/>
              </a:rPr>
              <a:t>If the campus does not like the speakers who want to talk about the topic that is not what the campus is asked for then the campus will NOT say “no we don’t want you to come to our campus,” but instead we can delay the speaking of the student group or invited persons to the institution.</a:t>
            </a:r>
            <a:endParaRPr sz="1400">
              <a:solidFill>
                <a:srgbClr val="000000"/>
              </a:solidFill>
              <a:latin typeface="Times New Roman"/>
              <a:ea typeface="Times New Roman"/>
              <a:cs typeface="Times New Roman"/>
              <a:sym typeface="Times New Roman"/>
            </a:endParaRPr>
          </a:p>
          <a:p>
            <a:pPr marL="0" lvl="0" indent="0" algn="just"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1303800" y="1413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would the committee be doing?</a:t>
            </a:r>
            <a:endParaRPr/>
          </a:p>
        </p:txBody>
      </p:sp>
      <p:sp>
        <p:nvSpPr>
          <p:cNvPr id="302" name="Shape 302"/>
          <p:cNvSpPr txBox="1">
            <a:spLocks noGrp="1"/>
          </p:cNvSpPr>
          <p:nvPr>
            <p:ph type="body" idx="1"/>
          </p:nvPr>
        </p:nvSpPr>
        <p:spPr>
          <a:xfrm>
            <a:off x="1303800" y="630074"/>
            <a:ext cx="7030500" cy="4244100"/>
          </a:xfrm>
          <a:prstGeom prst="rect">
            <a:avLst/>
          </a:prstGeom>
        </p:spPr>
        <p:txBody>
          <a:bodyPr spcFirstLastPara="1" wrap="square" lIns="91425" tIns="91425" rIns="91425" bIns="91425" anchor="t" anchorCtr="0">
            <a:noAutofit/>
          </a:bodyPr>
          <a:lstStyle/>
          <a:p>
            <a:pPr marL="0" lvl="0" indent="0">
              <a:lnSpc>
                <a:spcPct val="150000"/>
              </a:lnSpc>
              <a:spcBef>
                <a:spcPts val="0"/>
              </a:spcBef>
              <a:spcAft>
                <a:spcPts val="0"/>
              </a:spcAft>
              <a:buNone/>
            </a:pPr>
            <a:r>
              <a:rPr lang="en" sz="1400" dirty="0">
                <a:solidFill>
                  <a:srgbClr val="000000"/>
                </a:solidFill>
                <a:latin typeface="Times New Roman"/>
                <a:ea typeface="Times New Roman"/>
                <a:cs typeface="Times New Roman"/>
                <a:sym typeface="Times New Roman"/>
              </a:rPr>
              <a:t>The Committee will be reviewing organizations and  speakers who want to speak on campus to the students</a:t>
            </a:r>
            <a:endParaRPr sz="1400" dirty="0">
              <a:solidFill>
                <a:srgbClr val="000000"/>
              </a:solidFill>
              <a:latin typeface="Times New Roman"/>
              <a:ea typeface="Times New Roman"/>
              <a:cs typeface="Times New Roman"/>
              <a:sym typeface="Times New Roman"/>
            </a:endParaRPr>
          </a:p>
          <a:p>
            <a:pPr marL="0" lvl="0" indent="0">
              <a:lnSpc>
                <a:spcPct val="150000"/>
              </a:lnSpc>
              <a:spcBef>
                <a:spcPts val="1600"/>
              </a:spcBef>
              <a:spcAft>
                <a:spcPts val="0"/>
              </a:spcAft>
              <a:buNone/>
            </a:pPr>
            <a:r>
              <a:rPr lang="en" sz="1400" dirty="0">
                <a:solidFill>
                  <a:srgbClr val="000000"/>
                </a:solidFill>
                <a:latin typeface="Times New Roman"/>
                <a:ea typeface="Times New Roman"/>
                <a:cs typeface="Times New Roman"/>
                <a:sym typeface="Times New Roman"/>
              </a:rPr>
              <a:t> Ensuring proper campus police department coverage/ security </a:t>
            </a:r>
            <a:endParaRPr sz="1400" dirty="0">
              <a:solidFill>
                <a:srgbClr val="000000"/>
              </a:solidFill>
              <a:latin typeface="Times New Roman"/>
              <a:ea typeface="Times New Roman"/>
              <a:cs typeface="Times New Roman"/>
              <a:sym typeface="Times New Roman"/>
            </a:endParaRPr>
          </a:p>
          <a:p>
            <a:pPr marL="914400" lvl="1" indent="-317500" rtl="0">
              <a:lnSpc>
                <a:spcPct val="150000"/>
              </a:lnSpc>
              <a:spcBef>
                <a:spcPts val="1600"/>
              </a:spcBef>
              <a:spcAft>
                <a:spcPts val="0"/>
              </a:spcAft>
              <a:buClr>
                <a:srgbClr val="000000"/>
              </a:buClr>
              <a:buSzPts val="1400"/>
              <a:buFont typeface="Times New Roman"/>
              <a:buAutoNum type="alphaLcPeriod"/>
            </a:pPr>
            <a:r>
              <a:rPr lang="en" sz="1400" dirty="0">
                <a:solidFill>
                  <a:srgbClr val="000000"/>
                </a:solidFill>
                <a:latin typeface="Times New Roman"/>
                <a:ea typeface="Times New Roman"/>
                <a:cs typeface="Times New Roman"/>
                <a:sym typeface="Times New Roman"/>
              </a:rPr>
              <a:t>Allowing and exiting plan to insure the protection of the speaker/presenter if things were to get out of hand</a:t>
            </a:r>
            <a:endParaRPr sz="1400" dirty="0">
              <a:solidFill>
                <a:srgbClr val="000000"/>
              </a:solidFill>
              <a:latin typeface="Times New Roman"/>
              <a:ea typeface="Times New Roman"/>
              <a:cs typeface="Times New Roman"/>
              <a:sym typeface="Times New Roman"/>
            </a:endParaRPr>
          </a:p>
          <a:p>
            <a:pPr marL="914400" lvl="1" indent="-317500" rtl="0">
              <a:lnSpc>
                <a:spcPct val="150000"/>
              </a:lnSpc>
              <a:spcBef>
                <a:spcPts val="0"/>
              </a:spcBef>
              <a:spcAft>
                <a:spcPts val="0"/>
              </a:spcAft>
              <a:buClr>
                <a:srgbClr val="000000"/>
              </a:buClr>
              <a:buSzPts val="1400"/>
              <a:buFont typeface="Times New Roman"/>
              <a:buAutoNum type="alphaLcPeriod"/>
            </a:pPr>
            <a:r>
              <a:rPr lang="en" sz="1400" dirty="0">
                <a:solidFill>
                  <a:srgbClr val="000000"/>
                </a:solidFill>
                <a:latin typeface="Times New Roman"/>
                <a:ea typeface="Times New Roman"/>
                <a:cs typeface="Times New Roman"/>
                <a:sym typeface="Times New Roman"/>
              </a:rPr>
              <a:t>Allowing security to split into sections to divide the audience </a:t>
            </a:r>
            <a:endParaRPr sz="1400" dirty="0">
              <a:solidFill>
                <a:srgbClr val="000000"/>
              </a:solidFill>
              <a:latin typeface="Times New Roman"/>
              <a:ea typeface="Times New Roman"/>
              <a:cs typeface="Times New Roman"/>
              <a:sym typeface="Times New Roman"/>
            </a:endParaRPr>
          </a:p>
          <a:p>
            <a:pPr marL="914400" lvl="1" indent="-317500" rtl="0">
              <a:lnSpc>
                <a:spcPct val="150000"/>
              </a:lnSpc>
              <a:spcBef>
                <a:spcPts val="0"/>
              </a:spcBef>
              <a:spcAft>
                <a:spcPts val="0"/>
              </a:spcAft>
              <a:buClr>
                <a:srgbClr val="000000"/>
              </a:buClr>
              <a:buSzPts val="1400"/>
              <a:buFont typeface="Times New Roman"/>
              <a:buAutoNum type="alphaLcPeriod"/>
            </a:pPr>
            <a:r>
              <a:rPr lang="en" sz="1400" dirty="0">
                <a:solidFill>
                  <a:srgbClr val="000000"/>
                </a:solidFill>
                <a:latin typeface="Times New Roman"/>
                <a:ea typeface="Times New Roman"/>
                <a:cs typeface="Times New Roman"/>
                <a:sym typeface="Times New Roman"/>
              </a:rPr>
              <a:t>There will be parking lot patrol to ensure that there will not be fights/ arguments in the parking lot/ sidewalks/ exterior routes that students or audience members take to ensure they get “home” or they next destination safely </a:t>
            </a:r>
            <a:endParaRPr sz="1400" dirty="0">
              <a:solidFill>
                <a:srgbClr val="000000"/>
              </a:solidFill>
              <a:latin typeface="Times New Roman"/>
              <a:ea typeface="Times New Roman"/>
              <a:cs typeface="Times New Roman"/>
              <a:sym typeface="Times New Roman"/>
            </a:endParaRPr>
          </a:p>
          <a:p>
            <a:pPr marL="914400" lvl="1" indent="-317500" rtl="0">
              <a:lnSpc>
                <a:spcPct val="150000"/>
              </a:lnSpc>
              <a:spcBef>
                <a:spcPts val="0"/>
              </a:spcBef>
              <a:spcAft>
                <a:spcPts val="0"/>
              </a:spcAft>
              <a:buClr>
                <a:srgbClr val="000000"/>
              </a:buClr>
              <a:buSzPts val="1400"/>
              <a:buFont typeface="Times New Roman"/>
              <a:buAutoNum type="alphaLcPeriod"/>
            </a:pPr>
            <a:r>
              <a:rPr lang="en" sz="1400" dirty="0">
                <a:solidFill>
                  <a:srgbClr val="000000"/>
                </a:solidFill>
                <a:latin typeface="Times New Roman"/>
                <a:ea typeface="Times New Roman"/>
                <a:cs typeface="Times New Roman"/>
                <a:sym typeface="Times New Roman"/>
              </a:rPr>
              <a:t>The campus police department will patrol the surround areas and routes heavily taken by students and community members to ensure there are no riots later after the event</a:t>
            </a:r>
            <a:endParaRPr sz="1400" dirty="0">
              <a:solidFill>
                <a:srgbClr val="000000"/>
              </a:solidFill>
              <a:latin typeface="Times New Roman"/>
              <a:ea typeface="Times New Roman"/>
              <a:cs typeface="Times New Roman"/>
              <a:sym typeface="Times New Roman"/>
            </a:endParaRPr>
          </a:p>
          <a:p>
            <a:pPr marL="0" lvl="0" indent="0">
              <a:lnSpc>
                <a:spcPct val="150000"/>
              </a:lnSpc>
              <a:spcBef>
                <a:spcPts val="0"/>
              </a:spcBef>
              <a:spcAft>
                <a:spcPts val="1600"/>
              </a:spcAft>
              <a:buNone/>
            </a:pPr>
            <a:endParaRPr sz="1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395125" y="457200"/>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Type of faculty members would be best to formulate a plan for this and why</a:t>
            </a:r>
            <a:endParaRPr/>
          </a:p>
        </p:txBody>
      </p:sp>
      <p:sp>
        <p:nvSpPr>
          <p:cNvPr id="308" name="Shape 308"/>
          <p:cNvSpPr txBox="1">
            <a:spLocks noGrp="1"/>
          </p:cNvSpPr>
          <p:nvPr>
            <p:ph type="body" idx="1"/>
          </p:nvPr>
        </p:nvSpPr>
        <p:spPr>
          <a:xfrm>
            <a:off x="1395125" y="1757500"/>
            <a:ext cx="7030500" cy="2205300"/>
          </a:xfrm>
          <a:prstGeom prst="rect">
            <a:avLst/>
          </a:prstGeom>
        </p:spPr>
        <p:txBody>
          <a:bodyPr spcFirstLastPara="1" wrap="square" lIns="91425" tIns="91425" rIns="91425" bIns="91425" anchor="t" anchorCtr="0">
            <a:noAutofit/>
          </a:bodyPr>
          <a:lstStyle/>
          <a:p>
            <a:pPr marL="0" lvl="0" indent="0" algn="just">
              <a:lnSpc>
                <a:spcPct val="150000"/>
              </a:lnSpc>
              <a:spcBef>
                <a:spcPts val="0"/>
              </a:spcBef>
              <a:spcAft>
                <a:spcPts val="1600"/>
              </a:spcAft>
              <a:buNone/>
            </a:pPr>
            <a:r>
              <a:rPr lang="en" sz="1400">
                <a:solidFill>
                  <a:srgbClr val="000000"/>
                </a:solidFill>
                <a:latin typeface="Times New Roman"/>
                <a:ea typeface="Times New Roman"/>
                <a:cs typeface="Times New Roman"/>
                <a:sym typeface="Times New Roman"/>
              </a:rPr>
              <a:t>Committee Members: Student Government Representatives, Staff and Faculty from throughout the campus, the Dean of students, and the Vice President of the University. Committee Members will be able to talk amongst pro-staff, deliberate, and discuss about the past events that haven't taken place on campus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395125" y="381000"/>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Type of faculty members would be best to formulate a plan for this and why</a:t>
            </a:r>
            <a:endParaRPr/>
          </a:p>
        </p:txBody>
      </p:sp>
      <p:sp>
        <p:nvSpPr>
          <p:cNvPr id="314" name="Shape 314"/>
          <p:cNvSpPr txBox="1">
            <a:spLocks noGrp="1"/>
          </p:cNvSpPr>
          <p:nvPr>
            <p:ph type="body" idx="1"/>
          </p:nvPr>
        </p:nvSpPr>
        <p:spPr>
          <a:xfrm>
            <a:off x="616500" y="948575"/>
            <a:ext cx="7911000" cy="4536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marL="1371600" lvl="0" indent="-317500" algn="just" rtl="0">
              <a:lnSpc>
                <a:spcPct val="150000"/>
              </a:lnSpc>
              <a:spcBef>
                <a:spcPts val="160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Look at past actions </a:t>
            </a:r>
            <a:endParaRPr sz="1400">
              <a:solidFill>
                <a:srgbClr val="000000"/>
              </a:solidFill>
              <a:latin typeface="Times New Roman"/>
              <a:ea typeface="Times New Roman"/>
              <a:cs typeface="Times New Roman"/>
              <a:sym typeface="Times New Roman"/>
            </a:endParaRPr>
          </a:p>
          <a:p>
            <a:pPr marL="1371600" lvl="0" indent="-317500" algn="just" rtl="0">
              <a:lnSpc>
                <a:spcPct val="150000"/>
              </a:lnSpc>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Talk with surround schools and schools in different regions</a:t>
            </a:r>
            <a:endParaRPr sz="1400">
              <a:solidFill>
                <a:srgbClr val="000000"/>
              </a:solidFill>
              <a:latin typeface="Times New Roman"/>
              <a:ea typeface="Times New Roman"/>
              <a:cs typeface="Times New Roman"/>
              <a:sym typeface="Times New Roman"/>
            </a:endParaRPr>
          </a:p>
          <a:p>
            <a:pPr marL="1371600" lvl="0" indent="-317500" algn="just" rtl="0">
              <a:lnSpc>
                <a:spcPct val="150000"/>
              </a:lnSpc>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Talk will the student government groups to ensure to put together a manual or something for protocol when having groups speak but this honor their first amendment rights </a:t>
            </a:r>
            <a:endParaRPr sz="1400">
              <a:solidFill>
                <a:srgbClr val="000000"/>
              </a:solidFill>
              <a:latin typeface="Times New Roman"/>
              <a:ea typeface="Times New Roman"/>
              <a:cs typeface="Times New Roman"/>
              <a:sym typeface="Times New Roman"/>
            </a:endParaRPr>
          </a:p>
          <a:p>
            <a:pPr marL="1371600" lvl="0" indent="-317500" algn="just" rtl="0">
              <a:lnSpc>
                <a:spcPct val="150000"/>
              </a:lnSpc>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Speak to the student activities board about their policies and procedures </a:t>
            </a:r>
            <a:endParaRPr sz="1400">
              <a:solidFill>
                <a:srgbClr val="000000"/>
              </a:solidFill>
              <a:latin typeface="Times New Roman"/>
              <a:ea typeface="Times New Roman"/>
              <a:cs typeface="Times New Roman"/>
              <a:sym typeface="Times New Roman"/>
            </a:endParaRPr>
          </a:p>
          <a:p>
            <a:pPr marL="1371600" lvl="0" indent="-317500" algn="just" rtl="0">
              <a:lnSpc>
                <a:spcPct val="150000"/>
              </a:lnSpc>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Conduct leader</a:t>
            </a:r>
            <a:endParaRPr sz="1400">
              <a:solidFill>
                <a:srgbClr val="000000"/>
              </a:solidFill>
              <a:latin typeface="Times New Roman"/>
              <a:ea typeface="Times New Roman"/>
              <a:cs typeface="Times New Roman"/>
              <a:sym typeface="Times New Roman"/>
            </a:endParaRPr>
          </a:p>
          <a:p>
            <a:pPr marL="1371600" lvl="0" indent="-317500" algn="just" rtl="0">
              <a:lnSpc>
                <a:spcPct val="150000"/>
              </a:lnSpc>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Judicial board </a:t>
            </a:r>
            <a:endParaRPr sz="1400">
              <a:solidFill>
                <a:srgbClr val="000000"/>
              </a:solidFill>
              <a:latin typeface="Times New Roman"/>
              <a:ea typeface="Times New Roman"/>
              <a:cs typeface="Times New Roman"/>
              <a:sym typeface="Times New Roman"/>
            </a:endParaRPr>
          </a:p>
          <a:p>
            <a:pPr marL="1371600" lvl="0" indent="-317500" algn="just" rtl="0">
              <a:lnSpc>
                <a:spcPct val="150000"/>
              </a:lnSpc>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Committee members will be able/ needing to come up with sanctions/disciplinary actions for the student population for the member who began the riot and for those involved that followed.</a:t>
            </a:r>
            <a:endParaRPr sz="1400">
              <a:solidFill>
                <a:srgbClr val="000000"/>
              </a:solidFill>
              <a:latin typeface="Times New Roman"/>
              <a:ea typeface="Times New Roman"/>
              <a:cs typeface="Times New Roman"/>
              <a:sym typeface="Times New Roman"/>
            </a:endParaRPr>
          </a:p>
          <a:p>
            <a:pPr marL="0" lvl="0" indent="0" algn="just" rtl="0">
              <a:lnSpc>
                <a:spcPct val="150000"/>
              </a:lnSpc>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Pros and Cons of “Free Speech” </a:t>
            </a:r>
            <a:endParaRPr/>
          </a:p>
        </p:txBody>
      </p:sp>
      <p:sp>
        <p:nvSpPr>
          <p:cNvPr id="320" name="Shape 320"/>
          <p:cNvSpPr txBox="1">
            <a:spLocks noGrp="1"/>
          </p:cNvSpPr>
          <p:nvPr>
            <p:ph type="body" idx="1"/>
          </p:nvPr>
        </p:nvSpPr>
        <p:spPr>
          <a:xfrm>
            <a:off x="908000" y="1338225"/>
            <a:ext cx="3530100" cy="32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Times New Roman"/>
                <a:ea typeface="Times New Roman"/>
                <a:cs typeface="Times New Roman"/>
                <a:sym typeface="Times New Roman"/>
              </a:rPr>
              <a:t>Pros:</a:t>
            </a:r>
            <a:endParaRPr b="1">
              <a:latin typeface="Times New Roman"/>
              <a:ea typeface="Times New Roman"/>
              <a:cs typeface="Times New Roman"/>
              <a:sym typeface="Times New Roman"/>
            </a:endParaRPr>
          </a:p>
          <a:p>
            <a:pPr marL="457200" lvl="0" indent="-311150" rtl="0">
              <a:spcBef>
                <a:spcPts val="1600"/>
              </a:spcBef>
              <a:spcAft>
                <a:spcPts val="0"/>
              </a:spcAft>
              <a:buSzPts val="1300"/>
              <a:buFont typeface="Times New Roman"/>
              <a:buChar char="●"/>
            </a:pPr>
            <a:r>
              <a:rPr lang="en">
                <a:latin typeface="Times New Roman"/>
                <a:ea typeface="Times New Roman"/>
                <a:cs typeface="Times New Roman"/>
                <a:sym typeface="Times New Roman"/>
              </a:rPr>
              <a:t>Allows for more academic diversity</a:t>
            </a:r>
            <a:endParaRPr>
              <a:latin typeface="Times New Roman"/>
              <a:ea typeface="Times New Roman"/>
              <a:cs typeface="Times New Roman"/>
              <a:sym typeface="Times New Roman"/>
            </a:endParaRPr>
          </a:p>
          <a:p>
            <a:pPr marL="457200" lvl="0" indent="-311150" rtl="0">
              <a:spcBef>
                <a:spcPts val="0"/>
              </a:spcBef>
              <a:spcAft>
                <a:spcPts val="0"/>
              </a:spcAft>
              <a:buSzPts val="1300"/>
              <a:buFont typeface="Times New Roman"/>
              <a:buChar char="●"/>
            </a:pPr>
            <a:r>
              <a:rPr lang="en">
                <a:latin typeface="Times New Roman"/>
                <a:ea typeface="Times New Roman"/>
                <a:cs typeface="Times New Roman"/>
                <a:sym typeface="Times New Roman"/>
              </a:rPr>
              <a:t>Allows for discussion surrounding controversial issues</a:t>
            </a:r>
            <a:endParaRPr>
              <a:latin typeface="Times New Roman"/>
              <a:ea typeface="Times New Roman"/>
              <a:cs typeface="Times New Roman"/>
              <a:sym typeface="Times New Roman"/>
            </a:endParaRPr>
          </a:p>
          <a:p>
            <a:pPr marL="457200" lvl="0" indent="-311150" rtl="0">
              <a:spcBef>
                <a:spcPts val="0"/>
              </a:spcBef>
              <a:spcAft>
                <a:spcPts val="0"/>
              </a:spcAft>
              <a:buSzPts val="1300"/>
              <a:buFont typeface="Times New Roman"/>
              <a:buChar char="●"/>
            </a:pPr>
            <a:r>
              <a:rPr lang="en">
                <a:latin typeface="Times New Roman"/>
                <a:ea typeface="Times New Roman"/>
                <a:cs typeface="Times New Roman"/>
                <a:sym typeface="Times New Roman"/>
              </a:rPr>
              <a:t>Regulation unfortunately won’t stop hate</a:t>
            </a:r>
            <a:endParaRPr>
              <a:latin typeface="Times New Roman"/>
              <a:ea typeface="Times New Roman"/>
              <a:cs typeface="Times New Roman"/>
              <a:sym typeface="Times New Roman"/>
            </a:endParaRPr>
          </a:p>
          <a:p>
            <a:pPr marL="457200" lvl="0" indent="-311150" rtl="0">
              <a:spcBef>
                <a:spcPts val="0"/>
              </a:spcBef>
              <a:spcAft>
                <a:spcPts val="0"/>
              </a:spcAft>
              <a:buSzPts val="1300"/>
              <a:buFont typeface="Times New Roman"/>
              <a:buChar char="●"/>
            </a:pPr>
            <a:r>
              <a:rPr lang="en">
                <a:latin typeface="Times New Roman"/>
                <a:ea typeface="Times New Roman"/>
                <a:cs typeface="Times New Roman"/>
                <a:sym typeface="Times New Roman"/>
              </a:rPr>
              <a:t>Often used to dismiss campus activists and detract from issues of pervasive racism and inequality</a:t>
            </a:r>
            <a:endParaRPr>
              <a:latin typeface="Times New Roman"/>
              <a:ea typeface="Times New Roman"/>
              <a:cs typeface="Times New Roman"/>
              <a:sym typeface="Times New Roman"/>
            </a:endParaRPr>
          </a:p>
          <a:p>
            <a:pPr marL="457200" lvl="0" indent="-311150">
              <a:spcBef>
                <a:spcPts val="0"/>
              </a:spcBef>
              <a:spcAft>
                <a:spcPts val="0"/>
              </a:spcAft>
              <a:buSzPts val="1300"/>
              <a:buFont typeface="Times New Roman"/>
              <a:buChar char="●"/>
            </a:pPr>
            <a:r>
              <a:rPr lang="en">
                <a:latin typeface="Times New Roman"/>
                <a:ea typeface="Times New Roman"/>
                <a:cs typeface="Times New Roman"/>
                <a:sym typeface="Times New Roman"/>
              </a:rPr>
              <a:t>Faculty, staff, and students should be prohibited from violating the rights of other members of the University community</a:t>
            </a:r>
            <a:endParaRPr>
              <a:latin typeface="Times New Roman"/>
              <a:ea typeface="Times New Roman"/>
              <a:cs typeface="Times New Roman"/>
              <a:sym typeface="Times New Roman"/>
            </a:endParaRPr>
          </a:p>
        </p:txBody>
      </p:sp>
      <p:sp>
        <p:nvSpPr>
          <p:cNvPr id="321" name="Shape 321"/>
          <p:cNvSpPr txBox="1">
            <a:spLocks noGrp="1"/>
          </p:cNvSpPr>
          <p:nvPr>
            <p:ph type="body" idx="1"/>
          </p:nvPr>
        </p:nvSpPr>
        <p:spPr>
          <a:xfrm>
            <a:off x="4891850" y="1390825"/>
            <a:ext cx="3677400" cy="339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Times New Roman"/>
                <a:ea typeface="Times New Roman"/>
                <a:cs typeface="Times New Roman"/>
                <a:sym typeface="Times New Roman"/>
              </a:rPr>
              <a:t>Cons:</a:t>
            </a:r>
            <a:endParaRPr b="1">
              <a:latin typeface="Times New Roman"/>
              <a:ea typeface="Times New Roman"/>
              <a:cs typeface="Times New Roman"/>
              <a:sym typeface="Times New Roman"/>
            </a:endParaRPr>
          </a:p>
          <a:p>
            <a:pPr marL="457200" lvl="0" indent="-311150" rtl="0">
              <a:spcBef>
                <a:spcPts val="1600"/>
              </a:spcBef>
              <a:spcAft>
                <a:spcPts val="0"/>
              </a:spcAft>
              <a:buSzPts val="1300"/>
              <a:buFont typeface="Times New Roman"/>
              <a:buChar char="●"/>
            </a:pPr>
            <a:r>
              <a:rPr lang="en">
                <a:latin typeface="Times New Roman"/>
                <a:ea typeface="Times New Roman"/>
                <a:cs typeface="Times New Roman"/>
                <a:sym typeface="Times New Roman"/>
              </a:rPr>
              <a:t>Welcomes hate speech</a:t>
            </a:r>
            <a:endParaRPr>
              <a:latin typeface="Times New Roman"/>
              <a:ea typeface="Times New Roman"/>
              <a:cs typeface="Times New Roman"/>
              <a:sym typeface="Times New Roman"/>
            </a:endParaRPr>
          </a:p>
          <a:p>
            <a:pPr marL="457200" lvl="0" indent="-311150" rtl="0">
              <a:spcBef>
                <a:spcPts val="0"/>
              </a:spcBef>
              <a:spcAft>
                <a:spcPts val="0"/>
              </a:spcAft>
              <a:buSzPts val="1300"/>
              <a:buFont typeface="Times New Roman"/>
              <a:buChar char="●"/>
            </a:pPr>
            <a:r>
              <a:rPr lang="en">
                <a:latin typeface="Times New Roman"/>
                <a:ea typeface="Times New Roman"/>
                <a:cs typeface="Times New Roman"/>
                <a:sym typeface="Times New Roman"/>
              </a:rPr>
              <a:t>Universities might be liable for damages</a:t>
            </a:r>
            <a:endParaRPr>
              <a:latin typeface="Times New Roman"/>
              <a:ea typeface="Times New Roman"/>
              <a:cs typeface="Times New Roman"/>
              <a:sym typeface="Times New Roman"/>
            </a:endParaRPr>
          </a:p>
          <a:p>
            <a:pPr marL="457200" lvl="0" indent="-311150" rtl="0">
              <a:spcBef>
                <a:spcPts val="0"/>
              </a:spcBef>
              <a:spcAft>
                <a:spcPts val="0"/>
              </a:spcAft>
              <a:buSzPts val="1300"/>
              <a:buFont typeface="Times New Roman"/>
              <a:buChar char="●"/>
            </a:pPr>
            <a:r>
              <a:rPr lang="en">
                <a:latin typeface="Times New Roman"/>
                <a:ea typeface="Times New Roman"/>
                <a:cs typeface="Times New Roman"/>
                <a:sym typeface="Times New Roman"/>
              </a:rPr>
              <a:t>Restrictions represent a step down the slippery slope toward censorship, ultimately and totalitarianism</a:t>
            </a:r>
            <a:endParaRPr>
              <a:latin typeface="Times New Roman"/>
              <a:ea typeface="Times New Roman"/>
              <a:cs typeface="Times New Roman"/>
              <a:sym typeface="Times New Roman"/>
            </a:endParaRPr>
          </a:p>
          <a:p>
            <a:pPr marL="457200" lvl="0" indent="-311150" rtl="0">
              <a:spcBef>
                <a:spcPts val="0"/>
              </a:spcBef>
              <a:spcAft>
                <a:spcPts val="0"/>
              </a:spcAft>
              <a:buSzPts val="1300"/>
              <a:buFont typeface="Times New Roman"/>
              <a:buChar char="●"/>
            </a:pPr>
            <a:r>
              <a:rPr lang="en">
                <a:latin typeface="Times New Roman"/>
                <a:ea typeface="Times New Roman"/>
                <a:cs typeface="Times New Roman"/>
                <a:sym typeface="Times New Roman"/>
              </a:rPr>
              <a:t>The toleration of speech is the price to be paid for individual liberty</a:t>
            </a:r>
            <a:endParaRPr>
              <a:latin typeface="Times New Roman"/>
              <a:ea typeface="Times New Roman"/>
              <a:cs typeface="Times New Roman"/>
              <a:sym typeface="Times New Roman"/>
            </a:endParaRPr>
          </a:p>
          <a:p>
            <a:pPr marL="457200" lvl="0" indent="-311150" rtl="0">
              <a:spcBef>
                <a:spcPts val="0"/>
              </a:spcBef>
              <a:spcAft>
                <a:spcPts val="0"/>
              </a:spcAft>
              <a:buSzPts val="1300"/>
              <a:buFont typeface="Times New Roman"/>
              <a:buChar char="●"/>
            </a:pPr>
            <a:r>
              <a:rPr lang="en">
                <a:latin typeface="Times New Roman"/>
                <a:ea typeface="Times New Roman"/>
                <a:cs typeface="Times New Roman"/>
                <a:sym typeface="Times New Roman"/>
              </a:rPr>
              <a:t>The university’s role was not being to protect student when victimized by hate speech that are overly sensitive and self-conscious</a:t>
            </a:r>
            <a:endParaRPr>
              <a:latin typeface="Times New Roman"/>
              <a:ea typeface="Times New Roman"/>
              <a:cs typeface="Times New Roman"/>
              <a:sym typeface="Times New Roman"/>
            </a:endParaRPr>
          </a:p>
          <a:p>
            <a:pPr marL="0" lvl="0" indent="0" rtl="0">
              <a:spcBef>
                <a:spcPts val="1600"/>
              </a:spcBef>
              <a:spcAft>
                <a:spcPts val="0"/>
              </a:spcAft>
              <a:buNone/>
            </a:pPr>
            <a:endParaRPr>
              <a:latin typeface="Times New Roman"/>
              <a:ea typeface="Times New Roman"/>
              <a:cs typeface="Times New Roman"/>
              <a:sym typeface="Times New Roman"/>
            </a:endParaRPr>
          </a:p>
          <a:p>
            <a:pPr marL="0" lvl="0" indent="0" rtl="0">
              <a:spcBef>
                <a:spcPts val="1600"/>
              </a:spcBef>
              <a:spcAft>
                <a:spcPts val="1600"/>
              </a:spcAft>
              <a:buNone/>
            </a:pP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“Freedom” of speech area on campus</a:t>
            </a:r>
            <a:endParaRPr/>
          </a:p>
        </p:txBody>
      </p:sp>
      <p:sp>
        <p:nvSpPr>
          <p:cNvPr id="327" name="Shape 327"/>
          <p:cNvSpPr txBox="1">
            <a:spLocks noGrp="1"/>
          </p:cNvSpPr>
          <p:nvPr>
            <p:ph type="body" idx="1"/>
          </p:nvPr>
        </p:nvSpPr>
        <p:spPr>
          <a:xfrm>
            <a:off x="1303800" y="1249700"/>
            <a:ext cx="7030500" cy="3424200"/>
          </a:xfrm>
          <a:prstGeom prst="rect">
            <a:avLst/>
          </a:prstGeom>
        </p:spPr>
        <p:txBody>
          <a:bodyPr spcFirstLastPara="1" wrap="square" lIns="91425" tIns="91425" rIns="91425" bIns="91425" anchor="t" anchorCtr="0">
            <a:noAutofit/>
          </a:bodyPr>
          <a:lstStyle/>
          <a:p>
            <a:pPr marL="0" lvl="0" indent="0" algn="just">
              <a:lnSpc>
                <a:spcPct val="150000"/>
              </a:lnSpc>
              <a:spcBef>
                <a:spcPts val="0"/>
              </a:spcBef>
              <a:spcAft>
                <a:spcPts val="0"/>
              </a:spcAft>
              <a:buNone/>
            </a:pPr>
            <a:endParaRPr sz="1400" b="1">
              <a:latin typeface="Times New Roman"/>
              <a:ea typeface="Times New Roman"/>
              <a:cs typeface="Times New Roman"/>
              <a:sym typeface="Times New Roman"/>
            </a:endParaRPr>
          </a:p>
          <a:p>
            <a:pPr marL="0" lvl="0" indent="0" algn="just">
              <a:lnSpc>
                <a:spcPct val="150000"/>
              </a:lnSpc>
              <a:spcBef>
                <a:spcPts val="1600"/>
              </a:spcBef>
              <a:spcAft>
                <a:spcPts val="0"/>
              </a:spcAft>
              <a:buNone/>
            </a:pPr>
            <a:r>
              <a:rPr lang="en" sz="1400">
                <a:latin typeface="Times New Roman"/>
                <a:ea typeface="Times New Roman"/>
                <a:cs typeface="Times New Roman"/>
                <a:sym typeface="Times New Roman"/>
              </a:rPr>
              <a:t>During the last several years, freedom of speech has come under attack while demonstrations against guest speakers on campus have not been controlled. Students and faculty have witnessed campus unrest at four-year universities and private liberal arts colleges that have not been seen since the 1960s and early 1970s when the Vietnam War divided public opinion.</a:t>
            </a:r>
            <a:endParaRPr sz="1400">
              <a:latin typeface="Times New Roman"/>
              <a:ea typeface="Times New Roman"/>
              <a:cs typeface="Times New Roman"/>
              <a:sym typeface="Times New Roman"/>
            </a:endParaRPr>
          </a:p>
          <a:p>
            <a:pPr marL="0" lvl="0" indent="0" algn="just">
              <a:lnSpc>
                <a:spcPct val="150000"/>
              </a:lnSpc>
              <a:spcBef>
                <a:spcPts val="1600"/>
              </a:spcBef>
              <a:spcAft>
                <a:spcPts val="0"/>
              </a:spcAft>
              <a:buNone/>
            </a:pPr>
            <a:r>
              <a:rPr lang="en" sz="1400">
                <a:latin typeface="Times New Roman"/>
                <a:ea typeface="Times New Roman"/>
                <a:cs typeface="Times New Roman"/>
                <a:sym typeface="Times New Roman"/>
              </a:rPr>
              <a:t>Guest speakers at four-year colleges and universities have become threatened by actions of students and faculty. The big debate is over the First Amendment of the United States Constitution and Bill of Rights, which includes freedom of speech. </a:t>
            </a:r>
            <a:endParaRPr sz="1400">
              <a:latin typeface="Times New Roman"/>
              <a:ea typeface="Times New Roman"/>
              <a:cs typeface="Times New Roman"/>
              <a:sym typeface="Times New Roman"/>
            </a:endParaRPr>
          </a:p>
          <a:p>
            <a:pPr marL="0" lvl="0" indent="0" algn="just">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just">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2092</Words>
  <Application>Microsoft Macintosh PowerPoint</Application>
  <PresentationFormat>On-screen Show (16:9)</PresentationFormat>
  <Paragraphs>129</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Nunito</vt:lpstr>
      <vt:lpstr>Maven Pro</vt:lpstr>
      <vt:lpstr>Momentum</vt:lpstr>
      <vt:lpstr>Virtual Case Study</vt:lpstr>
      <vt:lpstr>1st Part-Crowd Chaos </vt:lpstr>
      <vt:lpstr>2nd Part-Problem Solving </vt:lpstr>
      <vt:lpstr>Creating a Speaker’s Community </vt:lpstr>
      <vt:lpstr>What would the committee be doing?</vt:lpstr>
      <vt:lpstr>Type of faculty members would be best to formulate a plan for this and why</vt:lpstr>
      <vt:lpstr>Type of faculty members would be best to formulate a plan for this and why</vt:lpstr>
      <vt:lpstr>Pros and Cons of “Free Speech” </vt:lpstr>
      <vt:lpstr>The “Freedom” of speech area on campus</vt:lpstr>
      <vt:lpstr>The Debate of Freedom of Speech</vt:lpstr>
      <vt:lpstr>The Debate over Freedom of Speech</vt:lpstr>
      <vt:lpstr>The Charles Murray Protests in Vermont, Indiana, and Pennsylvania</vt:lpstr>
      <vt:lpstr>Other Disruptions</vt:lpstr>
      <vt:lpstr>Featured Speaker-The President of the University of Oregon Run Out By His Own Students while University of Utah student protesters block Ben Shapiro’s Speech </vt:lpstr>
      <vt:lpstr>Possible Committee Solutions for Free Speech</vt:lpstr>
      <vt:lpstr>Possible Committee Solutions for Free Speech</vt:lpstr>
      <vt:lpstr>Possible Committee Solutions for Free Speech</vt:lpstr>
      <vt:lpstr>Possible Committee Solutions to Freedom of Speech</vt:lpstr>
      <vt:lpstr>Possible Committee Solutions to Freedom of Speech</vt:lpstr>
      <vt:lpstr>Bibliography-Source</vt:lpstr>
      <vt:lpstr>    Bibliography (Sources)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Case Study</dc:title>
  <cp:lastModifiedBy>Schbaiporn Preamchuen</cp:lastModifiedBy>
  <cp:revision>1</cp:revision>
  <dcterms:modified xsi:type="dcterms:W3CDTF">2018-02-21T05:21:15Z</dcterms:modified>
</cp:coreProperties>
</file>