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Shape 17"/>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Shape 62"/>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lt1"/>
                </a:solidFill>
                <a:latin typeface="Roboto"/>
                <a:ea typeface="Roboto"/>
                <a:cs typeface="Roboto"/>
                <a:sym typeface="Roboto"/>
              </a:defRPr>
            </a:lvl1pPr>
            <a:lvl2pPr lvl="1" algn="r">
              <a:spcBef>
                <a:spcPts val="0"/>
              </a:spcBef>
              <a:buNone/>
              <a:defRPr sz="1000">
                <a:solidFill>
                  <a:schemeClr val="lt1"/>
                </a:solidFill>
                <a:latin typeface="Roboto"/>
                <a:ea typeface="Roboto"/>
                <a:cs typeface="Roboto"/>
                <a:sym typeface="Roboto"/>
              </a:defRPr>
            </a:lvl2pPr>
            <a:lvl3pPr lvl="2" algn="r">
              <a:spcBef>
                <a:spcPts val="0"/>
              </a:spcBef>
              <a:buNone/>
              <a:defRPr sz="1000">
                <a:solidFill>
                  <a:schemeClr val="lt1"/>
                </a:solidFill>
                <a:latin typeface="Roboto"/>
                <a:ea typeface="Roboto"/>
                <a:cs typeface="Roboto"/>
                <a:sym typeface="Roboto"/>
              </a:defRPr>
            </a:lvl3pPr>
            <a:lvl4pPr lvl="3" algn="r">
              <a:spcBef>
                <a:spcPts val="0"/>
              </a:spcBef>
              <a:buNone/>
              <a:defRPr sz="1000">
                <a:solidFill>
                  <a:schemeClr val="lt1"/>
                </a:solidFill>
                <a:latin typeface="Roboto"/>
                <a:ea typeface="Roboto"/>
                <a:cs typeface="Roboto"/>
                <a:sym typeface="Roboto"/>
              </a:defRPr>
            </a:lvl4pPr>
            <a:lvl5pPr lvl="4" algn="r">
              <a:spcBef>
                <a:spcPts val="0"/>
              </a:spcBef>
              <a:buNone/>
              <a:defRPr sz="1000">
                <a:solidFill>
                  <a:schemeClr val="lt1"/>
                </a:solidFill>
                <a:latin typeface="Roboto"/>
                <a:ea typeface="Roboto"/>
                <a:cs typeface="Roboto"/>
                <a:sym typeface="Roboto"/>
              </a:defRPr>
            </a:lvl5pPr>
            <a:lvl6pPr lvl="5" algn="r">
              <a:spcBef>
                <a:spcPts val="0"/>
              </a:spcBef>
              <a:buNone/>
              <a:defRPr sz="1000">
                <a:solidFill>
                  <a:schemeClr val="lt1"/>
                </a:solidFill>
                <a:latin typeface="Roboto"/>
                <a:ea typeface="Roboto"/>
                <a:cs typeface="Roboto"/>
                <a:sym typeface="Roboto"/>
              </a:defRPr>
            </a:lvl6pPr>
            <a:lvl7pPr lvl="6" algn="r">
              <a:spcBef>
                <a:spcPts val="0"/>
              </a:spcBef>
              <a:buNone/>
              <a:defRPr sz="1000">
                <a:solidFill>
                  <a:schemeClr val="lt1"/>
                </a:solidFill>
                <a:latin typeface="Roboto"/>
                <a:ea typeface="Roboto"/>
                <a:cs typeface="Roboto"/>
                <a:sym typeface="Roboto"/>
              </a:defRPr>
            </a:lvl7pPr>
            <a:lvl8pPr lvl="7" algn="r">
              <a:spcBef>
                <a:spcPts val="0"/>
              </a:spcBef>
              <a:buNone/>
              <a:defRPr sz="1000">
                <a:solidFill>
                  <a:schemeClr val="lt1"/>
                </a:solidFill>
                <a:latin typeface="Roboto"/>
                <a:ea typeface="Roboto"/>
                <a:cs typeface="Roboto"/>
                <a:sym typeface="Roboto"/>
              </a:defRPr>
            </a:lvl8pPr>
            <a:lvl9pPr lvl="8" algn="r">
              <a:spcBef>
                <a:spcPts val="0"/>
              </a:spcBef>
              <a:buNone/>
              <a:defRPr sz="1000">
                <a:solidFill>
                  <a:schemeClr val="lt1"/>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84" name="Shape 84"/>
        <p:cNvGrpSpPr/>
        <p:nvPr/>
      </p:nvGrpSpPr>
      <p:grpSpPr>
        <a:xfrm>
          <a:off x="0" y="0"/>
          <a:ext cx="0" cy="0"/>
          <a:chOff x="0" y="0"/>
          <a:chExt cx="0" cy="0"/>
        </a:xfrm>
      </p:grpSpPr>
      <p:sp>
        <p:nvSpPr>
          <p:cNvPr id="85" name="Shape 85"/>
          <p:cNvSpPr txBox="1"/>
          <p:nvPr>
            <p:ph type="ctrTitle"/>
          </p:nvPr>
        </p:nvSpPr>
        <p:spPr>
          <a:xfrm>
            <a:off x="331825" y="401747"/>
            <a:ext cx="8222100" cy="838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University of Central Arkansas</a:t>
            </a:r>
            <a:endParaRPr/>
          </a:p>
        </p:txBody>
      </p:sp>
      <p:sp>
        <p:nvSpPr>
          <p:cNvPr id="86" name="Shape 86"/>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Quinton Lane</a:t>
            </a:r>
            <a:endParaRPr/>
          </a:p>
          <a:p>
            <a:pPr indent="0" lvl="0" marL="0">
              <a:spcBef>
                <a:spcPts val="0"/>
              </a:spcBef>
              <a:spcAft>
                <a:spcPts val="0"/>
              </a:spcAft>
              <a:buNone/>
            </a:pPr>
            <a:r>
              <a:rPr lang="en"/>
              <a:t>Jessica Black</a:t>
            </a:r>
            <a:endParaRPr/>
          </a:p>
          <a:p>
            <a:pPr indent="0" lvl="0" marL="0">
              <a:spcBef>
                <a:spcPts val="0"/>
              </a:spcBef>
              <a:spcAft>
                <a:spcPts val="0"/>
              </a:spcAft>
              <a:buNone/>
            </a:pPr>
            <a:r>
              <a:rPr lang="en"/>
              <a:t>Damian Washington</a:t>
            </a:r>
            <a:endParaRPr/>
          </a:p>
          <a:p>
            <a:pPr indent="0" lvl="0" marL="0">
              <a:spcBef>
                <a:spcPts val="0"/>
              </a:spcBef>
              <a:spcAft>
                <a:spcPts val="0"/>
              </a:spcAft>
              <a:buNone/>
            </a:pPr>
            <a:r>
              <a:rPr lang="en"/>
              <a:t>Mary Caroline Rogers</a:t>
            </a:r>
            <a:endParaRPr/>
          </a:p>
        </p:txBody>
      </p:sp>
      <p:pic>
        <p:nvPicPr>
          <p:cNvPr id="87" name="Shape 87"/>
          <p:cNvPicPr preferRelativeResize="0"/>
          <p:nvPr/>
        </p:nvPicPr>
        <p:blipFill>
          <a:blip r:embed="rId3">
            <a:alphaModFix/>
          </a:blip>
          <a:stretch>
            <a:fillRect/>
          </a:stretch>
        </p:blipFill>
        <p:spPr>
          <a:xfrm>
            <a:off x="4050349" y="1451223"/>
            <a:ext cx="4010825" cy="328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Programming Involving Speakers</a:t>
            </a:r>
            <a:endParaRPr/>
          </a:p>
        </p:txBody>
      </p:sp>
      <p:sp>
        <p:nvSpPr>
          <p:cNvPr id="147" name="Shape 147"/>
          <p:cNvSpPr txBox="1"/>
          <p:nvPr>
            <p:ph idx="1" type="body"/>
          </p:nvPr>
        </p:nvSpPr>
        <p:spPr>
          <a:xfrm>
            <a:off x="311700" y="1229875"/>
            <a:ext cx="8520600" cy="36615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As student affairs professionals, we play a role in student moral development by creating spaces to discuss different world views. In addition to these guidelines, we hope to implement programming that will work to prepare students in ways to deal with new ideas that may not agree with their own beliefs and/or experiences.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We do not want to avoid all possible situations that might cause students to think outside their own perspectives because that is when growth and development occur.</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Instead, we hope to prepare students, faculty, and staff with appropriate ways to handle conflicts, external and internal.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Programs in Conflict Mediation</a:t>
            </a:r>
            <a:endParaRPr/>
          </a:p>
        </p:txBody>
      </p:sp>
      <p:sp>
        <p:nvSpPr>
          <p:cNvPr id="153" name="Shape 153"/>
          <p:cNvSpPr txBox="1"/>
          <p:nvPr>
            <p:ph idx="1" type="body"/>
          </p:nvPr>
        </p:nvSpPr>
        <p:spPr>
          <a:xfrm>
            <a:off x="406425" y="1131775"/>
            <a:ext cx="7778400" cy="333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Killam &amp; Degges-White (2017) discuss the importance of workshops in conflict mediation: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“Conflict mediation equips students with the skills to diffuse tension around different points of view and to rechannel the tensions to positive directions, eliciting exchange of differing ideas and common ground building” (58).</a:t>
            </a:r>
            <a:endParaRPr>
              <a:solidFill>
                <a:srgbClr val="000000"/>
              </a:solidFill>
            </a:endParaRPr>
          </a:p>
          <a:p>
            <a:pPr indent="-342900" lvl="1" marL="914400" rtl="0">
              <a:spcBef>
                <a:spcPts val="0"/>
              </a:spcBef>
              <a:spcAft>
                <a:spcPts val="0"/>
              </a:spcAft>
              <a:buClr>
                <a:srgbClr val="000000"/>
              </a:buClr>
              <a:buSzPts val="1800"/>
              <a:buChar char="○"/>
            </a:pPr>
            <a:r>
              <a:rPr lang="en" sz="1800">
                <a:solidFill>
                  <a:srgbClr val="000000"/>
                </a:solidFill>
              </a:rPr>
              <a:t>In order to avoid the “ruckus” that occurred during our last forum, we hope to provide ways for students to peacefully respond to conflict.</a:t>
            </a:r>
            <a:endParaRPr sz="1800">
              <a:solidFill>
                <a:srgbClr val="000000"/>
              </a:solidFill>
            </a:endParaRPr>
          </a:p>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Programs in Conflict Management</a:t>
            </a:r>
            <a:endParaRPr/>
          </a:p>
        </p:txBody>
      </p:sp>
      <p:sp>
        <p:nvSpPr>
          <p:cNvPr id="159" name="Shape 159"/>
          <p:cNvSpPr txBox="1"/>
          <p:nvPr>
            <p:ph idx="1" type="body"/>
          </p:nvPr>
        </p:nvSpPr>
        <p:spPr>
          <a:xfrm>
            <a:off x="311700" y="1099825"/>
            <a:ext cx="4821300" cy="3885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“Healthy debate among students fosters greater understanding of their own points of view and provides challenges that broaden perspectives” (59).</a:t>
            </a:r>
            <a:endParaRPr>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We hope to promote safe spaces for moral development among audience members</a:t>
            </a:r>
            <a:endParaRPr>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In order to promote moral development in students, we must give them the tools to express themselves in a way that promotes understanding and growth.</a:t>
            </a:r>
            <a:endParaRPr sz="1800">
              <a:solidFill>
                <a:srgbClr val="000000"/>
              </a:solidFill>
            </a:endParaRPr>
          </a:p>
          <a:p>
            <a:pPr indent="0" lvl="0" marL="0">
              <a:spcBef>
                <a:spcPts val="0"/>
              </a:spcBef>
              <a:spcAft>
                <a:spcPts val="0"/>
              </a:spcAft>
              <a:buNone/>
            </a:pPr>
            <a:r>
              <a:t/>
            </a:r>
            <a:endParaRPr/>
          </a:p>
          <a:p>
            <a:pPr indent="0" lvl="0" marL="0">
              <a:spcBef>
                <a:spcPts val="1600"/>
              </a:spcBef>
              <a:spcAft>
                <a:spcPts val="1600"/>
              </a:spcAft>
              <a:buNone/>
            </a:pPr>
            <a:r>
              <a:t/>
            </a:r>
            <a:endParaRPr/>
          </a:p>
        </p:txBody>
      </p:sp>
      <p:pic>
        <p:nvPicPr>
          <p:cNvPr id="160" name="Shape 160"/>
          <p:cNvPicPr preferRelativeResize="0"/>
          <p:nvPr/>
        </p:nvPicPr>
        <p:blipFill>
          <a:blip r:embed="rId3">
            <a:alphaModFix/>
          </a:blip>
          <a:stretch>
            <a:fillRect/>
          </a:stretch>
        </p:blipFill>
        <p:spPr>
          <a:xfrm>
            <a:off x="5292925" y="1327162"/>
            <a:ext cx="3539376" cy="3430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Court Rulings to Consider</a:t>
            </a:r>
            <a:endParaRPr/>
          </a:p>
          <a:p>
            <a:pPr indent="0" lvl="0" marL="0">
              <a:spcBef>
                <a:spcPts val="0"/>
              </a:spcBef>
              <a:spcAft>
                <a:spcPts val="0"/>
              </a:spcAft>
              <a:buNone/>
            </a:pPr>
            <a:r>
              <a:t/>
            </a:r>
            <a:endParaRPr/>
          </a:p>
        </p:txBody>
      </p:sp>
      <p:sp>
        <p:nvSpPr>
          <p:cNvPr id="166" name="Shape 16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First Amendment</a:t>
            </a:r>
            <a:endParaRPr>
              <a:solidFill>
                <a:srgbClr val="000000"/>
              </a:solidFill>
            </a:endParaRPr>
          </a:p>
          <a:p>
            <a:pPr indent="0" lvl="0" marL="0">
              <a:spcBef>
                <a:spcPts val="1600"/>
              </a:spcBef>
              <a:spcAft>
                <a:spcPts val="0"/>
              </a:spcAft>
              <a:buNone/>
            </a:pPr>
            <a:r>
              <a:rPr lang="en">
                <a:solidFill>
                  <a:srgbClr val="000000"/>
                </a:solidFill>
              </a:rPr>
              <a:t>Feiner vs. New York: “Heckler’s Veto” </a:t>
            </a:r>
            <a:endParaRPr>
              <a:solidFill>
                <a:srgbClr val="000000"/>
              </a:solidFill>
            </a:endParaRPr>
          </a:p>
          <a:p>
            <a:pPr indent="-342900" lvl="0" marL="457200" rtl="0">
              <a:spcBef>
                <a:spcPts val="1600"/>
              </a:spcBef>
              <a:spcAft>
                <a:spcPts val="0"/>
              </a:spcAft>
              <a:buClr>
                <a:srgbClr val="000000"/>
              </a:buClr>
              <a:buSzPts val="1800"/>
              <a:buChar char="●"/>
            </a:pPr>
            <a:r>
              <a:rPr lang="en">
                <a:solidFill>
                  <a:srgbClr val="000000"/>
                </a:solidFill>
              </a:rPr>
              <a:t>Authorities can </a:t>
            </a:r>
            <a:r>
              <a:rPr lang="en">
                <a:solidFill>
                  <a:srgbClr val="000000"/>
                </a:solidFill>
              </a:rPr>
              <a:t>put an end to speech if there is “clear and present danger”</a:t>
            </a:r>
            <a:r>
              <a:rPr lang="en"/>
              <a:t> </a:t>
            </a:r>
            <a:endParaRPr>
              <a:solidFill>
                <a:srgbClr val="000000"/>
              </a:solidFill>
            </a:endParaRPr>
          </a:p>
          <a:p>
            <a:pPr indent="0" lvl="0" marL="0">
              <a:spcBef>
                <a:spcPts val="1600"/>
              </a:spcBef>
              <a:spcAft>
                <a:spcPts val="0"/>
              </a:spcAft>
              <a:buNone/>
            </a:pPr>
            <a:r>
              <a:rPr lang="en">
                <a:solidFill>
                  <a:srgbClr val="000000"/>
                </a:solidFill>
              </a:rPr>
              <a:t>Doe vs. University of Michigan</a:t>
            </a:r>
            <a:endParaRPr>
              <a:solidFill>
                <a:srgbClr val="000000"/>
              </a:solidFill>
            </a:endParaRPr>
          </a:p>
          <a:p>
            <a:pPr indent="-342900" lvl="0" marL="457200">
              <a:spcBef>
                <a:spcPts val="1600"/>
              </a:spcBef>
              <a:spcAft>
                <a:spcPts val="0"/>
              </a:spcAft>
              <a:buClr>
                <a:srgbClr val="000000"/>
              </a:buClr>
              <a:buSzPts val="1800"/>
              <a:buChar char="●"/>
            </a:pPr>
            <a:r>
              <a:rPr lang="en">
                <a:solidFill>
                  <a:srgbClr val="000000"/>
                </a:solidFill>
              </a:rPr>
              <a:t>A university cannot censor speech because it does not agree with the viewpoints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Theories Applied</a:t>
            </a:r>
            <a:endParaRPr/>
          </a:p>
        </p:txBody>
      </p:sp>
      <p:sp>
        <p:nvSpPr>
          <p:cNvPr id="172" name="Shape 17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Perry’s Theory for Moral Development</a:t>
            </a:r>
            <a:endParaRPr>
              <a:solidFill>
                <a:srgbClr val="000000"/>
              </a:solidFill>
            </a:endParaRPr>
          </a:p>
          <a:p>
            <a:pPr indent="-342900" lvl="1" marL="914400" rtl="0">
              <a:spcBef>
                <a:spcPts val="0"/>
              </a:spcBef>
              <a:spcAft>
                <a:spcPts val="0"/>
              </a:spcAft>
              <a:buClr>
                <a:srgbClr val="000000"/>
              </a:buClr>
              <a:buSzPts val="1800"/>
              <a:buChar char="○"/>
            </a:pPr>
            <a:r>
              <a:rPr lang="en" sz="1800">
                <a:solidFill>
                  <a:srgbClr val="000000"/>
                </a:solidFill>
              </a:rPr>
              <a:t>Allowing speakers on campus of varying </a:t>
            </a:r>
            <a:r>
              <a:rPr lang="en" sz="1800">
                <a:solidFill>
                  <a:srgbClr val="000000"/>
                </a:solidFill>
              </a:rPr>
              <a:t>viewpoints</a:t>
            </a:r>
            <a:r>
              <a:rPr lang="en" sz="1800">
                <a:solidFill>
                  <a:srgbClr val="000000"/>
                </a:solidFill>
              </a:rPr>
              <a:t> allow students to go through Perry’s Development Schema</a:t>
            </a:r>
            <a:endParaRPr sz="1800">
              <a:solidFill>
                <a:srgbClr val="000000"/>
              </a:solidFill>
            </a:endParaRPr>
          </a:p>
          <a:p>
            <a:pPr indent="-342900" lvl="1" marL="914400" rtl="0">
              <a:spcBef>
                <a:spcPts val="0"/>
              </a:spcBef>
              <a:spcAft>
                <a:spcPts val="0"/>
              </a:spcAft>
              <a:buClr>
                <a:srgbClr val="000000"/>
              </a:buClr>
              <a:buSzPts val="1800"/>
              <a:buChar char="○"/>
            </a:pPr>
            <a:r>
              <a:rPr lang="en" sz="1800">
                <a:solidFill>
                  <a:srgbClr val="000000"/>
                </a:solidFill>
              </a:rPr>
              <a:t>College experiences have a role in overall student development (Killam, 53-54)</a:t>
            </a:r>
            <a:endParaRPr sz="1800">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Theories of Moral Development</a:t>
            </a:r>
            <a:endParaRPr>
              <a:solidFill>
                <a:srgbClr val="000000"/>
              </a:solidFill>
            </a:endParaRPr>
          </a:p>
          <a:p>
            <a:pPr indent="-342900" lvl="1" marL="914400" rtl="0">
              <a:spcBef>
                <a:spcPts val="0"/>
              </a:spcBef>
              <a:spcAft>
                <a:spcPts val="0"/>
              </a:spcAft>
              <a:buClr>
                <a:srgbClr val="000000"/>
              </a:buClr>
              <a:buSzPts val="1800"/>
              <a:buChar char="○"/>
            </a:pPr>
            <a:r>
              <a:rPr lang="en" sz="1800">
                <a:solidFill>
                  <a:srgbClr val="000000"/>
                </a:solidFill>
              </a:rPr>
              <a:t>The college setting provides an opportunity for students to learn a higher order of thinking (Killam, 66)</a:t>
            </a:r>
            <a:endParaRPr sz="1800">
              <a:solidFill>
                <a:srgbClr val="000000"/>
              </a:solidFill>
            </a:endParaRPr>
          </a:p>
          <a:p>
            <a:pPr indent="0" lvl="0" marL="0" marR="0" rtl="0" algn="l">
              <a:lnSpc>
                <a:spcPct val="115000"/>
              </a:lnSpc>
              <a:spcBef>
                <a:spcPts val="1600"/>
              </a:spcBef>
              <a:spcAft>
                <a:spcPts val="16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Theories Applied</a:t>
            </a:r>
            <a:endParaRPr/>
          </a:p>
        </p:txBody>
      </p:sp>
      <p:sp>
        <p:nvSpPr>
          <p:cNvPr id="178" name="Shape 17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Kolb’s Theory Experiential Learning</a:t>
            </a:r>
            <a:endParaRPr>
              <a:solidFill>
                <a:srgbClr val="000000"/>
              </a:solidFill>
            </a:endParaRPr>
          </a:p>
          <a:p>
            <a:pPr indent="-342900" lvl="1" marL="914400" rtl="0">
              <a:spcBef>
                <a:spcPts val="0"/>
              </a:spcBef>
              <a:spcAft>
                <a:spcPts val="0"/>
              </a:spcAft>
              <a:buClr>
                <a:srgbClr val="000000"/>
              </a:buClr>
              <a:buSzPts val="1800"/>
              <a:buChar char="○"/>
            </a:pPr>
            <a:r>
              <a:rPr lang="en" sz="1800">
                <a:solidFill>
                  <a:srgbClr val="000000"/>
                </a:solidFill>
              </a:rPr>
              <a:t>Elements of Kolb’s learning theory</a:t>
            </a:r>
            <a:endParaRPr sz="1800">
              <a:solidFill>
                <a:srgbClr val="000000"/>
              </a:solidFill>
            </a:endParaRPr>
          </a:p>
          <a:p>
            <a:pPr indent="-342900" lvl="2" marL="1371600" rtl="0">
              <a:spcBef>
                <a:spcPts val="0"/>
              </a:spcBef>
              <a:spcAft>
                <a:spcPts val="0"/>
              </a:spcAft>
              <a:buClr>
                <a:srgbClr val="000000"/>
              </a:buClr>
              <a:buSzPts val="1800"/>
              <a:buChar char="■"/>
            </a:pPr>
            <a:r>
              <a:rPr lang="en" sz="1800">
                <a:solidFill>
                  <a:srgbClr val="000000"/>
                </a:solidFill>
              </a:rPr>
              <a:t>“Learning should be understood as a </a:t>
            </a:r>
            <a:r>
              <a:rPr b="1" lang="en" sz="1800">
                <a:solidFill>
                  <a:srgbClr val="000000"/>
                </a:solidFill>
              </a:rPr>
              <a:t>process </a:t>
            </a:r>
            <a:endParaRPr sz="1800">
              <a:solidFill>
                <a:srgbClr val="000000"/>
              </a:solidFill>
            </a:endParaRPr>
          </a:p>
          <a:p>
            <a:pPr indent="-342900" lvl="2" marL="1371600" rtl="0">
              <a:spcBef>
                <a:spcPts val="0"/>
              </a:spcBef>
              <a:spcAft>
                <a:spcPts val="0"/>
              </a:spcAft>
              <a:buClr>
                <a:srgbClr val="000000"/>
              </a:buClr>
              <a:buSzPts val="1800"/>
              <a:buChar char="■"/>
            </a:pPr>
            <a:r>
              <a:rPr lang="en" sz="1800">
                <a:solidFill>
                  <a:srgbClr val="000000"/>
                </a:solidFill>
              </a:rPr>
              <a:t>Learning is </a:t>
            </a:r>
            <a:r>
              <a:rPr b="1" lang="en" sz="1800">
                <a:solidFill>
                  <a:srgbClr val="000000"/>
                </a:solidFill>
              </a:rPr>
              <a:t>relearning</a:t>
            </a:r>
            <a:endParaRPr b="1" sz="1800">
              <a:solidFill>
                <a:srgbClr val="000000"/>
              </a:solidFill>
            </a:endParaRPr>
          </a:p>
          <a:p>
            <a:pPr indent="-342900" lvl="2" marL="1371600" rtl="0">
              <a:spcBef>
                <a:spcPts val="0"/>
              </a:spcBef>
              <a:spcAft>
                <a:spcPts val="0"/>
              </a:spcAft>
              <a:buClr>
                <a:srgbClr val="000000"/>
              </a:buClr>
              <a:buSzPts val="1800"/>
              <a:buChar char="■"/>
            </a:pPr>
            <a:r>
              <a:rPr b="1" lang="en" sz="1800">
                <a:solidFill>
                  <a:srgbClr val="000000"/>
                </a:solidFill>
              </a:rPr>
              <a:t>Conflict</a:t>
            </a:r>
            <a:r>
              <a:rPr lang="en" sz="1800">
                <a:solidFill>
                  <a:srgbClr val="000000"/>
                </a:solidFill>
              </a:rPr>
              <a:t> in learning is what actually drives learning” (Killam, 76-77)</a:t>
            </a:r>
            <a:endParaRPr sz="1800">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Assessment </a:t>
            </a:r>
            <a:endParaRPr/>
          </a:p>
        </p:txBody>
      </p:sp>
      <p:sp>
        <p:nvSpPr>
          <p:cNvPr id="184" name="Shape 18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Dev</a:t>
            </a:r>
            <a:r>
              <a:rPr lang="en">
                <a:solidFill>
                  <a:srgbClr val="000000"/>
                </a:solidFill>
                <a:latin typeface="Arial"/>
                <a:ea typeface="Arial"/>
                <a:cs typeface="Arial"/>
                <a:sym typeface="Arial"/>
              </a:rPr>
              <a:t>elop an assessment and evaluation plan for student activities programs.</a:t>
            </a:r>
            <a:endParaRPr>
              <a:solidFill>
                <a:srgbClr val="000000"/>
              </a:solidFill>
              <a:latin typeface="Arial"/>
              <a:ea typeface="Arial"/>
              <a:cs typeface="Arial"/>
              <a:sym typeface="Arial"/>
            </a:endParaRPr>
          </a:p>
          <a:p>
            <a:pPr indent="-342900" lvl="1" marL="9144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Student/committee surveys and focus groups will be conducted after major events </a:t>
            </a:r>
            <a:endParaRPr sz="1800">
              <a:solidFill>
                <a:srgbClr val="000000"/>
              </a:solidFill>
              <a:latin typeface="Arial"/>
              <a:ea typeface="Arial"/>
              <a:cs typeface="Arial"/>
              <a:sym typeface="Arial"/>
            </a:endParaRPr>
          </a:p>
          <a:p>
            <a:pPr indent="-342900" lvl="1" marL="9144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 staff retreat to focus on recent programs/speakers and planning for future events</a:t>
            </a:r>
            <a:endParaRPr sz="1800">
              <a:solidFill>
                <a:srgbClr val="000000"/>
              </a:solidFill>
              <a:latin typeface="Arial"/>
              <a:ea typeface="Arial"/>
              <a:cs typeface="Arial"/>
              <a:sym typeface="Arial"/>
            </a:endParaRPr>
          </a:p>
          <a:p>
            <a:pPr indent="-342900" lvl="2" marL="137160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Ensure programs have been modified or rejected to support the purpose of the institution.</a:t>
            </a:r>
            <a:endParaRPr sz="18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a:t>
            </a:r>
            <a:endParaRPr/>
          </a:p>
        </p:txBody>
      </p:sp>
      <p:sp>
        <p:nvSpPr>
          <p:cNvPr id="190" name="Shape 19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Allowing a variety of speakers onto college campuses with a range of viewpoints allows a for collective cognitive dissonance within students which develops into elevated thinking within the individual student. This results in more informed and morally stable adults in society.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This type of student development affects all institution stakeholders like community partners, campus officials, faculty, and staff by creating an atmosphere in which:</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Students actively challenge their own knowledge</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Students learn the extent of their intellectual parameters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Students become secure in their beliefs and value systems as they progress through the models</a:t>
            </a:r>
            <a:endParaRPr>
              <a:solidFill>
                <a:srgbClr val="000000"/>
              </a:solidFill>
            </a:endParaRPr>
          </a:p>
          <a:p>
            <a:pPr indent="-317500" lvl="1" marL="914400">
              <a:spcBef>
                <a:spcPts val="0"/>
              </a:spcBef>
              <a:spcAft>
                <a:spcPts val="0"/>
              </a:spcAft>
              <a:buClr>
                <a:srgbClr val="000000"/>
              </a:buClr>
              <a:buSzPts val="1400"/>
              <a:buChar char="○"/>
            </a:pPr>
            <a:r>
              <a:rPr lang="en">
                <a:solidFill>
                  <a:srgbClr val="000000"/>
                </a:solidFill>
              </a:rPr>
              <a:t>Student grow into well-informed adults. </a:t>
            </a:r>
            <a:r>
              <a:rPr lang="en">
                <a:solidFill>
                  <a:srgbClr val="000000"/>
                </a:solidFill>
              </a:rPr>
              <a:t>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96" name="Shape 196"/>
          <p:cNvPicPr preferRelativeResize="0"/>
          <p:nvPr/>
        </p:nvPicPr>
        <p:blipFill>
          <a:blip r:embed="rId3">
            <a:alphaModFix/>
          </a:blip>
          <a:stretch>
            <a:fillRect/>
          </a:stretch>
        </p:blipFill>
        <p:spPr>
          <a:xfrm>
            <a:off x="2258488" y="258238"/>
            <a:ext cx="4627025" cy="4627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202" name="Shape 20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00"/>
                </a:solidFill>
                <a:latin typeface="Arial"/>
                <a:ea typeface="Arial"/>
                <a:cs typeface="Arial"/>
                <a:sym typeface="Arial"/>
              </a:rPr>
              <a:t>Killam, W. K., &amp; Degges-White, S. (2017). </a:t>
            </a:r>
            <a:r>
              <a:rPr i="1" lang="en" sz="1400">
                <a:solidFill>
                  <a:srgbClr val="000000"/>
                </a:solidFill>
                <a:latin typeface="Arial"/>
                <a:ea typeface="Arial"/>
                <a:cs typeface="Arial"/>
                <a:sym typeface="Arial"/>
              </a:rPr>
              <a:t>College student development: applying theory to practice on</a:t>
            </a:r>
            <a:endParaRPr i="1" sz="1400">
              <a:solidFill>
                <a:srgbClr val="000000"/>
              </a:solidFill>
              <a:latin typeface="Arial"/>
              <a:ea typeface="Arial"/>
              <a:cs typeface="Arial"/>
              <a:sym typeface="Arial"/>
            </a:endParaRPr>
          </a:p>
          <a:p>
            <a:pPr indent="457200" lvl="0" marL="0" rtl="0">
              <a:spcBef>
                <a:spcPts val="0"/>
              </a:spcBef>
              <a:spcAft>
                <a:spcPts val="0"/>
              </a:spcAft>
              <a:buNone/>
            </a:pPr>
            <a:r>
              <a:rPr i="1" lang="en" sz="1400">
                <a:solidFill>
                  <a:srgbClr val="000000"/>
                </a:solidFill>
                <a:latin typeface="Arial"/>
                <a:ea typeface="Arial"/>
                <a:cs typeface="Arial"/>
                <a:sym typeface="Arial"/>
              </a:rPr>
              <a:t>the diverse campus</a:t>
            </a:r>
            <a:r>
              <a:rPr lang="en" sz="1400">
                <a:solidFill>
                  <a:srgbClr val="000000"/>
                </a:solidFill>
                <a:latin typeface="Arial"/>
                <a:ea typeface="Arial"/>
                <a:cs typeface="Arial"/>
                <a:sym typeface="Arial"/>
              </a:rPr>
              <a:t>. New York, NY: Springer Publishing Company, LLC. </a:t>
            </a:r>
            <a:endParaRPr sz="1400">
              <a:solidFill>
                <a:srgbClr val="000000"/>
              </a:solidFill>
              <a:latin typeface="Arial"/>
              <a:ea typeface="Arial"/>
              <a:cs typeface="Arial"/>
              <a:sym typeface="Arial"/>
            </a:endParaRPr>
          </a:p>
          <a:p>
            <a:pPr indent="457200" lvl="0" marL="0" rtl="0">
              <a:spcBef>
                <a:spcPts val="0"/>
              </a:spcBef>
              <a:spcAft>
                <a:spcPts val="0"/>
              </a:spcAft>
              <a:buNone/>
            </a:pPr>
            <a:r>
              <a:t/>
            </a:r>
            <a:endParaRPr sz="1400">
              <a:solidFill>
                <a:srgbClr val="000000"/>
              </a:solidFill>
              <a:latin typeface="Arial"/>
              <a:ea typeface="Arial"/>
              <a:cs typeface="Arial"/>
              <a:sym typeface="Arial"/>
            </a:endParaRPr>
          </a:p>
          <a:p>
            <a:pPr indent="0" lvl="0" marL="0" rtl="0">
              <a:spcBef>
                <a:spcPts val="0"/>
              </a:spcBef>
              <a:spcAft>
                <a:spcPts val="0"/>
              </a:spcAft>
              <a:buNone/>
            </a:pPr>
            <a:r>
              <a:rPr lang="en" sz="1400">
                <a:solidFill>
                  <a:srgbClr val="000000"/>
                </a:solidFill>
                <a:latin typeface="Arial"/>
                <a:ea typeface="Arial"/>
                <a:cs typeface="Arial"/>
                <a:sym typeface="Arial"/>
              </a:rPr>
              <a:t>Feiner v. New York. (n.d.). </a:t>
            </a:r>
            <a:r>
              <a:rPr i="1" lang="en" sz="1400">
                <a:solidFill>
                  <a:srgbClr val="000000"/>
                </a:solidFill>
                <a:latin typeface="Arial"/>
                <a:ea typeface="Arial"/>
                <a:cs typeface="Arial"/>
                <a:sym typeface="Arial"/>
              </a:rPr>
              <a:t>Oyez</a:t>
            </a:r>
            <a:r>
              <a:rPr lang="en" sz="1400">
                <a:solidFill>
                  <a:srgbClr val="000000"/>
                </a:solidFill>
                <a:latin typeface="Arial"/>
                <a:ea typeface="Arial"/>
                <a:cs typeface="Arial"/>
                <a:sym typeface="Arial"/>
              </a:rPr>
              <a:t>. Retrieved February 19, 2018, from						 		https://www.oyez.org/cases/1940-1955/340us315</a:t>
            </a:r>
            <a:endParaRPr sz="1400">
              <a:solidFill>
                <a:srgbClr val="000000"/>
              </a:solidFill>
              <a:latin typeface="Arial"/>
              <a:ea typeface="Arial"/>
              <a:cs typeface="Arial"/>
              <a:sym typeface="Arial"/>
            </a:endParaRPr>
          </a:p>
          <a:p>
            <a:pPr indent="0" lvl="0" marL="0" rtl="0">
              <a:spcBef>
                <a:spcPts val="0"/>
              </a:spcBef>
              <a:spcAft>
                <a:spcPts val="0"/>
              </a:spcAft>
              <a:buNone/>
            </a:pPr>
            <a:r>
              <a:t/>
            </a:r>
            <a:endParaRPr sz="1400">
              <a:solidFill>
                <a:srgbClr val="000000"/>
              </a:solidFill>
              <a:latin typeface="Arial"/>
              <a:ea typeface="Arial"/>
              <a:cs typeface="Arial"/>
              <a:sym typeface="Arial"/>
            </a:endParaRPr>
          </a:p>
          <a:p>
            <a:pPr indent="0" lvl="0" marL="0" rtl="0">
              <a:spcBef>
                <a:spcPts val="0"/>
              </a:spcBef>
              <a:spcAft>
                <a:spcPts val="0"/>
              </a:spcAft>
              <a:buNone/>
            </a:pPr>
            <a:r>
              <a:rPr i="1" lang="en" sz="1400">
                <a:solidFill>
                  <a:srgbClr val="000000"/>
                </a:solidFill>
                <a:latin typeface="Arial"/>
                <a:ea typeface="Arial"/>
                <a:cs typeface="Arial"/>
                <a:sym typeface="Arial"/>
              </a:rPr>
              <a:t>Doe v. University of Michigan, </a:t>
            </a:r>
            <a:r>
              <a:rPr lang="en" sz="1400">
                <a:solidFill>
                  <a:srgbClr val="222222"/>
                </a:solidFill>
                <a:highlight>
                  <a:srgbClr val="FFFFFF"/>
                </a:highlight>
                <a:latin typeface="Arial"/>
                <a:ea typeface="Arial"/>
                <a:cs typeface="Arial"/>
                <a:sym typeface="Arial"/>
              </a:rPr>
              <a:t>721 F.Supp. 852 (1989). </a:t>
            </a:r>
            <a:endParaRPr sz="1400">
              <a:solidFill>
                <a:srgbClr val="000000"/>
              </a:solidFill>
              <a:latin typeface="Arial"/>
              <a:ea typeface="Arial"/>
              <a:cs typeface="Arial"/>
              <a:sym typeface="Arial"/>
            </a:endParaRPr>
          </a:p>
          <a:p>
            <a:pPr indent="457200" lvl="0" marL="0" rtl="0">
              <a:spcBef>
                <a:spcPts val="0"/>
              </a:spcBef>
              <a:spcAft>
                <a:spcPts val="0"/>
              </a:spcAft>
              <a:buNone/>
            </a:pPr>
            <a:r>
              <a:t/>
            </a:r>
            <a:endParaRPr sz="1400">
              <a:solidFill>
                <a:srgbClr val="000000"/>
              </a:solidFill>
              <a:latin typeface="Arial"/>
              <a:ea typeface="Arial"/>
              <a:cs typeface="Arial"/>
              <a:sym typeface="Arial"/>
            </a:endParaRPr>
          </a:p>
          <a:p>
            <a:pPr indent="457200" lvl="0" marL="0" rtl="0">
              <a:spcBef>
                <a:spcPts val="0"/>
              </a:spcBef>
              <a:spcAft>
                <a:spcPts val="0"/>
              </a:spcAft>
              <a:buNone/>
            </a:pPr>
            <a:r>
              <a:t/>
            </a:r>
            <a:endParaRPr sz="1400">
              <a:solidFill>
                <a:srgbClr val="000000"/>
              </a:solidFill>
              <a:latin typeface="Arial"/>
              <a:ea typeface="Arial"/>
              <a:cs typeface="Arial"/>
              <a:sym typeface="Arial"/>
            </a:endParaRPr>
          </a:p>
          <a:p>
            <a:pPr indent="457200" lvl="0" marL="0" rtl="0">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Objectives</a:t>
            </a:r>
            <a:endParaRPr/>
          </a:p>
        </p:txBody>
      </p:sp>
      <p:sp>
        <p:nvSpPr>
          <p:cNvPr id="93" name="Shape 9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Analyze the current practices of speaker/event registration on campus</a:t>
            </a:r>
            <a:endParaRPr/>
          </a:p>
          <a:p>
            <a:pPr indent="-342900" lvl="0" marL="457200" rtl="0">
              <a:spcBef>
                <a:spcPts val="0"/>
              </a:spcBef>
              <a:spcAft>
                <a:spcPts val="0"/>
              </a:spcAft>
              <a:buSzPts val="1800"/>
              <a:buChar char="●"/>
            </a:pPr>
            <a:r>
              <a:rPr lang="en"/>
              <a:t>Adjust current policies to reflect the mission/vision on campus as it regards to public speakers and events</a:t>
            </a:r>
            <a:endParaRPr/>
          </a:p>
          <a:p>
            <a:pPr indent="-342900" lvl="0" marL="457200" rtl="0">
              <a:spcBef>
                <a:spcPts val="0"/>
              </a:spcBef>
              <a:spcAft>
                <a:spcPts val="0"/>
              </a:spcAft>
              <a:buSzPts val="1800"/>
              <a:buChar char="●"/>
            </a:pPr>
            <a:r>
              <a:rPr lang="en"/>
              <a:t>Develop a required actions for campus events</a:t>
            </a:r>
            <a:endParaRPr/>
          </a:p>
          <a:p>
            <a:pPr indent="-342900" lvl="0" marL="457200">
              <a:spcBef>
                <a:spcPts val="0"/>
              </a:spcBef>
              <a:spcAft>
                <a:spcPts val="0"/>
              </a:spcAft>
              <a:buSzPts val="1800"/>
              <a:buChar char="●"/>
            </a:pPr>
            <a:r>
              <a:rPr lang="en"/>
              <a:t>Determine how these updates will affect the stakeholders of the institution and create assessment methods for the anticipated results.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Campus Speaker/Event Approval Committee</a:t>
            </a:r>
            <a:endParaRPr/>
          </a:p>
        </p:txBody>
      </p:sp>
      <p:sp>
        <p:nvSpPr>
          <p:cNvPr id="99" name="Shape 9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Purpose:</a:t>
            </a:r>
            <a:endParaRPr/>
          </a:p>
          <a:p>
            <a:pPr indent="0" lvl="0" marL="0" rtl="0">
              <a:lnSpc>
                <a:spcPct val="138000"/>
              </a:lnSpc>
              <a:spcBef>
                <a:spcPts val="1600"/>
              </a:spcBef>
              <a:spcAft>
                <a:spcPts val="0"/>
              </a:spcAft>
              <a:buNone/>
            </a:pPr>
            <a:r>
              <a:rPr lang="en">
                <a:solidFill>
                  <a:srgbClr val="000000"/>
                </a:solidFill>
              </a:rPr>
              <a:t>The purpose of the Institutional Events committee is to approve, oversee, coordinate, and facilitate campus-sponsored events and speakers to ensure the safety, well being, and development of all students. The University Events Committee is not a regulatory or enforcement agency.</a:t>
            </a:r>
            <a:endParaRPr>
              <a:solidFill>
                <a:srgbClr val="000000"/>
              </a:solidFill>
            </a:endParaRPr>
          </a:p>
          <a:p>
            <a:pPr indent="0" lvl="0" marL="0" rtl="0">
              <a:spcBef>
                <a:spcPts val="0"/>
              </a:spcBef>
              <a:spcAft>
                <a:spcPts val="0"/>
              </a:spcAft>
              <a:buNone/>
            </a:pPr>
            <a:r>
              <a:t/>
            </a:r>
            <a:endParaRPr>
              <a:solidFill>
                <a:srgbClr val="000000"/>
              </a:solidFill>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Campus Speaker/Event Approval Committee</a:t>
            </a:r>
            <a:endParaRPr/>
          </a:p>
        </p:txBody>
      </p:sp>
      <p:sp>
        <p:nvSpPr>
          <p:cNvPr id="105" name="Shape 10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298450" lvl="0" marL="457200" rtl="0">
              <a:lnSpc>
                <a:spcPct val="138000"/>
              </a:lnSpc>
              <a:spcBef>
                <a:spcPts val="0"/>
              </a:spcBef>
              <a:spcAft>
                <a:spcPts val="0"/>
              </a:spcAft>
              <a:buClr>
                <a:srgbClr val="000000"/>
              </a:buClr>
              <a:buSzPts val="1100"/>
              <a:buFont typeface="Arial"/>
              <a:buChar char="●"/>
            </a:pPr>
            <a:r>
              <a:rPr lang="en">
                <a:solidFill>
                  <a:srgbClr val="000000"/>
                </a:solidFill>
              </a:rPr>
              <a:t>Committee Members</a:t>
            </a:r>
            <a:endParaRPr>
              <a:solidFill>
                <a:srgbClr val="000000"/>
              </a:solidFill>
            </a:endParaRPr>
          </a:p>
          <a:p>
            <a:pPr indent="-342900" lvl="1" marL="914400" rtl="0">
              <a:lnSpc>
                <a:spcPct val="138000"/>
              </a:lnSpc>
              <a:spcBef>
                <a:spcPts val="0"/>
              </a:spcBef>
              <a:spcAft>
                <a:spcPts val="0"/>
              </a:spcAft>
              <a:buClr>
                <a:srgbClr val="000000"/>
              </a:buClr>
              <a:buSzPts val="1800"/>
              <a:buFont typeface="Arial"/>
              <a:buChar char="○"/>
            </a:pPr>
            <a:r>
              <a:rPr lang="en" sz="1800">
                <a:solidFill>
                  <a:srgbClr val="000000"/>
                </a:solidFill>
              </a:rPr>
              <a:t>Director of Facilities Operations</a:t>
            </a:r>
            <a:endParaRPr sz="1800">
              <a:solidFill>
                <a:srgbClr val="000000"/>
              </a:solidFill>
            </a:endParaRPr>
          </a:p>
          <a:p>
            <a:pPr indent="-342900" lvl="1" marL="914400" rtl="0">
              <a:lnSpc>
                <a:spcPct val="138000"/>
              </a:lnSpc>
              <a:spcBef>
                <a:spcPts val="0"/>
              </a:spcBef>
              <a:spcAft>
                <a:spcPts val="0"/>
              </a:spcAft>
              <a:buClr>
                <a:srgbClr val="000000"/>
              </a:buClr>
              <a:buSzPts val="1800"/>
              <a:buFont typeface="Arial"/>
              <a:buChar char="○"/>
            </a:pPr>
            <a:r>
              <a:rPr lang="en" sz="1800">
                <a:solidFill>
                  <a:srgbClr val="000000"/>
                </a:solidFill>
              </a:rPr>
              <a:t>Director of Union and Programming</a:t>
            </a:r>
            <a:endParaRPr sz="1800">
              <a:solidFill>
                <a:srgbClr val="000000"/>
              </a:solidFill>
            </a:endParaRPr>
          </a:p>
          <a:p>
            <a:pPr indent="-342900" lvl="1" marL="914400" rtl="0">
              <a:lnSpc>
                <a:spcPct val="138000"/>
              </a:lnSpc>
              <a:spcBef>
                <a:spcPts val="0"/>
              </a:spcBef>
              <a:spcAft>
                <a:spcPts val="0"/>
              </a:spcAft>
              <a:buClr>
                <a:srgbClr val="000000"/>
              </a:buClr>
              <a:buSzPts val="1800"/>
              <a:buFont typeface="Arial"/>
              <a:buChar char="○"/>
            </a:pPr>
            <a:r>
              <a:rPr lang="en" sz="1800">
                <a:solidFill>
                  <a:srgbClr val="000000"/>
                </a:solidFill>
              </a:rPr>
              <a:t>Director of Student Activities</a:t>
            </a:r>
            <a:endParaRPr sz="1800">
              <a:solidFill>
                <a:srgbClr val="000000"/>
              </a:solidFill>
            </a:endParaRPr>
          </a:p>
          <a:p>
            <a:pPr indent="-342900" lvl="1" marL="914400" rtl="0">
              <a:lnSpc>
                <a:spcPct val="138000"/>
              </a:lnSpc>
              <a:spcBef>
                <a:spcPts val="0"/>
              </a:spcBef>
              <a:spcAft>
                <a:spcPts val="0"/>
              </a:spcAft>
              <a:buClr>
                <a:srgbClr val="000000"/>
              </a:buClr>
              <a:buSzPts val="1800"/>
              <a:buFont typeface="Arial"/>
              <a:buChar char="○"/>
            </a:pPr>
            <a:r>
              <a:rPr lang="en" sz="1800">
                <a:solidFill>
                  <a:srgbClr val="000000"/>
                </a:solidFill>
              </a:rPr>
              <a:t>Director of Leadership and Student Involvement</a:t>
            </a:r>
            <a:endParaRPr sz="1800">
              <a:solidFill>
                <a:srgbClr val="000000"/>
              </a:solidFill>
            </a:endParaRPr>
          </a:p>
          <a:p>
            <a:pPr indent="0" lvl="0" marL="0" rtl="0">
              <a:spcBef>
                <a:spcPts val="0"/>
              </a:spcBef>
              <a:spcAft>
                <a:spcPts val="0"/>
              </a:spcAft>
              <a:buNone/>
            </a:pPr>
            <a:r>
              <a:t/>
            </a:r>
            <a:endParaRPr>
              <a:solidFill>
                <a:srgbClr val="000000"/>
              </a:solidFill>
            </a:endParaRPr>
          </a:p>
          <a:p>
            <a:pPr indent="0" lvl="0" marL="0">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Student Focus Groups</a:t>
            </a:r>
            <a:endParaRPr/>
          </a:p>
        </p:txBody>
      </p:sp>
      <p:sp>
        <p:nvSpPr>
          <p:cNvPr id="111" name="Shape 11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a:solidFill>
                  <a:srgbClr val="000000"/>
                </a:solidFill>
              </a:rPr>
              <a:t>After the events of the messy forum, we hope to provide a space for students to process their feelings and views related to the forum.</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We will send out an email for students to sign up for focus groups if they are interested; 12 members will be the group maximum.</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Each group will have 1-2 group leaders from counseling services and (depending on numbers) administration, faculty, or staff with experience in counseling.</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In addition to processing their reactions to the forum, group leaders will ask students to suggest ways to prevent this type of outbreak from happening again.</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Event Registration</a:t>
            </a:r>
            <a:endParaRPr/>
          </a:p>
        </p:txBody>
      </p:sp>
      <p:sp>
        <p:nvSpPr>
          <p:cNvPr id="117" name="Shape 1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Event Registration Form</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Must be submitted at least 5 weeks prior to proposed event date.</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Must be approved by Dean of Students’ Office.</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We need to know biography and background of the speaker along with their goals and purposes.</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Outline the topic of the forum or speech.</a:t>
            </a:r>
            <a:endParaRPr>
              <a:solidFill>
                <a:srgbClr val="000000"/>
              </a:solidFill>
            </a:endParaRPr>
          </a:p>
          <a:p>
            <a:pPr indent="0" lvl="0" marL="0" rtl="0">
              <a:spcBef>
                <a:spcPts val="0"/>
              </a:spcBef>
              <a:spcAft>
                <a:spcPts val="0"/>
              </a:spcAft>
              <a:buNone/>
            </a:pPr>
            <a:r>
              <a:t/>
            </a:r>
            <a:endParaRPr sz="1100">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Event Registration</a:t>
            </a:r>
            <a:endParaRPr/>
          </a:p>
        </p:txBody>
      </p:sp>
      <p:sp>
        <p:nvSpPr>
          <p:cNvPr id="123" name="Shape 123"/>
          <p:cNvSpPr txBox="1"/>
          <p:nvPr>
            <p:ph idx="1" type="body"/>
          </p:nvPr>
        </p:nvSpPr>
        <p:spPr>
          <a:xfrm>
            <a:off x="311700" y="1229875"/>
            <a:ext cx="6415200" cy="3339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Event Registration Form</a:t>
            </a:r>
            <a:endParaRPr>
              <a:solidFill>
                <a:srgbClr val="000000"/>
              </a:solidFill>
            </a:endParaRPr>
          </a:p>
          <a:p>
            <a:pPr indent="0" lvl="0" marL="0">
              <a:spcBef>
                <a:spcPts val="1600"/>
              </a:spcBef>
              <a:spcAft>
                <a:spcPts val="0"/>
              </a:spcAft>
              <a:buNone/>
            </a:pPr>
            <a:r>
              <a:rPr lang="en" sz="1600">
                <a:solidFill>
                  <a:srgbClr val="000000"/>
                </a:solidFill>
              </a:rPr>
              <a:t>Sponsoring Organization </a:t>
            </a:r>
            <a:endParaRPr sz="1600">
              <a:solidFill>
                <a:srgbClr val="000000"/>
              </a:solidFill>
            </a:endParaRPr>
          </a:p>
          <a:p>
            <a:pPr indent="0" lvl="0" marL="0" rtl="0">
              <a:spcBef>
                <a:spcPts val="1600"/>
              </a:spcBef>
              <a:spcAft>
                <a:spcPts val="0"/>
              </a:spcAft>
              <a:buNone/>
            </a:pPr>
            <a:r>
              <a:rPr lang="en" sz="1600">
                <a:solidFill>
                  <a:srgbClr val="000000"/>
                </a:solidFill>
              </a:rPr>
              <a:t>Date/Time of Event </a:t>
            </a:r>
            <a:endParaRPr sz="1600">
              <a:solidFill>
                <a:srgbClr val="000000"/>
              </a:solidFill>
            </a:endParaRPr>
          </a:p>
          <a:p>
            <a:pPr indent="0" lvl="0" marL="0">
              <a:spcBef>
                <a:spcPts val="1600"/>
              </a:spcBef>
              <a:spcAft>
                <a:spcPts val="0"/>
              </a:spcAft>
              <a:buNone/>
            </a:pPr>
            <a:r>
              <a:rPr lang="en" sz="1600">
                <a:solidFill>
                  <a:srgbClr val="000000"/>
                </a:solidFill>
              </a:rPr>
              <a:t>Location</a:t>
            </a:r>
            <a:endParaRPr sz="1600">
              <a:solidFill>
                <a:srgbClr val="000000"/>
              </a:solidFill>
            </a:endParaRPr>
          </a:p>
          <a:p>
            <a:pPr indent="0" lvl="0" marL="0">
              <a:spcBef>
                <a:spcPts val="1600"/>
              </a:spcBef>
              <a:spcAft>
                <a:spcPts val="0"/>
              </a:spcAft>
              <a:buNone/>
            </a:pPr>
            <a:r>
              <a:rPr lang="en" sz="1600">
                <a:solidFill>
                  <a:srgbClr val="000000"/>
                </a:solidFill>
              </a:rPr>
              <a:t>Name of Speaker</a:t>
            </a:r>
            <a:endParaRPr sz="1600">
              <a:solidFill>
                <a:srgbClr val="000000"/>
              </a:solidFill>
            </a:endParaRPr>
          </a:p>
          <a:p>
            <a:pPr indent="0" lvl="0" marL="0">
              <a:spcBef>
                <a:spcPts val="1600"/>
              </a:spcBef>
              <a:spcAft>
                <a:spcPts val="0"/>
              </a:spcAft>
              <a:buNone/>
            </a:pPr>
            <a:r>
              <a:rPr lang="en" sz="1600">
                <a:solidFill>
                  <a:srgbClr val="000000"/>
                </a:solidFill>
              </a:rPr>
              <a:t>Purpose of Speech</a:t>
            </a:r>
            <a:endParaRPr sz="1600">
              <a:solidFill>
                <a:srgbClr val="000000"/>
              </a:solidFill>
            </a:endParaRPr>
          </a:p>
          <a:p>
            <a:pPr indent="0" lvl="0" marL="0" rtl="0">
              <a:spcBef>
                <a:spcPts val="1600"/>
              </a:spcBef>
              <a:spcAft>
                <a:spcPts val="1600"/>
              </a:spcAft>
              <a:buNone/>
            </a:pPr>
            <a:r>
              <a:rPr lang="en" sz="1600">
                <a:solidFill>
                  <a:srgbClr val="000000"/>
                </a:solidFill>
              </a:rPr>
              <a:t>Intended Audience</a:t>
            </a:r>
            <a:endParaRPr sz="1600">
              <a:solidFill>
                <a:srgbClr val="000000"/>
              </a:solidFill>
            </a:endParaRPr>
          </a:p>
        </p:txBody>
      </p:sp>
      <p:sp>
        <p:nvSpPr>
          <p:cNvPr id="124" name="Shape 124"/>
          <p:cNvSpPr txBox="1"/>
          <p:nvPr/>
        </p:nvSpPr>
        <p:spPr>
          <a:xfrm>
            <a:off x="2697325" y="1834625"/>
            <a:ext cx="39204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txBox="1"/>
          <p:nvPr/>
        </p:nvSpPr>
        <p:spPr>
          <a:xfrm>
            <a:off x="2240125" y="2291825"/>
            <a:ext cx="43776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6" name="Shape 126"/>
          <p:cNvSpPr txBox="1"/>
          <p:nvPr/>
        </p:nvSpPr>
        <p:spPr>
          <a:xfrm>
            <a:off x="1249525" y="2762875"/>
            <a:ext cx="53682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7" name="Shape 127"/>
          <p:cNvSpPr txBox="1"/>
          <p:nvPr/>
        </p:nvSpPr>
        <p:spPr>
          <a:xfrm>
            <a:off x="2033125" y="3233925"/>
            <a:ext cx="45846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8" name="Shape 128"/>
          <p:cNvSpPr txBox="1"/>
          <p:nvPr/>
        </p:nvSpPr>
        <p:spPr>
          <a:xfrm>
            <a:off x="2163925" y="3739625"/>
            <a:ext cx="43776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9" name="Shape 129"/>
          <p:cNvSpPr txBox="1"/>
          <p:nvPr/>
        </p:nvSpPr>
        <p:spPr>
          <a:xfrm>
            <a:off x="2163925" y="4196825"/>
            <a:ext cx="4377600" cy="27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Guidelines for University Speakers</a:t>
            </a:r>
            <a:endParaRPr/>
          </a:p>
        </p:txBody>
      </p:sp>
      <p:sp>
        <p:nvSpPr>
          <p:cNvPr id="135" name="Shape 13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Content of speech must not...</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Use abusive or threatening language or behavior</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Promote violence, hatred, or violation of the law.</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Discriminate against or harass any individual or group due to nationality, sex, gender, race, ethnicity, religious belief, disability, sexual orientation, or age.</a:t>
            </a:r>
            <a:endParaRPr>
              <a:solidFill>
                <a:srgbClr val="000000"/>
              </a:solidFill>
            </a:endParaRPr>
          </a:p>
          <a:p>
            <a:pPr indent="0" lvl="0" marL="0">
              <a:spcBef>
                <a:spcPts val="0"/>
              </a:spcBef>
              <a:spcAft>
                <a:spcPts val="1600"/>
              </a:spcAft>
              <a:buNone/>
            </a:pPr>
            <a:r>
              <a:rPr b="1" lang="en">
                <a:solidFill>
                  <a:srgbClr val="000000"/>
                </a:solidFill>
              </a:rPr>
              <a:t>University administration has the right to halt an event at any time if the speaker or speakers violate any of these guidelines or if outbreaks occur as a result of the topics discussed during the forum. </a:t>
            </a:r>
            <a:endParaRPr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Guidelines for University Speakers</a:t>
            </a:r>
            <a:endParaRPr/>
          </a:p>
        </p:txBody>
      </p:sp>
      <p:sp>
        <p:nvSpPr>
          <p:cNvPr id="141" name="Shape 14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The ultimate difficulty of this Case Study:</a:t>
            </a:r>
            <a:endParaRPr>
              <a:solidFill>
                <a:srgbClr val="000000"/>
              </a:solidFill>
            </a:endParaRPr>
          </a:p>
          <a:p>
            <a:pPr indent="0" lvl="0" marL="0" rtl="0" algn="ctr">
              <a:spcBef>
                <a:spcPts val="1600"/>
              </a:spcBef>
              <a:spcAft>
                <a:spcPts val="0"/>
              </a:spcAft>
              <a:buNone/>
            </a:pPr>
            <a:r>
              <a:rPr lang="en" sz="2400">
                <a:solidFill>
                  <a:srgbClr val="000000"/>
                </a:solidFill>
              </a:rPr>
              <a:t>Finding a balance between promoting Freedom of Speech and preventing </a:t>
            </a:r>
            <a:r>
              <a:rPr lang="en" sz="2400">
                <a:solidFill>
                  <a:srgbClr val="000000"/>
                </a:solidFill>
              </a:rPr>
              <a:t>uncontrollable</a:t>
            </a:r>
            <a:r>
              <a:rPr lang="en" sz="2400">
                <a:solidFill>
                  <a:srgbClr val="000000"/>
                </a:solidFill>
              </a:rPr>
              <a:t> outbursts.</a:t>
            </a:r>
            <a:endParaRPr sz="2400">
              <a:solidFill>
                <a:srgbClr val="000000"/>
              </a:solidFill>
            </a:endParaRPr>
          </a:p>
          <a:p>
            <a:pPr indent="0" lvl="0" marL="0" rtl="0">
              <a:spcBef>
                <a:spcPts val="1600"/>
              </a:spcBef>
              <a:spcAft>
                <a:spcPts val="1600"/>
              </a:spcAft>
              <a:buNone/>
            </a:pPr>
            <a:r>
              <a:rPr lang="en">
                <a:solidFill>
                  <a:srgbClr val="000000"/>
                </a:solidFill>
              </a:rPr>
              <a:t>Due to the nature of this delicate balance, we aim to focus more diligently on the training of students in conflict management than the restriction of campus speakers. In addition, we recognize that exposing students to beliefs and ideas that are different from their own causes growth and development.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