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Merriweather"/>
      <p:regular r:id="rId25"/>
      <p:bold r:id="rId26"/>
    </p:embeddedFont>
    <p:embeddedFont>
      <p:font typeface="Raleway"/>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643"/>
  </p:normalViewPr>
  <p:slideViewPr>
    <p:cSldViewPr snapToGrid="0">
      <p:cViewPr varScale="1">
        <p:scale>
          <a:sx n="120" d="100"/>
          <a:sy n="120"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98651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23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Speaker form lacks critical information</a:t>
            </a:r>
            <a:endParaRPr/>
          </a:p>
        </p:txBody>
      </p:sp>
    </p:spTree>
    <p:extLst>
      <p:ext uri="{BB962C8B-B14F-4D97-AF65-F5344CB8AC3E}">
        <p14:creationId xmlns:p14="http://schemas.microsoft.com/office/powerpoint/2010/main" val="149562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Explanation of the places available for speakers and the differences in ability to place regulations.</a:t>
            </a:r>
            <a:endParaRPr/>
          </a:p>
        </p:txBody>
      </p:sp>
    </p:spTree>
    <p:extLst>
      <p:ext uri="{BB962C8B-B14F-4D97-AF65-F5344CB8AC3E}">
        <p14:creationId xmlns:p14="http://schemas.microsoft.com/office/powerpoint/2010/main" val="137288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4528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Guidelines for how many safety personnel needed depends on location because of attendance </a:t>
            </a:r>
            <a:endParaRPr/>
          </a:p>
        </p:txBody>
      </p:sp>
    </p:spTree>
    <p:extLst>
      <p:ext uri="{BB962C8B-B14F-4D97-AF65-F5344CB8AC3E}">
        <p14:creationId xmlns:p14="http://schemas.microsoft.com/office/powerpoint/2010/main" val="202463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6712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9009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VIDEO LINK (ALSO HYPERLINKED ON IMAGE): https://</a:t>
            </a:r>
            <a:r>
              <a:rPr lang="en-US" dirty="0" err="1"/>
              <a:t>www.youtube.com</a:t>
            </a:r>
            <a:r>
              <a:rPr lang="en-US" dirty="0"/>
              <a:t>/</a:t>
            </a:r>
            <a:r>
              <a:rPr lang="en-US" dirty="0" err="1"/>
              <a:t>watch?v</a:t>
            </a:r>
            <a:r>
              <a:rPr lang="en-US" dirty="0"/>
              <a:t>=DBa8uRM5fcI</a:t>
            </a:r>
            <a:endParaRPr dirty="0"/>
          </a:p>
        </p:txBody>
      </p:sp>
    </p:spTree>
    <p:extLst>
      <p:ext uri="{BB962C8B-B14F-4D97-AF65-F5344CB8AC3E}">
        <p14:creationId xmlns:p14="http://schemas.microsoft.com/office/powerpoint/2010/main" val="711873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on this slide the definition of each statement will be given as it is outlined by the Supreme Court </a:t>
            </a:r>
            <a:endParaRPr/>
          </a:p>
          <a:p>
            <a:pPr marL="0" lvl="0" indent="0">
              <a:spcBef>
                <a:spcPts val="0"/>
              </a:spcBef>
              <a:spcAft>
                <a:spcPts val="0"/>
              </a:spcAft>
              <a:buNone/>
            </a:pPr>
            <a:r>
              <a:rPr lang="en"/>
              <a:t>True threats- non-hyperbole, non-joke threats </a:t>
            </a:r>
            <a:endParaRPr/>
          </a:p>
          <a:p>
            <a:pPr marL="0" lvl="0" indent="0">
              <a:spcBef>
                <a:spcPts val="0"/>
              </a:spcBef>
              <a:spcAft>
                <a:spcPts val="0"/>
              </a:spcAft>
              <a:buNone/>
            </a:pPr>
            <a:r>
              <a:rPr lang="en"/>
              <a:t>Fighting words- words indicating a fight or challenge </a:t>
            </a:r>
            <a:endParaRPr/>
          </a:p>
          <a:p>
            <a:pPr marL="0" lvl="0" indent="0">
              <a:spcBef>
                <a:spcPts val="0"/>
              </a:spcBef>
              <a:spcAft>
                <a:spcPts val="0"/>
              </a:spcAft>
              <a:buNone/>
            </a:pPr>
            <a:r>
              <a:rPr lang="en"/>
              <a:t>False Advertising- saying the speaker stands for x but they actually stand for y</a:t>
            </a:r>
            <a:endParaRPr/>
          </a:p>
        </p:txBody>
      </p:sp>
    </p:spTree>
    <p:extLst>
      <p:ext uri="{BB962C8B-B14F-4D97-AF65-F5344CB8AC3E}">
        <p14:creationId xmlns:p14="http://schemas.microsoft.com/office/powerpoint/2010/main" val="350093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6420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VIDEO</a:t>
            </a:r>
            <a:r>
              <a:rPr lang="en-US" baseline="0"/>
              <a:t> LINK: https://www.youtube.com/watch?v=DBa8uRM5fcI</a:t>
            </a:r>
          </a:p>
        </p:txBody>
      </p:sp>
    </p:spTree>
    <p:extLst>
      <p:ext uri="{BB962C8B-B14F-4D97-AF65-F5344CB8AC3E}">
        <p14:creationId xmlns:p14="http://schemas.microsoft.com/office/powerpoint/2010/main" val="299199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to situate staff about the basics of First Amendment before going into full presentation about campus speaker procedures</a:t>
            </a:r>
            <a:endParaRPr/>
          </a:p>
        </p:txBody>
      </p:sp>
    </p:spTree>
    <p:extLst>
      <p:ext uri="{BB962C8B-B14F-4D97-AF65-F5344CB8AC3E}">
        <p14:creationId xmlns:p14="http://schemas.microsoft.com/office/powerpoint/2010/main" val="2999165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7792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7082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7927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Explain history of First Amendment and what it outlines</a:t>
            </a:r>
            <a:endParaRPr/>
          </a:p>
        </p:txBody>
      </p:sp>
    </p:spTree>
    <p:extLst>
      <p:ext uri="{BB962C8B-B14F-4D97-AF65-F5344CB8AC3E}">
        <p14:creationId xmlns:p14="http://schemas.microsoft.com/office/powerpoint/2010/main" val="277374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2224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a person’s right of free speech cannot be limited because of the audience’s reaction to their presence, but only based on what the speaker does or says. A simple dislike</a:t>
            </a:r>
            <a:endParaRPr/>
          </a:p>
        </p:txBody>
      </p:sp>
    </p:spTree>
    <p:extLst>
      <p:ext uri="{BB962C8B-B14F-4D97-AF65-F5344CB8AC3E}">
        <p14:creationId xmlns:p14="http://schemas.microsoft.com/office/powerpoint/2010/main" val="214019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a person’s right of free speech cannot be limited because of the audience’s reaction to their presence, but only based on what the speaker does or says. A simple dislike. Additional reasonable regulations.</a:t>
            </a:r>
            <a:endParaRPr/>
          </a:p>
        </p:txBody>
      </p:sp>
    </p:spTree>
    <p:extLst>
      <p:ext uri="{BB962C8B-B14F-4D97-AF65-F5344CB8AC3E}">
        <p14:creationId xmlns:p14="http://schemas.microsoft.com/office/powerpoint/2010/main" val="332686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Explanation of the places available for speakers and the differences in ability to place regulations.</a:t>
            </a:r>
            <a:endParaRPr/>
          </a:p>
        </p:txBody>
      </p:sp>
    </p:spTree>
    <p:extLst>
      <p:ext uri="{BB962C8B-B14F-4D97-AF65-F5344CB8AC3E}">
        <p14:creationId xmlns:p14="http://schemas.microsoft.com/office/powerpoint/2010/main" val="408414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discussion of old procedure</a:t>
            </a:r>
            <a:endParaRPr/>
          </a:p>
        </p:txBody>
      </p:sp>
    </p:spTree>
    <p:extLst>
      <p:ext uri="{BB962C8B-B14F-4D97-AF65-F5344CB8AC3E}">
        <p14:creationId xmlns:p14="http://schemas.microsoft.com/office/powerpoint/2010/main" val="139132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Notes: outlines the existing, procedure</a:t>
            </a:r>
            <a:endParaRPr/>
          </a:p>
        </p:txBody>
      </p:sp>
    </p:spTree>
    <p:extLst>
      <p:ext uri="{BB962C8B-B14F-4D97-AF65-F5344CB8AC3E}">
        <p14:creationId xmlns:p14="http://schemas.microsoft.com/office/powerpoint/2010/main" val="152302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5F1E0"/>
        </a:solidFill>
        <a:effectLst/>
      </p:bgPr>
    </p:bg>
    <p:spTree>
      <p:nvGrpSpPr>
        <p:cNvPr id="1" name="Shape 8"/>
        <p:cNvGrpSpPr/>
        <p:nvPr/>
      </p:nvGrpSpPr>
      <p:grpSpPr>
        <a:xfrm>
          <a:off x="0" y="0"/>
          <a:ext cx="0" cy="0"/>
          <a:chOff x="0" y="0"/>
          <a:chExt cx="0" cy="0"/>
        </a:xfrm>
      </p:grpSpPr>
      <p:sp>
        <p:nvSpPr>
          <p:cNvPr id="9" name="Shape 9"/>
          <p:cNvSpPr/>
          <p:nvPr/>
        </p:nvSpPr>
        <p:spPr>
          <a:xfrm>
            <a:off x="100" y="3440900"/>
            <a:ext cx="9144000" cy="3417000"/>
          </a:xfrm>
          <a:prstGeom prst="rect">
            <a:avLst/>
          </a:pr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1880400" y="2382450"/>
            <a:ext cx="5383200" cy="20931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1944450" y="2441850"/>
            <a:ext cx="5255100" cy="1974300"/>
          </a:xfrm>
          <a:prstGeom prst="rect">
            <a:avLst/>
          </a:prstGeom>
          <a:solidFill>
            <a:srgbClr val="222222"/>
          </a:solidFill>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rgbClr val="222222"/>
        </a:solidFill>
        <a:effectLst/>
      </p:bgPr>
    </p:bg>
    <p:spTree>
      <p:nvGrpSpPr>
        <p:cNvPr id="1" name="Shape 51"/>
        <p:cNvGrpSpPr/>
        <p:nvPr/>
      </p:nvGrpSpPr>
      <p:grpSpPr>
        <a:xfrm>
          <a:off x="0" y="0"/>
          <a:ext cx="0" cy="0"/>
          <a:chOff x="0" y="0"/>
          <a:chExt cx="0" cy="0"/>
        </a:xfrm>
      </p:grpSpPr>
      <p:sp>
        <p:nvSpPr>
          <p:cNvPr id="52" name="Shape 52"/>
          <p:cNvSpPr/>
          <p:nvPr/>
        </p:nvSpPr>
        <p:spPr>
          <a:xfrm>
            <a:off x="450900" y="438000"/>
            <a:ext cx="8242200" cy="5982000"/>
          </a:xfrm>
          <a:prstGeom prst="rect">
            <a:avLst/>
          </a:prstGeom>
          <a:noFill/>
          <a:ln w="9525" cap="flat" cmpd="sng">
            <a:solidFill>
              <a:srgbClr val="F5F1E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528600" y="519300"/>
            <a:ext cx="8086800" cy="5819400"/>
          </a:xfrm>
          <a:prstGeom prst="rect">
            <a:avLst/>
          </a:prstGeom>
          <a:noFill/>
          <a:ln w="28575" cap="flat" cmpd="sng">
            <a:solidFill>
              <a:srgbClr val="F5F1E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p:nvPr/>
        </p:nvSpPr>
        <p:spPr>
          <a:xfrm>
            <a:off x="100" y="3440900"/>
            <a:ext cx="9144000" cy="34170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648150" y="2830500"/>
            <a:ext cx="7847700" cy="1197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685800" y="2862150"/>
            <a:ext cx="7772400" cy="1133700"/>
          </a:xfrm>
          <a:prstGeom prst="rect">
            <a:avLst/>
          </a:prstGeom>
        </p:spPr>
        <p:txBody>
          <a:bodyPr spcFirstLastPara="1" wrap="square" lIns="91425" tIns="91425" rIns="91425" bIns="91425" anchor="ctr" anchorCtr="0"/>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 name="Shape 16"/>
          <p:cNvSpPr txBox="1">
            <a:spLocks noGrp="1"/>
          </p:cNvSpPr>
          <p:nvPr>
            <p:ph type="subTitle" idx="1"/>
          </p:nvPr>
        </p:nvSpPr>
        <p:spPr>
          <a:xfrm>
            <a:off x="685800" y="4196813"/>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A8122A"/>
              </a:buClr>
              <a:buSzPts val="1800"/>
              <a:buFont typeface="Merriweather"/>
              <a:buNone/>
              <a:defRPr sz="1800" i="1">
                <a:solidFill>
                  <a:srgbClr val="A8122A"/>
                </a:solidFill>
                <a:latin typeface="Merriweather"/>
                <a:ea typeface="Merriweather"/>
                <a:cs typeface="Merriweather"/>
                <a:sym typeface="Merriweather"/>
              </a:defRPr>
            </a:lvl1pPr>
            <a:lvl2pPr lvl="1" algn="ctr" rtl="0">
              <a:spcBef>
                <a:spcPts val="0"/>
              </a:spcBef>
              <a:spcAft>
                <a:spcPts val="0"/>
              </a:spcAft>
              <a:buClr>
                <a:srgbClr val="A8122A"/>
              </a:buClr>
              <a:buSzPts val="1800"/>
              <a:buFont typeface="Merriweather"/>
              <a:buNone/>
              <a:defRPr sz="1800" i="1">
                <a:solidFill>
                  <a:srgbClr val="A8122A"/>
                </a:solidFill>
                <a:latin typeface="Merriweather"/>
                <a:ea typeface="Merriweather"/>
                <a:cs typeface="Merriweather"/>
                <a:sym typeface="Merriweather"/>
              </a:defRPr>
            </a:lvl2pPr>
            <a:lvl3pPr lvl="2" algn="ctr" rtl="0">
              <a:spcBef>
                <a:spcPts val="0"/>
              </a:spcBef>
              <a:spcAft>
                <a:spcPts val="0"/>
              </a:spcAft>
              <a:buClr>
                <a:srgbClr val="A8122A"/>
              </a:buClr>
              <a:buSzPts val="1800"/>
              <a:buFont typeface="Merriweather"/>
              <a:buNone/>
              <a:defRPr sz="1800" i="1">
                <a:solidFill>
                  <a:srgbClr val="A8122A"/>
                </a:solidFill>
                <a:latin typeface="Merriweather"/>
                <a:ea typeface="Merriweather"/>
                <a:cs typeface="Merriweather"/>
                <a:sym typeface="Merriweather"/>
              </a:defRPr>
            </a:lvl3pPr>
            <a:lvl4pPr lvl="3" algn="ctr" rtl="0">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4pPr>
            <a:lvl5pPr lvl="4" algn="ctr" rtl="0">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5pPr>
            <a:lvl6pPr lvl="5" algn="ctr" rtl="0">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6pPr>
            <a:lvl7pPr lvl="6" algn="ctr" rtl="0">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7pPr>
            <a:lvl8pPr lvl="7" algn="ctr" rtl="0">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8pPr>
            <a:lvl9pPr lvl="8" algn="ctr" rtl="0">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222222"/>
        </a:solidFill>
        <a:effectLst/>
      </p:bgPr>
    </p:bg>
    <p:spTree>
      <p:nvGrpSpPr>
        <p:cNvPr id="1" name="Shape 17"/>
        <p:cNvGrpSpPr/>
        <p:nvPr/>
      </p:nvGrpSpPr>
      <p:grpSpPr>
        <a:xfrm>
          <a:off x="0" y="0"/>
          <a:ext cx="0" cy="0"/>
          <a:chOff x="0" y="0"/>
          <a:chExt cx="0" cy="0"/>
        </a:xfrm>
      </p:grpSpPr>
      <p:sp>
        <p:nvSpPr>
          <p:cNvPr id="18" name="Shape 18"/>
          <p:cNvSpPr/>
          <p:nvPr/>
        </p:nvSpPr>
        <p:spPr>
          <a:xfrm>
            <a:off x="100" y="0"/>
            <a:ext cx="9144000" cy="2188200"/>
          </a:xfrm>
          <a:prstGeom prst="rect">
            <a:avLst/>
          </a:pr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4073400" y="1696213"/>
            <a:ext cx="997200" cy="997200"/>
          </a:xfrm>
          <a:prstGeom prst="rect">
            <a:avLst/>
          </a:prstGeom>
          <a:noFill/>
          <a:ln w="9525" cap="flat" cmpd="sng">
            <a:solidFill>
              <a:srgbClr val="F5F1E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4135950" y="1758763"/>
            <a:ext cx="872100" cy="8721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body" idx="1"/>
          </p:nvPr>
        </p:nvSpPr>
        <p:spPr>
          <a:xfrm>
            <a:off x="1568100" y="2882400"/>
            <a:ext cx="6007800" cy="1093200"/>
          </a:xfrm>
          <a:prstGeom prst="rect">
            <a:avLst/>
          </a:prstGeom>
        </p:spPr>
        <p:txBody>
          <a:bodyPr spcFirstLastPara="1" wrap="square" lIns="91425" tIns="91425" rIns="91425" bIns="91425" anchor="t" anchorCtr="0"/>
          <a:lstStyle>
            <a:lvl1pPr marL="457200" lvl="0" indent="-393700" algn="ctr" rtl="0">
              <a:spcBef>
                <a:spcPts val="600"/>
              </a:spcBef>
              <a:spcAft>
                <a:spcPts val="0"/>
              </a:spcAft>
              <a:buClr>
                <a:srgbClr val="FFFFFF"/>
              </a:buClr>
              <a:buSzPts val="2600"/>
              <a:buFont typeface="Merriweather"/>
              <a:buChar char="◉"/>
              <a:defRPr i="1">
                <a:solidFill>
                  <a:srgbClr val="FFFFFF"/>
                </a:solidFill>
                <a:latin typeface="Merriweather"/>
                <a:ea typeface="Merriweather"/>
                <a:cs typeface="Merriweather"/>
                <a:sym typeface="Merriweather"/>
              </a:defRPr>
            </a:lvl1pPr>
            <a:lvl2pPr marL="914400" lvl="1" indent="-355600" algn="ctr" rtl="0">
              <a:spcBef>
                <a:spcPts val="0"/>
              </a:spcBef>
              <a:spcAft>
                <a:spcPts val="0"/>
              </a:spcAft>
              <a:buClr>
                <a:srgbClr val="FFFFFF"/>
              </a:buClr>
              <a:buSzPts val="2000"/>
              <a:buFont typeface="Merriweather"/>
              <a:buChar char="○"/>
              <a:defRPr i="1">
                <a:solidFill>
                  <a:srgbClr val="FFFFFF"/>
                </a:solidFill>
                <a:latin typeface="Merriweather"/>
                <a:ea typeface="Merriweather"/>
                <a:cs typeface="Merriweather"/>
                <a:sym typeface="Merriweather"/>
              </a:defRPr>
            </a:lvl2pPr>
            <a:lvl3pPr marL="1371600" lvl="2" indent="-355600" algn="ctr" rtl="0">
              <a:spcBef>
                <a:spcPts val="0"/>
              </a:spcBef>
              <a:spcAft>
                <a:spcPts val="0"/>
              </a:spcAft>
              <a:buClr>
                <a:srgbClr val="FFFFFF"/>
              </a:buClr>
              <a:buSzPts val="2000"/>
              <a:buFont typeface="Merriweather"/>
              <a:buChar char="■"/>
              <a:defRPr i="1">
                <a:solidFill>
                  <a:srgbClr val="FFFFFF"/>
                </a:solidFill>
                <a:latin typeface="Merriweather"/>
                <a:ea typeface="Merriweather"/>
                <a:cs typeface="Merriweather"/>
                <a:sym typeface="Merriweather"/>
              </a:defRPr>
            </a:lvl3pPr>
            <a:lvl4pPr marL="1828800" lvl="3" indent="-330200" algn="ctr" rtl="0">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4pPr>
            <a:lvl5pPr marL="2286000" lvl="4" indent="-330200" algn="ctr" rtl="0">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5pPr>
            <a:lvl6pPr marL="2743200" lvl="5" indent="-330200" algn="ctr" rtl="0">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6pPr>
            <a:lvl7pPr marL="3200400" lvl="6" indent="-330200" algn="ctr" rtl="0">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7pPr>
            <a:lvl8pPr marL="3657600" lvl="7" indent="-330200" algn="ctr" rtl="0">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8pPr>
            <a:lvl9pPr marL="4114800" lvl="8" indent="-33020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9pPr>
          </a:lstStyle>
          <a:p>
            <a:endParaRPr/>
          </a:p>
        </p:txBody>
      </p:sp>
      <p:sp>
        <p:nvSpPr>
          <p:cNvPr id="22" name="Shape 22"/>
          <p:cNvSpPr txBox="1"/>
          <p:nvPr/>
        </p:nvSpPr>
        <p:spPr>
          <a:xfrm>
            <a:off x="3593400" y="172762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22222"/>
                </a:solidFill>
                <a:latin typeface="Raleway"/>
                <a:ea typeface="Raleway"/>
                <a:cs typeface="Raleway"/>
                <a:sym typeface="Raleway"/>
              </a:rPr>
              <a:t>“</a:t>
            </a:r>
            <a:endParaRPr sz="9600">
              <a:solidFill>
                <a:srgbClr val="222222"/>
              </a:solidFill>
              <a:latin typeface="Raleway"/>
              <a:ea typeface="Raleway"/>
              <a:cs typeface="Raleway"/>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Shape 24"/>
          <p:cNvSpPr/>
          <p:nvPr/>
        </p:nvSpPr>
        <p:spPr>
          <a:xfrm>
            <a:off x="100" y="0"/>
            <a:ext cx="9144000" cy="10623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1765350" y="697300"/>
            <a:ext cx="5613300" cy="729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txBox="1">
            <a:spLocks noGrp="1"/>
          </p:cNvSpPr>
          <p:nvPr>
            <p:ph type="title"/>
          </p:nvPr>
        </p:nvSpPr>
        <p:spPr>
          <a:xfrm>
            <a:off x="1810200" y="743350"/>
            <a:ext cx="5523600" cy="637200"/>
          </a:xfrm>
          <a:prstGeom prst="rect">
            <a:avLst/>
          </a:prstGeom>
        </p:spPr>
        <p:txBody>
          <a:bodyPr spcFirstLastPara="1" wrap="square" lIns="91425" tIns="91425" rIns="91425" bIns="91425" anchor="ctr"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7" name="Shape 27"/>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863150"/>
            <a:ext cx="3994500" cy="47046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Shape 30"/>
          <p:cNvSpPr txBox="1">
            <a:spLocks noGrp="1"/>
          </p:cNvSpPr>
          <p:nvPr>
            <p:ph type="body" idx="2"/>
          </p:nvPr>
        </p:nvSpPr>
        <p:spPr>
          <a:xfrm>
            <a:off x="4692274" y="1863150"/>
            <a:ext cx="3994500" cy="47046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1" name="Shape 31"/>
          <p:cNvSpPr/>
          <p:nvPr/>
        </p:nvSpPr>
        <p:spPr>
          <a:xfrm>
            <a:off x="100" y="0"/>
            <a:ext cx="9144000" cy="10623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1765350" y="697300"/>
            <a:ext cx="5613300" cy="729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txBox="1">
            <a:spLocks noGrp="1"/>
          </p:cNvSpPr>
          <p:nvPr>
            <p:ph type="title"/>
          </p:nvPr>
        </p:nvSpPr>
        <p:spPr>
          <a:xfrm>
            <a:off x="1810200" y="743350"/>
            <a:ext cx="5523600" cy="637200"/>
          </a:xfrm>
          <a:prstGeom prst="rect">
            <a:avLst/>
          </a:prstGeom>
        </p:spPr>
        <p:txBody>
          <a:bodyPr spcFirstLastPara="1" wrap="square" lIns="91425" tIns="91425" rIns="91425" bIns="91425" anchor="ctr"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1950375"/>
            <a:ext cx="2631900" cy="4617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 name="Shape 36"/>
          <p:cNvSpPr txBox="1">
            <a:spLocks noGrp="1"/>
          </p:cNvSpPr>
          <p:nvPr>
            <p:ph type="body" idx="2"/>
          </p:nvPr>
        </p:nvSpPr>
        <p:spPr>
          <a:xfrm>
            <a:off x="3223964" y="1950375"/>
            <a:ext cx="2631900" cy="4617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7" name="Shape 37"/>
          <p:cNvSpPr txBox="1">
            <a:spLocks noGrp="1"/>
          </p:cNvSpPr>
          <p:nvPr>
            <p:ph type="body" idx="3"/>
          </p:nvPr>
        </p:nvSpPr>
        <p:spPr>
          <a:xfrm>
            <a:off x="5990727" y="1950375"/>
            <a:ext cx="2631900" cy="4617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8" name="Shape 38"/>
          <p:cNvSpPr/>
          <p:nvPr/>
        </p:nvSpPr>
        <p:spPr>
          <a:xfrm>
            <a:off x="100" y="0"/>
            <a:ext cx="9144000" cy="10623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1765350" y="697300"/>
            <a:ext cx="5613300" cy="729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txBox="1">
            <a:spLocks noGrp="1"/>
          </p:cNvSpPr>
          <p:nvPr>
            <p:ph type="title"/>
          </p:nvPr>
        </p:nvSpPr>
        <p:spPr>
          <a:xfrm>
            <a:off x="1810200" y="743350"/>
            <a:ext cx="5523600" cy="637200"/>
          </a:xfrm>
          <a:prstGeom prst="rect">
            <a:avLst/>
          </a:prstGeom>
        </p:spPr>
        <p:txBody>
          <a:bodyPr spcFirstLastPara="1" wrap="square" lIns="91425" tIns="91425" rIns="91425" bIns="91425" anchor="ctr"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Shape 42"/>
          <p:cNvSpPr/>
          <p:nvPr/>
        </p:nvSpPr>
        <p:spPr>
          <a:xfrm>
            <a:off x="100" y="0"/>
            <a:ext cx="9144000" cy="10623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1765350" y="697300"/>
            <a:ext cx="5613300" cy="7293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txBox="1">
            <a:spLocks noGrp="1"/>
          </p:cNvSpPr>
          <p:nvPr>
            <p:ph type="title"/>
          </p:nvPr>
        </p:nvSpPr>
        <p:spPr>
          <a:xfrm>
            <a:off x="1810200" y="743350"/>
            <a:ext cx="5523600" cy="637200"/>
          </a:xfrm>
          <a:prstGeom prst="rect">
            <a:avLst/>
          </a:prstGeom>
        </p:spPr>
        <p:txBody>
          <a:bodyPr spcFirstLastPara="1" wrap="square" lIns="91425" tIns="91425" rIns="91425" bIns="91425" anchor="ctr"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p:nvPr/>
        </p:nvSpPr>
        <p:spPr>
          <a:xfrm>
            <a:off x="100" y="5795700"/>
            <a:ext cx="9144000" cy="1062300"/>
          </a:xfrm>
          <a:prstGeom prst="rect">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body" idx="1"/>
          </p:nvPr>
        </p:nvSpPr>
        <p:spPr>
          <a:xfrm>
            <a:off x="457200" y="5795700"/>
            <a:ext cx="8229600" cy="1062300"/>
          </a:xfrm>
          <a:prstGeom prst="rect">
            <a:avLst/>
          </a:prstGeom>
        </p:spPr>
        <p:txBody>
          <a:bodyPr spcFirstLastPara="1" wrap="square" lIns="91425" tIns="91425" rIns="91425" bIns="91425" anchor="ctr" anchorCtr="0"/>
          <a:lstStyle>
            <a:lvl1pPr marL="457200" lvl="0" indent="-228600" algn="ctr">
              <a:spcBef>
                <a:spcPts val="360"/>
              </a:spcBef>
              <a:spcAft>
                <a:spcPts val="0"/>
              </a:spcAft>
              <a:buClr>
                <a:srgbClr val="A8122A"/>
              </a:buClr>
              <a:buSzPts val="1400"/>
              <a:buFont typeface="Merriweather"/>
              <a:buNone/>
              <a:defRPr sz="1400" i="1">
                <a:solidFill>
                  <a:srgbClr val="A8122A"/>
                </a:solidFill>
                <a:latin typeface="Merriweather"/>
                <a:ea typeface="Merriweather"/>
                <a:cs typeface="Merriweather"/>
                <a:sym typeface="Merriweather"/>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light" type="blank">
  <p:cSld name="BLANK">
    <p:bg>
      <p:bgPr>
        <a:solidFill>
          <a:srgbClr val="F5F1E0"/>
        </a:solidFill>
        <a:effectLst/>
      </p:bgPr>
    </p:bg>
    <p:spTree>
      <p:nvGrpSpPr>
        <p:cNvPr id="1" name="Shape 48"/>
        <p:cNvGrpSpPr/>
        <p:nvPr/>
      </p:nvGrpSpPr>
      <p:grpSpPr>
        <a:xfrm>
          <a:off x="0" y="0"/>
          <a:ext cx="0" cy="0"/>
          <a:chOff x="0" y="0"/>
          <a:chExt cx="0" cy="0"/>
        </a:xfrm>
      </p:grpSpPr>
      <p:sp>
        <p:nvSpPr>
          <p:cNvPr id="49" name="Shape 49"/>
          <p:cNvSpPr/>
          <p:nvPr/>
        </p:nvSpPr>
        <p:spPr>
          <a:xfrm>
            <a:off x="450900" y="438000"/>
            <a:ext cx="8242200" cy="5982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528600" y="519300"/>
            <a:ext cx="8086800" cy="58194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10300" y="742400"/>
            <a:ext cx="5523600" cy="637200"/>
          </a:xfrm>
          <a:prstGeom prst="rect">
            <a:avLst/>
          </a:prstGeom>
          <a:solidFill>
            <a:srgbClr val="222222"/>
          </a:solidFill>
          <a:ln>
            <a:noFill/>
          </a:ln>
        </p:spPr>
        <p:txBody>
          <a:bodyPr spcFirstLastPara="1" wrap="square" lIns="91425" tIns="91425" rIns="91425" bIns="91425" anchor="ctr" anchorCtr="0"/>
          <a:lstStyle>
            <a:lvl1pPr lvl="0"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1pPr>
            <a:lvl2pPr lvl="1"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2pPr>
            <a:lvl3pPr lvl="2"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3pPr>
            <a:lvl4pPr lvl="3"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4pPr>
            <a:lvl5pPr lvl="4"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5pPr>
            <a:lvl6pPr lvl="5"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6pPr>
            <a:lvl7pPr lvl="6"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7pPr>
            <a:lvl8pPr lvl="7"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8pPr>
            <a:lvl9pPr lvl="8"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222222"/>
              </a:buClr>
              <a:buSzPts val="2600"/>
              <a:buFont typeface="Raleway"/>
              <a:buChar char="◉"/>
              <a:defRPr sz="2600">
                <a:solidFill>
                  <a:srgbClr val="222222"/>
                </a:solidFill>
                <a:latin typeface="Raleway"/>
                <a:ea typeface="Raleway"/>
                <a:cs typeface="Raleway"/>
                <a:sym typeface="Raleway"/>
              </a:defRPr>
            </a:lvl1pPr>
            <a:lvl2pPr marL="914400" lvl="1" indent="-355600">
              <a:spcBef>
                <a:spcPts val="0"/>
              </a:spcBef>
              <a:spcAft>
                <a:spcPts val="0"/>
              </a:spcAft>
              <a:buClr>
                <a:srgbClr val="222222"/>
              </a:buClr>
              <a:buSzPts val="2000"/>
              <a:buFont typeface="Raleway"/>
              <a:buChar char="○"/>
              <a:defRPr sz="2000">
                <a:solidFill>
                  <a:srgbClr val="222222"/>
                </a:solidFill>
                <a:latin typeface="Raleway"/>
                <a:ea typeface="Raleway"/>
                <a:cs typeface="Raleway"/>
                <a:sym typeface="Raleway"/>
              </a:defRPr>
            </a:lvl2pPr>
            <a:lvl3pPr marL="1371600" lvl="2" indent="-355600">
              <a:spcBef>
                <a:spcPts val="0"/>
              </a:spcBef>
              <a:spcAft>
                <a:spcPts val="0"/>
              </a:spcAft>
              <a:buClr>
                <a:srgbClr val="222222"/>
              </a:buClr>
              <a:buSzPts val="2000"/>
              <a:buFont typeface="Raleway"/>
              <a:buChar char="■"/>
              <a:defRPr sz="2000">
                <a:solidFill>
                  <a:srgbClr val="222222"/>
                </a:solidFill>
                <a:latin typeface="Raleway"/>
                <a:ea typeface="Raleway"/>
                <a:cs typeface="Raleway"/>
                <a:sym typeface="Raleway"/>
              </a:defRPr>
            </a:lvl3pPr>
            <a:lvl4pPr marL="1828800" lvl="3" indent="-330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4pPr>
            <a:lvl5pPr marL="2286000" lvl="4" indent="-330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5pPr>
            <a:lvl6pPr marL="2743200" lvl="5" indent="-330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6pPr>
            <a:lvl7pPr marL="3200400" lvl="6" indent="-330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7pPr>
            <a:lvl8pPr marL="3657600" lvl="7" indent="-330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8pPr>
            <a:lvl9pPr marL="4114800" lvl="8" indent="-330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DBa8uRM5fcI"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633425" y="1780800"/>
            <a:ext cx="6064200" cy="3296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i="1" dirty="0" err="1"/>
              <a:t>Accio</a:t>
            </a:r>
            <a:r>
              <a:rPr lang="en" i="1" dirty="0"/>
              <a:t> First Amendment</a:t>
            </a:r>
            <a:r>
              <a:rPr lang="en" dirty="0"/>
              <a:t>:</a:t>
            </a:r>
            <a:endParaRPr dirty="0"/>
          </a:p>
          <a:p>
            <a:pPr marL="0" lvl="0" indent="0">
              <a:spcBef>
                <a:spcPts val="0"/>
              </a:spcBef>
              <a:spcAft>
                <a:spcPts val="0"/>
              </a:spcAft>
              <a:buNone/>
            </a:pPr>
            <a:r>
              <a:rPr lang="en" sz="2400" dirty="0"/>
              <a:t>Calling Upon Freedom of Speech</a:t>
            </a:r>
            <a:endParaRPr sz="2400" dirty="0"/>
          </a:p>
        </p:txBody>
      </p:sp>
      <p:sp>
        <p:nvSpPr>
          <p:cNvPr id="59" name="Shape 59"/>
          <p:cNvSpPr txBox="1"/>
          <p:nvPr/>
        </p:nvSpPr>
        <p:spPr>
          <a:xfrm>
            <a:off x="1088575" y="4914125"/>
            <a:ext cx="7511100" cy="149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0" name="Shape 60"/>
          <p:cNvSpPr txBox="1"/>
          <p:nvPr/>
        </p:nvSpPr>
        <p:spPr>
          <a:xfrm>
            <a:off x="1293775" y="5217275"/>
            <a:ext cx="7100700" cy="886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chemeClr val="lt1"/>
                </a:solidFill>
              </a:rPr>
              <a:t>Committee of Legal Counsel and Student Organizations:</a:t>
            </a:r>
            <a:endParaRPr sz="1800" b="1">
              <a:solidFill>
                <a:schemeClr val="lt1"/>
              </a:solidFill>
            </a:endParaRPr>
          </a:p>
          <a:p>
            <a:pPr marL="0" lvl="0" indent="0" algn="ctr">
              <a:spcBef>
                <a:spcPts val="0"/>
              </a:spcBef>
              <a:spcAft>
                <a:spcPts val="0"/>
              </a:spcAft>
              <a:buNone/>
            </a:pPr>
            <a:r>
              <a:rPr lang="en" sz="1800" b="1">
                <a:solidFill>
                  <a:schemeClr val="lt1"/>
                </a:solidFill>
              </a:rPr>
              <a:t>Dominique Overman, Eric Kang, Rae Chaloult, &amp; Marissa King</a:t>
            </a:r>
            <a:endParaRPr sz="1800" b="1">
              <a:solidFill>
                <a:schemeClr val="lt1"/>
              </a:solidFill>
            </a:endParaRPr>
          </a:p>
        </p:txBody>
      </p:sp>
      <p:pic>
        <p:nvPicPr>
          <p:cNvPr id="61" name="Shape 6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582499" y="498150"/>
            <a:ext cx="2166048" cy="23379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810200" y="743350"/>
            <a:ext cx="5523600" cy="637200"/>
          </a:xfrm>
          <a:prstGeom prst="rect">
            <a:avLst/>
          </a:prstGeom>
          <a:solidFill>
            <a:schemeClr val="accent2"/>
          </a:solidFill>
        </p:spPr>
        <p:txBody>
          <a:bodyPr spcFirstLastPara="1" wrap="square" lIns="91425" tIns="91425" rIns="91425" bIns="91425" anchor="ctr" anchorCtr="0">
            <a:noAutofit/>
          </a:bodyPr>
          <a:lstStyle/>
          <a:p>
            <a:pPr marL="0" lvl="0" indent="0" rtl="0">
              <a:spcBef>
                <a:spcPts val="0"/>
              </a:spcBef>
              <a:spcAft>
                <a:spcPts val="0"/>
              </a:spcAft>
              <a:buNone/>
            </a:pPr>
            <a:r>
              <a:rPr lang="en" sz="1800"/>
              <a:t>Inadequate Campus Speaker Form</a:t>
            </a:r>
            <a:endParaRPr sz="1800"/>
          </a:p>
        </p:txBody>
      </p:sp>
      <p:sp>
        <p:nvSpPr>
          <p:cNvPr id="118" name="Shape 118"/>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2400"/>
          </a:p>
          <a:p>
            <a:pPr marL="0" lvl="0" indent="0" rtl="0">
              <a:spcBef>
                <a:spcPts val="600"/>
              </a:spcBef>
              <a:spcAft>
                <a:spcPts val="0"/>
              </a:spcAft>
              <a:buNone/>
            </a:pPr>
            <a:endParaRPr/>
          </a:p>
        </p:txBody>
      </p:sp>
      <p:pic>
        <p:nvPicPr>
          <p:cNvPr id="119" name="Shape 119"/>
          <p:cNvPicPr preferRelativeResize="0"/>
          <p:nvPr/>
        </p:nvPicPr>
        <p:blipFill>
          <a:blip r:embed="rId3">
            <a:alphaModFix/>
          </a:blip>
          <a:stretch>
            <a:fillRect/>
          </a:stretch>
        </p:blipFill>
        <p:spPr>
          <a:xfrm>
            <a:off x="1071575" y="1600600"/>
            <a:ext cx="6866175" cy="513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 two or three columns</a:t>
            </a:r>
            <a:endParaRPr/>
          </a:p>
        </p:txBody>
      </p:sp>
      <p:sp>
        <p:nvSpPr>
          <p:cNvPr id="125" name="Shape 125"/>
          <p:cNvSpPr txBox="1">
            <a:spLocks noGrp="1"/>
          </p:cNvSpPr>
          <p:nvPr>
            <p:ph type="body" idx="1"/>
          </p:nvPr>
        </p:nvSpPr>
        <p:spPr>
          <a:xfrm>
            <a:off x="457200"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Insufficient Campus Speaker Form </a:t>
            </a:r>
            <a:endParaRPr b="1">
              <a:solidFill>
                <a:srgbClr val="A8122A"/>
              </a:solidFill>
            </a:endParaRPr>
          </a:p>
          <a:p>
            <a:pPr marL="0" lvl="0" indent="0">
              <a:spcBef>
                <a:spcPts val="600"/>
              </a:spcBef>
              <a:spcAft>
                <a:spcPts val="0"/>
              </a:spcAft>
              <a:buNone/>
            </a:pPr>
            <a:r>
              <a:rPr lang="en"/>
              <a:t>-previous form was missing critical information related to the event. Missing advisor information</a:t>
            </a:r>
            <a:endParaRPr/>
          </a:p>
          <a:p>
            <a:pPr marL="0" lvl="0" indent="0">
              <a:spcBef>
                <a:spcPts val="600"/>
              </a:spcBef>
              <a:spcAft>
                <a:spcPts val="0"/>
              </a:spcAft>
              <a:buNone/>
            </a:pPr>
            <a:r>
              <a:rPr lang="en"/>
              <a:t>-lacked additional signatories from Executive Board of organization</a:t>
            </a:r>
            <a:endParaRPr/>
          </a:p>
          <a:p>
            <a:pPr marL="0" lvl="0" indent="0" rtl="0">
              <a:spcBef>
                <a:spcPts val="600"/>
              </a:spcBef>
              <a:spcAft>
                <a:spcPts val="0"/>
              </a:spcAft>
              <a:buNone/>
            </a:pPr>
            <a:r>
              <a:rPr lang="en"/>
              <a:t>-form turned into Events Office, which is not familiar with handling speakers</a:t>
            </a:r>
            <a:endParaRPr/>
          </a:p>
        </p:txBody>
      </p:sp>
      <p:sp>
        <p:nvSpPr>
          <p:cNvPr id="126" name="Shape 126"/>
          <p:cNvSpPr txBox="1">
            <a:spLocks noGrp="1"/>
          </p:cNvSpPr>
          <p:nvPr>
            <p:ph type="body" idx="2"/>
          </p:nvPr>
        </p:nvSpPr>
        <p:spPr>
          <a:xfrm>
            <a:off x="3223964"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Speaker Guidelines Not Upheld</a:t>
            </a:r>
            <a:endParaRPr b="1">
              <a:solidFill>
                <a:srgbClr val="A8122A"/>
              </a:solidFill>
            </a:endParaRPr>
          </a:p>
          <a:p>
            <a:pPr marL="0" lvl="0" indent="0">
              <a:spcBef>
                <a:spcPts val="600"/>
              </a:spcBef>
              <a:spcAft>
                <a:spcPts val="0"/>
              </a:spcAft>
              <a:buNone/>
            </a:pPr>
            <a:r>
              <a:rPr lang="en"/>
              <a:t>-Campus security policy states that professional security must be hired and approved in accordance to the security-attendance ratio.</a:t>
            </a:r>
            <a:endParaRPr/>
          </a:p>
          <a:p>
            <a:pPr marL="0" lvl="0" indent="0" rtl="0">
              <a:spcBef>
                <a:spcPts val="600"/>
              </a:spcBef>
              <a:spcAft>
                <a:spcPts val="0"/>
              </a:spcAft>
              <a:buNone/>
            </a:pPr>
            <a:r>
              <a:rPr lang="en"/>
              <a:t>-Lack of campus security in previous event led to difficult security management.</a:t>
            </a:r>
            <a:endParaRPr/>
          </a:p>
        </p:txBody>
      </p:sp>
      <p:sp>
        <p:nvSpPr>
          <p:cNvPr id="127" name="Shape 127"/>
          <p:cNvSpPr txBox="1">
            <a:spLocks noGrp="1"/>
          </p:cNvSpPr>
          <p:nvPr>
            <p:ph type="body" idx="3"/>
          </p:nvPr>
        </p:nvSpPr>
        <p:spPr>
          <a:xfrm>
            <a:off x="5990727"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Lacked Communication with Legal Counsel and Student Organizations Office</a:t>
            </a:r>
            <a:endParaRPr b="1">
              <a:solidFill>
                <a:srgbClr val="A8122A"/>
              </a:solidFill>
            </a:endParaRPr>
          </a:p>
          <a:p>
            <a:pPr marL="0" lvl="0" indent="0" rtl="0">
              <a:spcBef>
                <a:spcPts val="600"/>
              </a:spcBef>
              <a:spcAft>
                <a:spcPts val="0"/>
              </a:spcAft>
              <a:buNone/>
            </a:pPr>
            <a:r>
              <a:rPr lang="en"/>
              <a:t>-procedure not in place for event organizer to explicitly communicate with Legal Counsel and Student Organization</a:t>
            </a:r>
            <a:endParaRPr/>
          </a:p>
        </p:txBody>
      </p:sp>
      <p:sp>
        <p:nvSpPr>
          <p:cNvPr id="128" name="Shape 128"/>
          <p:cNvSpPr txBox="1">
            <a:spLocks noGrp="1"/>
          </p:cNvSpPr>
          <p:nvPr>
            <p:ph type="title"/>
          </p:nvPr>
        </p:nvSpPr>
        <p:spPr>
          <a:xfrm>
            <a:off x="1810200" y="743350"/>
            <a:ext cx="5523600" cy="637200"/>
          </a:xfrm>
          <a:prstGeom prst="rect">
            <a:avLst/>
          </a:prstGeom>
          <a:solidFill>
            <a:srgbClr val="990000"/>
          </a:solidFill>
        </p:spPr>
        <p:txBody>
          <a:bodyPr spcFirstLastPara="1" wrap="square" lIns="91425" tIns="91425" rIns="91425" bIns="91425" anchor="ctr" anchorCtr="0">
            <a:noAutofit/>
          </a:bodyPr>
          <a:lstStyle/>
          <a:p>
            <a:pPr marL="0" lvl="0" indent="0" rtl="0">
              <a:spcBef>
                <a:spcPts val="0"/>
              </a:spcBef>
              <a:spcAft>
                <a:spcPts val="0"/>
              </a:spcAft>
              <a:buNone/>
            </a:pPr>
            <a:r>
              <a:rPr lang="en" sz="1800"/>
              <a:t>Three Main Issues from Old Procedure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685800" y="2862150"/>
            <a:ext cx="7772400" cy="1133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Summary of New Procedure</a:t>
            </a:r>
            <a:endParaRPr sz="3000"/>
          </a:p>
        </p:txBody>
      </p:sp>
      <p:sp>
        <p:nvSpPr>
          <p:cNvPr id="134" name="Shape 134"/>
          <p:cNvSpPr txBox="1">
            <a:spLocks noGrp="1"/>
          </p:cNvSpPr>
          <p:nvPr>
            <p:ph type="subTitle" idx="1"/>
          </p:nvPr>
        </p:nvSpPr>
        <p:spPr>
          <a:xfrm>
            <a:off x="685800" y="4196813"/>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Crafted by the Legal Counsel and Student Organizations Committee, the new process keeps in mind where our old process failed to be student centered and ensure the safety and security of all students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 two or three columns</a:t>
            </a:r>
            <a:endParaRPr/>
          </a:p>
        </p:txBody>
      </p:sp>
      <p:sp>
        <p:nvSpPr>
          <p:cNvPr id="140" name="Shape 140"/>
          <p:cNvSpPr txBox="1">
            <a:spLocks noGrp="1"/>
          </p:cNvSpPr>
          <p:nvPr>
            <p:ph type="body" idx="1"/>
          </p:nvPr>
        </p:nvSpPr>
        <p:spPr>
          <a:xfrm>
            <a:off x="457200"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Must meet with advisor prior to submitting form</a:t>
            </a:r>
            <a:endParaRPr b="1">
              <a:solidFill>
                <a:srgbClr val="A8122A"/>
              </a:solidFill>
            </a:endParaRPr>
          </a:p>
          <a:p>
            <a:pPr marL="0" lvl="0" indent="0" rtl="0">
              <a:spcBef>
                <a:spcPts val="600"/>
              </a:spcBef>
              <a:spcAft>
                <a:spcPts val="0"/>
              </a:spcAft>
              <a:buNone/>
            </a:pPr>
            <a:r>
              <a:rPr lang="en"/>
              <a:t>-by providing signature at bottom of form, we will know that your organization has received guidance and approval from advisor</a:t>
            </a:r>
            <a:endParaRPr/>
          </a:p>
        </p:txBody>
      </p:sp>
      <p:sp>
        <p:nvSpPr>
          <p:cNvPr id="141" name="Shape 141"/>
          <p:cNvSpPr txBox="1">
            <a:spLocks noGrp="1"/>
          </p:cNvSpPr>
          <p:nvPr>
            <p:ph type="body" idx="2"/>
          </p:nvPr>
        </p:nvSpPr>
        <p:spPr>
          <a:xfrm>
            <a:off x="3223964"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solidFill>
                  <a:srgbClr val="A8122A"/>
                </a:solidFill>
              </a:rPr>
              <a:t>All executive board members signatures</a:t>
            </a:r>
            <a:endParaRPr b="1" dirty="0">
              <a:solidFill>
                <a:srgbClr val="A8122A"/>
              </a:solidFill>
            </a:endParaRPr>
          </a:p>
          <a:p>
            <a:pPr marL="0" lvl="0" indent="0" rtl="0">
              <a:spcBef>
                <a:spcPts val="600"/>
              </a:spcBef>
              <a:spcAft>
                <a:spcPts val="0"/>
              </a:spcAft>
              <a:buNone/>
            </a:pPr>
            <a:r>
              <a:rPr lang="en" dirty="0"/>
              <a:t>-This signature form can be found on the </a:t>
            </a:r>
            <a:r>
              <a:rPr lang="en" dirty="0" err="1"/>
              <a:t>MSU.edu</a:t>
            </a:r>
            <a:r>
              <a:rPr lang="en" dirty="0"/>
              <a:t>/LCSO/</a:t>
            </a:r>
            <a:r>
              <a:rPr lang="en" dirty="0" err="1"/>
              <a:t>GuestSpeakerRequest</a:t>
            </a:r>
            <a:endParaRPr dirty="0"/>
          </a:p>
        </p:txBody>
      </p:sp>
      <p:sp>
        <p:nvSpPr>
          <p:cNvPr id="142" name="Shape 142"/>
          <p:cNvSpPr txBox="1">
            <a:spLocks noGrp="1"/>
          </p:cNvSpPr>
          <p:nvPr>
            <p:ph type="body" idx="3"/>
          </p:nvPr>
        </p:nvSpPr>
        <p:spPr>
          <a:xfrm>
            <a:off x="5990727"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Legal Counsel and Student Organizations Office will review form and be in communication with student group</a:t>
            </a:r>
            <a:endParaRPr b="1">
              <a:solidFill>
                <a:srgbClr val="A8122A"/>
              </a:solidFill>
            </a:endParaRPr>
          </a:p>
          <a:p>
            <a:pPr marL="457200" lvl="0" indent="-342900" rtl="0">
              <a:spcBef>
                <a:spcPts val="600"/>
              </a:spcBef>
              <a:spcAft>
                <a:spcPts val="0"/>
              </a:spcAft>
              <a:buSzPts val="1800"/>
              <a:buChar char="-"/>
            </a:pPr>
            <a:r>
              <a:rPr lang="en"/>
              <a:t>LCSO will ensure that safety and security personnel are available to staff event </a:t>
            </a:r>
            <a:endParaRPr/>
          </a:p>
          <a:p>
            <a:pPr marL="0" lvl="0" indent="0" rtl="0">
              <a:spcBef>
                <a:spcPts val="600"/>
              </a:spcBef>
              <a:spcAft>
                <a:spcPts val="0"/>
              </a:spcAft>
              <a:buNone/>
            </a:pPr>
            <a:endParaRPr/>
          </a:p>
        </p:txBody>
      </p:sp>
      <p:sp>
        <p:nvSpPr>
          <p:cNvPr id="143" name="Shape 143"/>
          <p:cNvSpPr txBox="1">
            <a:spLocks noGrp="1"/>
          </p:cNvSpPr>
          <p:nvPr>
            <p:ph type="title"/>
          </p:nvPr>
        </p:nvSpPr>
        <p:spPr>
          <a:xfrm>
            <a:off x="1810200" y="743350"/>
            <a:ext cx="5523600" cy="637200"/>
          </a:xfrm>
          <a:prstGeom prst="rect">
            <a:avLst/>
          </a:prstGeom>
          <a:solidFill>
            <a:srgbClr val="38761D"/>
          </a:solidFill>
        </p:spPr>
        <p:txBody>
          <a:bodyPr spcFirstLastPara="1" wrap="square" lIns="91425" tIns="91425" rIns="91425" bIns="91425" anchor="ctr" anchorCtr="0">
            <a:noAutofit/>
          </a:bodyPr>
          <a:lstStyle/>
          <a:p>
            <a:pPr marL="0" lvl="0" indent="0" rtl="0">
              <a:spcBef>
                <a:spcPts val="0"/>
              </a:spcBef>
              <a:spcAft>
                <a:spcPts val="0"/>
              </a:spcAft>
              <a:buNone/>
            </a:pPr>
            <a:r>
              <a:rPr lang="en-US" sz="1800" dirty="0"/>
              <a:t>Additional Requirements in New Procedure</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5821025" y="255150"/>
            <a:ext cx="2986200" cy="1847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All groups must submit a Guest Speaker Request form 60 days prior to event to ensure that proper safety and security staff can be present and prepared</a:t>
            </a:r>
            <a:endParaRPr/>
          </a:p>
        </p:txBody>
      </p:sp>
      <p:pic>
        <p:nvPicPr>
          <p:cNvPr id="149" name="Shape 149"/>
          <p:cNvPicPr preferRelativeResize="0"/>
          <p:nvPr/>
        </p:nvPicPr>
        <p:blipFill>
          <a:blip r:embed="rId3">
            <a:alphaModFix/>
          </a:blip>
          <a:stretch>
            <a:fillRect/>
          </a:stretch>
        </p:blipFill>
        <p:spPr>
          <a:xfrm>
            <a:off x="213600" y="132675"/>
            <a:ext cx="5306824" cy="3848776"/>
          </a:xfrm>
          <a:prstGeom prst="rect">
            <a:avLst/>
          </a:prstGeom>
          <a:noFill/>
          <a:ln>
            <a:noFill/>
          </a:ln>
        </p:spPr>
      </p:pic>
      <p:pic>
        <p:nvPicPr>
          <p:cNvPr id="150" name="Shape 150"/>
          <p:cNvPicPr preferRelativeResize="0"/>
          <p:nvPr/>
        </p:nvPicPr>
        <p:blipFill>
          <a:blip r:embed="rId4">
            <a:alphaModFix/>
          </a:blip>
          <a:stretch>
            <a:fillRect/>
          </a:stretch>
        </p:blipFill>
        <p:spPr>
          <a:xfrm>
            <a:off x="51025" y="3627100"/>
            <a:ext cx="5531975" cy="3230901"/>
          </a:xfrm>
          <a:prstGeom prst="rect">
            <a:avLst/>
          </a:prstGeom>
          <a:noFill/>
          <a:ln>
            <a:noFill/>
          </a:ln>
        </p:spPr>
      </p:pic>
      <p:sp>
        <p:nvSpPr>
          <p:cNvPr id="151" name="Shape 151"/>
          <p:cNvSpPr txBox="1">
            <a:spLocks noGrp="1"/>
          </p:cNvSpPr>
          <p:nvPr>
            <p:ph type="title"/>
          </p:nvPr>
        </p:nvSpPr>
        <p:spPr>
          <a:xfrm>
            <a:off x="5470075" y="2407800"/>
            <a:ext cx="3337200" cy="273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What’s new:</a:t>
            </a:r>
            <a:endParaRPr/>
          </a:p>
          <a:p>
            <a:pPr marL="0" lvl="0" indent="0">
              <a:spcBef>
                <a:spcPts val="0"/>
              </a:spcBef>
              <a:spcAft>
                <a:spcPts val="0"/>
              </a:spcAft>
              <a:buNone/>
            </a:pPr>
            <a:endParaRPr/>
          </a:p>
          <a:p>
            <a:pPr marL="0" lvl="0" indent="0">
              <a:spcBef>
                <a:spcPts val="0"/>
              </a:spcBef>
              <a:spcAft>
                <a:spcPts val="0"/>
              </a:spcAft>
              <a:buNone/>
            </a:pPr>
            <a:r>
              <a:rPr lang="en"/>
              <a:t>Extended deadline</a:t>
            </a:r>
            <a:endParaRPr/>
          </a:p>
          <a:p>
            <a:pPr marL="0" lvl="0" indent="0">
              <a:spcBef>
                <a:spcPts val="0"/>
              </a:spcBef>
              <a:spcAft>
                <a:spcPts val="0"/>
              </a:spcAft>
              <a:buNone/>
            </a:pPr>
            <a:r>
              <a:rPr lang="en"/>
              <a:t>Identify point person</a:t>
            </a:r>
            <a:endParaRPr/>
          </a:p>
          <a:p>
            <a:pPr marL="0" lvl="0" indent="0" rtl="0">
              <a:spcBef>
                <a:spcPts val="0"/>
              </a:spcBef>
              <a:spcAft>
                <a:spcPts val="0"/>
              </a:spcAft>
              <a:buNone/>
            </a:pPr>
            <a:r>
              <a:rPr lang="en"/>
              <a:t>Suggest back-up dates</a:t>
            </a:r>
            <a:endParaRPr/>
          </a:p>
          <a:p>
            <a:pPr marL="0" lvl="0" indent="0">
              <a:spcBef>
                <a:spcPts val="0"/>
              </a:spcBef>
              <a:spcAft>
                <a:spcPts val="0"/>
              </a:spcAft>
              <a:buNone/>
            </a:pPr>
            <a:r>
              <a:rPr lang="en"/>
              <a:t>Share purpose of event</a:t>
            </a:r>
            <a:endParaRPr/>
          </a:p>
          <a:p>
            <a:pPr marL="0" lvl="0" indent="0">
              <a:spcBef>
                <a:spcPts val="0"/>
              </a:spcBef>
              <a:spcAft>
                <a:spcPts val="0"/>
              </a:spcAft>
              <a:buNone/>
            </a:pPr>
            <a:r>
              <a:rPr lang="en"/>
              <a:t>Identify expected attendance</a:t>
            </a:r>
            <a:endParaRPr/>
          </a:p>
          <a:p>
            <a:pPr marL="0" lvl="0" indent="0">
              <a:spcBef>
                <a:spcPts val="0"/>
              </a:spcBef>
              <a:spcAft>
                <a:spcPts val="0"/>
              </a:spcAft>
              <a:buNone/>
            </a:pPr>
            <a:r>
              <a:rPr lang="en"/>
              <a:t>Have advisors signature</a:t>
            </a:r>
            <a:endParaRPr/>
          </a:p>
          <a:p>
            <a:pPr marL="0" lvl="0" indent="0" rtl="0">
              <a:spcBef>
                <a:spcPts val="0"/>
              </a:spcBef>
              <a:spcAft>
                <a:spcPts val="0"/>
              </a:spcAft>
              <a:buNone/>
            </a:pPr>
            <a:r>
              <a:rPr lang="en"/>
              <a:t>Now must include signatures of all executive board members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685800" y="2862150"/>
            <a:ext cx="7772400" cy="1133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Students’ Rights</a:t>
            </a:r>
            <a:endParaRPr sz="3000"/>
          </a:p>
        </p:txBody>
      </p:sp>
      <p:sp>
        <p:nvSpPr>
          <p:cNvPr id="157" name="Shape 157"/>
          <p:cNvSpPr txBox="1">
            <a:spLocks noGrp="1"/>
          </p:cNvSpPr>
          <p:nvPr>
            <p:ph type="subTitle" idx="1"/>
          </p:nvPr>
        </p:nvSpPr>
        <p:spPr>
          <a:xfrm>
            <a:off x="685800" y="4196813"/>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An overview of what is allowed to occur at events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Let’s review some concepts</a:t>
            </a:r>
            <a:endParaRPr/>
          </a:p>
        </p:txBody>
      </p:sp>
      <p:sp>
        <p:nvSpPr>
          <p:cNvPr id="163" name="Shape 163"/>
          <p:cNvSpPr txBox="1">
            <a:spLocks noGrp="1"/>
          </p:cNvSpPr>
          <p:nvPr>
            <p:ph type="body" idx="1"/>
          </p:nvPr>
        </p:nvSpPr>
        <p:spPr>
          <a:xfrm>
            <a:off x="512150" y="2014425"/>
            <a:ext cx="2631900" cy="1740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A8122A"/>
                </a:solidFill>
              </a:rPr>
              <a:t>Avoid</a:t>
            </a:r>
            <a:endParaRPr b="1" dirty="0">
              <a:solidFill>
                <a:srgbClr val="A8122A"/>
              </a:solidFill>
            </a:endParaRPr>
          </a:p>
          <a:p>
            <a:pPr marL="0" lvl="0" indent="0" algn="ctr" rtl="0">
              <a:spcBef>
                <a:spcPts val="600"/>
              </a:spcBef>
              <a:spcAft>
                <a:spcPts val="0"/>
              </a:spcAft>
              <a:buNone/>
            </a:pPr>
            <a:r>
              <a:rPr lang="en" sz="1200" dirty="0"/>
              <a:t>Students can choose to not attend an event/not support event by attendance</a:t>
            </a:r>
            <a:endParaRPr sz="1200" dirty="0"/>
          </a:p>
        </p:txBody>
      </p:sp>
      <p:sp>
        <p:nvSpPr>
          <p:cNvPr id="164" name="Shape 164"/>
          <p:cNvSpPr txBox="1">
            <a:spLocks noGrp="1"/>
          </p:cNvSpPr>
          <p:nvPr>
            <p:ph type="body" idx="2"/>
          </p:nvPr>
        </p:nvSpPr>
        <p:spPr>
          <a:xfrm>
            <a:off x="293576" y="3911725"/>
            <a:ext cx="2631900" cy="1740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A8122A"/>
                </a:solidFill>
              </a:rPr>
              <a:t>Protest Peacefully</a:t>
            </a:r>
            <a:endParaRPr b="1">
              <a:solidFill>
                <a:srgbClr val="A8122A"/>
              </a:solidFill>
            </a:endParaRPr>
          </a:p>
          <a:p>
            <a:pPr marL="0" lvl="0" indent="0" algn="ctr" rtl="0">
              <a:spcBef>
                <a:spcPts val="600"/>
              </a:spcBef>
              <a:spcAft>
                <a:spcPts val="0"/>
              </a:spcAft>
              <a:buNone/>
            </a:pPr>
            <a:r>
              <a:rPr lang="en" sz="1200"/>
              <a:t>Heckler’s Veto is in place: protests may not cut off/interrupt speaker (see video to right)</a:t>
            </a:r>
            <a:endParaRPr sz="1200"/>
          </a:p>
        </p:txBody>
      </p:sp>
      <p:sp>
        <p:nvSpPr>
          <p:cNvPr id="165" name="Shape 165"/>
          <p:cNvSpPr txBox="1">
            <a:spLocks noGrp="1"/>
          </p:cNvSpPr>
          <p:nvPr>
            <p:ph type="body" idx="3"/>
          </p:nvPr>
        </p:nvSpPr>
        <p:spPr>
          <a:xfrm>
            <a:off x="6045677" y="2014425"/>
            <a:ext cx="2631900" cy="1740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A8122A"/>
                </a:solidFill>
              </a:rPr>
              <a:t>Host Alternative Event</a:t>
            </a:r>
            <a:endParaRPr b="1">
              <a:solidFill>
                <a:srgbClr val="A8122A"/>
              </a:solidFill>
            </a:endParaRPr>
          </a:p>
          <a:p>
            <a:pPr marL="0" lvl="0" indent="0" algn="ctr" rtl="0">
              <a:spcBef>
                <a:spcPts val="600"/>
              </a:spcBef>
              <a:spcAft>
                <a:spcPts val="0"/>
              </a:spcAft>
              <a:buNone/>
            </a:pPr>
            <a:r>
              <a:rPr lang="en" sz="1200"/>
              <a:t>Other student organizations are allowed to host an event at the same time at a different location</a:t>
            </a:r>
            <a:endParaRPr sz="1200"/>
          </a:p>
          <a:p>
            <a:pPr marL="0" lvl="0" indent="0" algn="ctr" rtl="0">
              <a:spcBef>
                <a:spcPts val="600"/>
              </a:spcBef>
              <a:spcAft>
                <a:spcPts val="0"/>
              </a:spcAft>
              <a:buNone/>
            </a:pPr>
            <a:endParaRPr sz="1200"/>
          </a:p>
        </p:txBody>
      </p:sp>
      <p:sp>
        <p:nvSpPr>
          <p:cNvPr id="166" name="Shape 166"/>
          <p:cNvSpPr txBox="1">
            <a:spLocks noGrp="1"/>
          </p:cNvSpPr>
          <p:nvPr>
            <p:ph type="body" idx="1"/>
          </p:nvPr>
        </p:nvSpPr>
        <p:spPr>
          <a:xfrm>
            <a:off x="3278900" y="2014425"/>
            <a:ext cx="2631900" cy="1740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A8122A"/>
                </a:solidFill>
              </a:rPr>
              <a:t>Leave at any Time</a:t>
            </a:r>
            <a:endParaRPr b="1">
              <a:solidFill>
                <a:srgbClr val="A8122A"/>
              </a:solidFill>
            </a:endParaRPr>
          </a:p>
          <a:p>
            <a:pPr marL="0" lvl="0" indent="0" algn="ctr" rtl="0">
              <a:spcBef>
                <a:spcPts val="600"/>
              </a:spcBef>
              <a:spcAft>
                <a:spcPts val="0"/>
              </a:spcAft>
              <a:buNone/>
            </a:pPr>
            <a:r>
              <a:rPr lang="en" sz="1200"/>
              <a:t>Students cannot be forced to stay at the event. All exits must be open and accessible</a:t>
            </a:r>
            <a:endParaRPr sz="1200"/>
          </a:p>
        </p:txBody>
      </p:sp>
      <p:sp>
        <p:nvSpPr>
          <p:cNvPr id="167" name="Shape 167"/>
          <p:cNvSpPr txBox="1">
            <a:spLocks noGrp="1"/>
          </p:cNvSpPr>
          <p:nvPr>
            <p:ph type="body" idx="2"/>
          </p:nvPr>
        </p:nvSpPr>
        <p:spPr>
          <a:xfrm>
            <a:off x="169926" y="5580175"/>
            <a:ext cx="2631900" cy="1740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A8122A"/>
                </a:solidFill>
              </a:rPr>
              <a:t>Host a debate</a:t>
            </a:r>
            <a:endParaRPr b="1">
              <a:solidFill>
                <a:srgbClr val="A8122A"/>
              </a:solidFill>
            </a:endParaRPr>
          </a:p>
          <a:p>
            <a:pPr marL="0" lvl="0" indent="0" algn="ctr" rtl="0">
              <a:spcBef>
                <a:spcPts val="600"/>
              </a:spcBef>
              <a:spcAft>
                <a:spcPts val="0"/>
              </a:spcAft>
              <a:buNone/>
            </a:pPr>
            <a:r>
              <a:rPr lang="en" sz="1200"/>
              <a:t>Students can host an event in opposition to your event</a:t>
            </a:r>
            <a:endParaRPr sz="1200"/>
          </a:p>
        </p:txBody>
      </p:sp>
      <p:sp>
        <p:nvSpPr>
          <p:cNvPr id="168" name="Shape 168"/>
          <p:cNvSpPr txBox="1">
            <a:spLocks noGrp="1"/>
          </p:cNvSpPr>
          <p:nvPr>
            <p:ph type="title"/>
          </p:nvPr>
        </p:nvSpPr>
        <p:spPr>
          <a:xfrm>
            <a:off x="1810200" y="743350"/>
            <a:ext cx="5523600" cy="637200"/>
          </a:xfrm>
          <a:prstGeom prst="rect">
            <a:avLst/>
          </a:prstGeom>
          <a:solidFill>
            <a:schemeClr val="accent2"/>
          </a:solidFill>
        </p:spPr>
        <p:txBody>
          <a:bodyPr spcFirstLastPara="1" wrap="square" lIns="91425" tIns="91425" rIns="91425" bIns="91425" anchor="ctr" anchorCtr="0">
            <a:noAutofit/>
          </a:bodyPr>
          <a:lstStyle/>
          <a:p>
            <a:pPr lvl="0"/>
            <a:r>
              <a:rPr lang="en" sz="1800" dirty="0"/>
              <a:t>What students can do!</a:t>
            </a:r>
            <a:endParaRPr sz="1800" dirty="0"/>
          </a:p>
        </p:txBody>
      </p:sp>
      <p:grpSp>
        <p:nvGrpSpPr>
          <p:cNvPr id="169" name="Shape 169"/>
          <p:cNvGrpSpPr/>
          <p:nvPr/>
        </p:nvGrpSpPr>
        <p:grpSpPr>
          <a:xfrm>
            <a:off x="1609710" y="1630765"/>
            <a:ext cx="401438" cy="401438"/>
            <a:chOff x="2594325" y="1627175"/>
            <a:chExt cx="440850" cy="440850"/>
          </a:xfrm>
        </p:grpSpPr>
        <p:sp>
          <p:nvSpPr>
            <p:cNvPr id="170" name="Shape 170"/>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3" name="Shape 173"/>
          <p:cNvSpPr/>
          <p:nvPr/>
        </p:nvSpPr>
        <p:spPr>
          <a:xfrm>
            <a:off x="4421350" y="1648559"/>
            <a:ext cx="365879" cy="36585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a:off x="1227159" y="5150144"/>
            <a:ext cx="382543" cy="353632"/>
            <a:chOff x="5975075" y="2327500"/>
            <a:chExt cx="420100" cy="388350"/>
          </a:xfrm>
        </p:grpSpPr>
        <p:sp>
          <p:nvSpPr>
            <p:cNvPr id="175" name="Shape 175"/>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a:off x="1413831" y="3343701"/>
            <a:ext cx="391421" cy="328066"/>
            <a:chOff x="2599825" y="3689700"/>
            <a:chExt cx="429850" cy="360275"/>
          </a:xfrm>
        </p:grpSpPr>
        <p:sp>
          <p:nvSpPr>
            <p:cNvPr id="178" name="Shape 178"/>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0" name="Shape 180"/>
          <p:cNvGrpSpPr/>
          <p:nvPr/>
        </p:nvGrpSpPr>
        <p:grpSpPr>
          <a:xfrm>
            <a:off x="7133091" y="1648549"/>
            <a:ext cx="390329" cy="415894"/>
            <a:chOff x="5970800" y="1619250"/>
            <a:chExt cx="428650" cy="456725"/>
          </a:xfrm>
        </p:grpSpPr>
        <p:sp>
          <p:nvSpPr>
            <p:cNvPr id="181" name="Shape 181"/>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A812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6" name="Shape 186" descr="Education Secretary Betsy DeVos was met with student protesters holding signs and raising their fists during her speech at Harvard University." title="Harvard students taunt Betsy DeVos">
            <a:hlinkClick r:id="rId3"/>
          </p:cNvPr>
          <p:cNvSpPr/>
          <p:nvPr/>
        </p:nvSpPr>
        <p:spPr>
          <a:xfrm>
            <a:off x="3849850" y="3343700"/>
            <a:ext cx="4449550" cy="3337150"/>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810200" y="743350"/>
            <a:ext cx="5523600" cy="637200"/>
          </a:xfrm>
          <a:prstGeom prst="rect">
            <a:avLst/>
          </a:prstGeom>
          <a:solidFill>
            <a:srgbClr val="1C4587"/>
          </a:solidFill>
        </p:spPr>
        <p:txBody>
          <a:bodyPr spcFirstLastPara="1" wrap="square" lIns="91425" tIns="91425" rIns="91425" bIns="91425" anchor="ctr" anchorCtr="0">
            <a:noAutofit/>
          </a:bodyPr>
          <a:lstStyle/>
          <a:p>
            <a:pPr marL="0" lvl="0" indent="0">
              <a:spcBef>
                <a:spcPts val="0"/>
              </a:spcBef>
              <a:spcAft>
                <a:spcPts val="0"/>
              </a:spcAft>
              <a:buNone/>
            </a:pPr>
            <a:r>
              <a:rPr lang="en" sz="1800" dirty="0"/>
              <a:t>What is Not Protected</a:t>
            </a:r>
            <a:endParaRPr sz="1800" dirty="0"/>
          </a:p>
        </p:txBody>
      </p:sp>
      <p:sp>
        <p:nvSpPr>
          <p:cNvPr id="192" name="Shape 192"/>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noAutofit/>
          </a:bodyPr>
          <a:lstStyle/>
          <a:p>
            <a:pPr marL="457200" lvl="0" indent="-393700" rtl="0">
              <a:spcBef>
                <a:spcPts val="600"/>
              </a:spcBef>
              <a:spcAft>
                <a:spcPts val="0"/>
              </a:spcAft>
              <a:buSzPts val="2600"/>
              <a:buChar char="◉"/>
            </a:pPr>
            <a:r>
              <a:rPr lang="en"/>
              <a:t>Promoting or inciting actual violence or harm </a:t>
            </a:r>
            <a:endParaRPr/>
          </a:p>
          <a:p>
            <a:pPr marL="457200" lvl="0" indent="-393700" rtl="0">
              <a:spcBef>
                <a:spcPts val="0"/>
              </a:spcBef>
              <a:spcAft>
                <a:spcPts val="0"/>
              </a:spcAft>
              <a:buSzPts val="2600"/>
              <a:buChar char="◉"/>
            </a:pPr>
            <a:r>
              <a:rPr lang="en"/>
              <a:t>Fighting words</a:t>
            </a:r>
            <a:endParaRPr/>
          </a:p>
          <a:p>
            <a:pPr marL="457200" lvl="0" indent="-393700" rtl="0">
              <a:spcBef>
                <a:spcPts val="0"/>
              </a:spcBef>
              <a:spcAft>
                <a:spcPts val="0"/>
              </a:spcAft>
              <a:buSzPts val="2600"/>
              <a:buChar char="◉"/>
            </a:pPr>
            <a:r>
              <a:rPr lang="en"/>
              <a:t>True threats</a:t>
            </a:r>
            <a:endParaRPr/>
          </a:p>
          <a:p>
            <a:pPr marL="457200" lvl="0" indent="-393700" rtl="0">
              <a:spcBef>
                <a:spcPts val="0"/>
              </a:spcBef>
              <a:spcAft>
                <a:spcPts val="0"/>
              </a:spcAft>
              <a:buSzPts val="2600"/>
              <a:buChar char="◉"/>
            </a:pPr>
            <a:r>
              <a:rPr lang="en"/>
              <a:t>Defamation or slander</a:t>
            </a:r>
            <a:endParaRPr/>
          </a:p>
          <a:p>
            <a:pPr marL="457200" lvl="0" indent="-393700" rtl="0">
              <a:spcBef>
                <a:spcPts val="0"/>
              </a:spcBef>
              <a:spcAft>
                <a:spcPts val="0"/>
              </a:spcAft>
              <a:buSzPts val="2600"/>
              <a:buChar char="◉"/>
            </a:pPr>
            <a:r>
              <a:rPr lang="en"/>
              <a:t>Severe [illegal] harassment</a:t>
            </a:r>
            <a:endParaRPr/>
          </a:p>
          <a:p>
            <a:pPr marL="457200" lvl="0" indent="-393700" rtl="0">
              <a:spcBef>
                <a:spcPts val="0"/>
              </a:spcBef>
              <a:spcAft>
                <a:spcPts val="0"/>
              </a:spcAft>
              <a:buSzPts val="2600"/>
              <a:buChar char="◉"/>
            </a:pPr>
            <a:r>
              <a:rPr lang="en"/>
              <a:t>False advertising </a:t>
            </a:r>
            <a:endParaRPr/>
          </a:p>
          <a:p>
            <a:pPr marL="457200" lvl="0" indent="-393700" rtl="0">
              <a:spcBef>
                <a:spcPts val="0"/>
              </a:spcBef>
              <a:spcAft>
                <a:spcPts val="0"/>
              </a:spcAft>
              <a:buSzPts val="2600"/>
              <a:buChar char="◉"/>
            </a:pPr>
            <a:r>
              <a:rPr lang="en"/>
              <a:t>Use of public resources for partisan politics </a:t>
            </a:r>
            <a:endParaRPr/>
          </a:p>
          <a:p>
            <a:pPr marL="0" lvl="0" indent="0" rtl="0">
              <a:spcBef>
                <a:spcPts val="600"/>
              </a:spcBef>
              <a:spcAft>
                <a:spcPts val="0"/>
              </a:spcAft>
              <a:buNone/>
            </a:pPr>
            <a:endParaRPr/>
          </a:p>
          <a:p>
            <a:pPr marL="0" lvl="0" indent="0">
              <a:spcBef>
                <a:spcPts val="6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862150"/>
            <a:ext cx="7772400" cy="1133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What else is new?!</a:t>
            </a:r>
            <a:endParaRPr sz="3000"/>
          </a:p>
        </p:txBody>
      </p:sp>
      <p:sp>
        <p:nvSpPr>
          <p:cNvPr id="198" name="Shape 198"/>
          <p:cNvSpPr txBox="1">
            <a:spLocks noGrp="1"/>
          </p:cNvSpPr>
          <p:nvPr>
            <p:ph type="subTitle" idx="1"/>
          </p:nvPr>
        </p:nvSpPr>
        <p:spPr>
          <a:xfrm>
            <a:off x="685800" y="4196813"/>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MSU will be implementing Brave Space training into all student organization orientations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1863150"/>
            <a:ext cx="3994500" cy="470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Goal</a:t>
            </a:r>
            <a:endParaRPr b="1">
              <a:solidFill>
                <a:srgbClr val="A8122A"/>
              </a:solidFill>
            </a:endParaRPr>
          </a:p>
          <a:p>
            <a:pPr marL="457200" lvl="0" indent="-381000" rtl="0">
              <a:spcBef>
                <a:spcPts val="600"/>
              </a:spcBef>
              <a:spcAft>
                <a:spcPts val="0"/>
              </a:spcAft>
              <a:buSzPts val="2400"/>
              <a:buChar char="-"/>
            </a:pPr>
            <a:r>
              <a:rPr lang="en"/>
              <a:t>Educate student organizations on how to facilitate difficult conversations and process through controversy with civility</a:t>
            </a:r>
            <a:endParaRPr/>
          </a:p>
          <a:p>
            <a:pPr marL="457200" lvl="0" indent="-381000" rtl="0">
              <a:spcBef>
                <a:spcPts val="0"/>
              </a:spcBef>
              <a:spcAft>
                <a:spcPts val="0"/>
              </a:spcAft>
              <a:buSzPts val="2400"/>
              <a:buChar char="-"/>
            </a:pPr>
            <a:r>
              <a:rPr lang="en"/>
              <a:t>Provide overview of how to bring speakers to campus through the new method</a:t>
            </a:r>
            <a:endParaRPr/>
          </a:p>
        </p:txBody>
      </p:sp>
      <p:sp>
        <p:nvSpPr>
          <p:cNvPr id="204" name="Shape 204"/>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You can also split your content</a:t>
            </a:r>
            <a:endParaRPr/>
          </a:p>
        </p:txBody>
      </p:sp>
      <p:sp>
        <p:nvSpPr>
          <p:cNvPr id="205" name="Shape 205"/>
          <p:cNvSpPr txBox="1">
            <a:spLocks noGrp="1"/>
          </p:cNvSpPr>
          <p:nvPr>
            <p:ph type="title"/>
          </p:nvPr>
        </p:nvSpPr>
        <p:spPr>
          <a:xfrm>
            <a:off x="1810300" y="742400"/>
            <a:ext cx="5523600" cy="637200"/>
          </a:xfrm>
          <a:prstGeom prst="rect">
            <a:avLst/>
          </a:prstGeom>
          <a:solidFill>
            <a:srgbClr val="990000"/>
          </a:solidFill>
        </p:spPr>
        <p:txBody>
          <a:bodyPr spcFirstLastPara="1" wrap="square" lIns="91425" tIns="91425" rIns="91425" bIns="91425" anchor="ctr" anchorCtr="0">
            <a:noAutofit/>
          </a:bodyPr>
          <a:lstStyle/>
          <a:p>
            <a:pPr marL="0" lvl="0" indent="0" rtl="0">
              <a:spcBef>
                <a:spcPts val="0"/>
              </a:spcBef>
              <a:spcAft>
                <a:spcPts val="0"/>
              </a:spcAft>
              <a:buNone/>
            </a:pPr>
            <a:r>
              <a:rPr lang="en" sz="1800" dirty="0"/>
              <a:t>Brave Space Orientation</a:t>
            </a:r>
            <a:endParaRPr sz="1800" dirty="0"/>
          </a:p>
        </p:txBody>
      </p:sp>
      <p:pic>
        <p:nvPicPr>
          <p:cNvPr id="206" name="Shape 206"/>
          <p:cNvPicPr preferRelativeResize="0"/>
          <p:nvPr/>
        </p:nvPicPr>
        <p:blipFill>
          <a:blip r:embed="rId3">
            <a:alphaModFix/>
          </a:blip>
          <a:stretch>
            <a:fillRect/>
          </a:stretch>
        </p:blipFill>
        <p:spPr>
          <a:xfrm>
            <a:off x="5140425" y="2271373"/>
            <a:ext cx="3136800" cy="316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0" y="2862150"/>
            <a:ext cx="7772400" cy="1133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First Amendment 101</a:t>
            </a:r>
            <a:endParaRPr sz="3000"/>
          </a:p>
        </p:txBody>
      </p:sp>
      <p:sp>
        <p:nvSpPr>
          <p:cNvPr id="67" name="Shape 67"/>
          <p:cNvSpPr txBox="1">
            <a:spLocks noGrp="1"/>
          </p:cNvSpPr>
          <p:nvPr>
            <p:ph type="subTitle" idx="1"/>
          </p:nvPr>
        </p:nvSpPr>
        <p:spPr>
          <a:xfrm>
            <a:off x="685800" y="4196813"/>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get some background information on free speech and bringing speakers to campus...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 two or three columns</a:t>
            </a:r>
            <a:endParaRPr/>
          </a:p>
        </p:txBody>
      </p:sp>
      <p:sp>
        <p:nvSpPr>
          <p:cNvPr id="212" name="Shape 212"/>
          <p:cNvSpPr txBox="1">
            <a:spLocks noGrp="1"/>
          </p:cNvSpPr>
          <p:nvPr>
            <p:ph type="body" idx="1"/>
          </p:nvPr>
        </p:nvSpPr>
        <p:spPr>
          <a:xfrm>
            <a:off x="457225"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solidFill>
                  <a:srgbClr val="A8122A"/>
                </a:solidFill>
              </a:rPr>
              <a:t>When?</a:t>
            </a:r>
            <a:endParaRPr b="1" dirty="0">
              <a:solidFill>
                <a:srgbClr val="A8122A"/>
              </a:solidFill>
            </a:endParaRPr>
          </a:p>
          <a:p>
            <a:pPr marL="0" lvl="0" indent="0" rtl="0">
              <a:spcBef>
                <a:spcPts val="600"/>
              </a:spcBef>
              <a:spcAft>
                <a:spcPts val="0"/>
              </a:spcAft>
              <a:buNone/>
            </a:pPr>
            <a:r>
              <a:rPr lang="en" dirty="0"/>
              <a:t>Will take place at the beginning of the school year before the student involvement fair takes place</a:t>
            </a:r>
            <a:endParaRPr dirty="0"/>
          </a:p>
        </p:txBody>
      </p:sp>
      <p:sp>
        <p:nvSpPr>
          <p:cNvPr id="213" name="Shape 213"/>
          <p:cNvSpPr txBox="1">
            <a:spLocks noGrp="1"/>
          </p:cNvSpPr>
          <p:nvPr>
            <p:ph type="body" idx="2"/>
          </p:nvPr>
        </p:nvSpPr>
        <p:spPr>
          <a:xfrm>
            <a:off x="3223964"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solidFill>
                  <a:srgbClr val="A8122A"/>
                </a:solidFill>
              </a:rPr>
              <a:t>Who is facilitating?</a:t>
            </a:r>
            <a:endParaRPr b="1" dirty="0">
              <a:solidFill>
                <a:srgbClr val="A8122A"/>
              </a:solidFill>
            </a:endParaRPr>
          </a:p>
          <a:p>
            <a:pPr marL="0" lvl="0" indent="0">
              <a:spcBef>
                <a:spcPts val="600"/>
              </a:spcBef>
              <a:spcAft>
                <a:spcPts val="0"/>
              </a:spcAft>
              <a:buNone/>
            </a:pPr>
            <a:r>
              <a:rPr lang="en" dirty="0"/>
              <a:t>Members of the Legal Counsel and Student Organizations Office </a:t>
            </a:r>
            <a:endParaRPr dirty="0"/>
          </a:p>
          <a:p>
            <a:pPr marL="457200" lvl="0" indent="-342900" rtl="0">
              <a:spcBef>
                <a:spcPts val="600"/>
              </a:spcBef>
              <a:spcAft>
                <a:spcPts val="0"/>
              </a:spcAft>
              <a:buSzPts val="1800"/>
              <a:buChar char="-"/>
            </a:pPr>
            <a:r>
              <a:rPr lang="en" dirty="0"/>
              <a:t>Students</a:t>
            </a:r>
            <a:endParaRPr dirty="0"/>
          </a:p>
          <a:p>
            <a:pPr marL="457200" lvl="0" indent="-342900" rtl="0">
              <a:spcBef>
                <a:spcPts val="0"/>
              </a:spcBef>
              <a:spcAft>
                <a:spcPts val="0"/>
              </a:spcAft>
              <a:buSzPts val="1800"/>
              <a:buChar char="-"/>
            </a:pPr>
            <a:r>
              <a:rPr lang="en" dirty="0"/>
              <a:t>Interns</a:t>
            </a:r>
            <a:endParaRPr dirty="0"/>
          </a:p>
          <a:p>
            <a:pPr marL="0" lvl="0" indent="0" rtl="0">
              <a:spcBef>
                <a:spcPts val="600"/>
              </a:spcBef>
              <a:spcAft>
                <a:spcPts val="0"/>
              </a:spcAft>
              <a:buNone/>
            </a:pPr>
            <a:r>
              <a:rPr lang="en" dirty="0"/>
              <a:t>Will be a paid position with funding through the Brave Space Grant</a:t>
            </a:r>
            <a:endParaRPr dirty="0"/>
          </a:p>
          <a:p>
            <a:pPr marL="0" lvl="0" indent="0" rtl="0">
              <a:spcBef>
                <a:spcPts val="600"/>
              </a:spcBef>
              <a:spcAft>
                <a:spcPts val="0"/>
              </a:spcAft>
              <a:buNone/>
            </a:pPr>
            <a:endParaRPr dirty="0"/>
          </a:p>
          <a:p>
            <a:pPr marL="0" lvl="0" indent="0" rtl="0">
              <a:spcBef>
                <a:spcPts val="600"/>
              </a:spcBef>
              <a:spcAft>
                <a:spcPts val="0"/>
              </a:spcAft>
              <a:buNone/>
            </a:pPr>
            <a:r>
              <a:rPr lang="en" dirty="0"/>
              <a:t>Got to </a:t>
            </a:r>
            <a:r>
              <a:rPr lang="en" dirty="0" err="1"/>
              <a:t>MSU.edu</a:t>
            </a:r>
            <a:r>
              <a:rPr lang="en" dirty="0"/>
              <a:t>/LCSO for student employee opportunities</a:t>
            </a:r>
            <a:endParaRPr dirty="0"/>
          </a:p>
        </p:txBody>
      </p:sp>
      <p:sp>
        <p:nvSpPr>
          <p:cNvPr id="214" name="Shape 214"/>
          <p:cNvSpPr txBox="1">
            <a:spLocks noGrp="1"/>
          </p:cNvSpPr>
          <p:nvPr>
            <p:ph type="body" idx="3"/>
          </p:nvPr>
        </p:nvSpPr>
        <p:spPr>
          <a:xfrm>
            <a:off x="5990727"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What will I learn?</a:t>
            </a:r>
            <a:endParaRPr b="1">
              <a:solidFill>
                <a:srgbClr val="A8122A"/>
              </a:solidFill>
            </a:endParaRPr>
          </a:p>
          <a:p>
            <a:pPr marL="457200" lvl="0" indent="-342900" rtl="0">
              <a:spcBef>
                <a:spcPts val="600"/>
              </a:spcBef>
              <a:spcAft>
                <a:spcPts val="0"/>
              </a:spcAft>
              <a:buSzPts val="1800"/>
              <a:buChar char="-"/>
            </a:pPr>
            <a:r>
              <a:rPr lang="en"/>
              <a:t>facilitation techniques</a:t>
            </a:r>
            <a:endParaRPr/>
          </a:p>
          <a:p>
            <a:pPr marL="457200" lvl="0" indent="-342900" rtl="0">
              <a:spcBef>
                <a:spcPts val="0"/>
              </a:spcBef>
              <a:spcAft>
                <a:spcPts val="0"/>
              </a:spcAft>
              <a:buSzPts val="1800"/>
              <a:buChar char="-"/>
            </a:pPr>
            <a:r>
              <a:rPr lang="en"/>
              <a:t>Identifying aspects of a brave space </a:t>
            </a:r>
            <a:endParaRPr/>
          </a:p>
          <a:p>
            <a:pPr marL="457200" lvl="0" indent="-342900" rtl="0">
              <a:spcBef>
                <a:spcPts val="0"/>
              </a:spcBef>
              <a:spcAft>
                <a:spcPts val="0"/>
              </a:spcAft>
              <a:buSzPts val="1800"/>
              <a:buChar char="-"/>
            </a:pPr>
            <a:r>
              <a:rPr lang="en"/>
              <a:t>Working with diverse student populations </a:t>
            </a:r>
            <a:endParaRPr/>
          </a:p>
          <a:p>
            <a:pPr marL="457200" lvl="0" indent="-342900" rtl="0">
              <a:spcBef>
                <a:spcPts val="0"/>
              </a:spcBef>
              <a:spcAft>
                <a:spcPts val="0"/>
              </a:spcAft>
              <a:buSzPts val="1800"/>
              <a:buChar char="-"/>
            </a:pPr>
            <a:r>
              <a:rPr lang="en"/>
              <a:t>Understanding intent vs. impact</a:t>
            </a:r>
            <a:endParaRPr/>
          </a:p>
          <a:p>
            <a:pPr marL="0" lvl="0" indent="0" rtl="0">
              <a:spcBef>
                <a:spcPts val="600"/>
              </a:spcBef>
              <a:spcAft>
                <a:spcPts val="0"/>
              </a:spcAft>
              <a:buNone/>
            </a:pPr>
            <a:endParaRPr/>
          </a:p>
        </p:txBody>
      </p:sp>
      <p:sp>
        <p:nvSpPr>
          <p:cNvPr id="215" name="Shape 215"/>
          <p:cNvSpPr txBox="1">
            <a:spLocks noGrp="1"/>
          </p:cNvSpPr>
          <p:nvPr>
            <p:ph type="title"/>
          </p:nvPr>
        </p:nvSpPr>
        <p:spPr>
          <a:xfrm>
            <a:off x="1810200" y="743350"/>
            <a:ext cx="5523600" cy="637200"/>
          </a:xfrm>
          <a:prstGeom prst="rect">
            <a:avLst/>
          </a:prstGeom>
          <a:solidFill>
            <a:schemeClr val="accent2"/>
          </a:solidFill>
        </p:spPr>
        <p:txBody>
          <a:bodyPr spcFirstLastPara="1" wrap="square" lIns="91425" tIns="91425" rIns="91425" bIns="91425" anchor="ctr" anchorCtr="0">
            <a:noAutofit/>
          </a:bodyPr>
          <a:lstStyle/>
          <a:p>
            <a:pPr marL="0" lvl="0" indent="0" rtl="0">
              <a:spcBef>
                <a:spcPts val="0"/>
              </a:spcBef>
              <a:spcAft>
                <a:spcPts val="0"/>
              </a:spcAft>
              <a:buNone/>
            </a:pPr>
            <a:r>
              <a:rPr lang="en" sz="1800" dirty="0"/>
              <a:t>Brave Space Orientation Program</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810200" y="743350"/>
            <a:ext cx="5523600" cy="637200"/>
          </a:xfrm>
          <a:prstGeom prst="rect">
            <a:avLst/>
          </a:prstGeom>
          <a:solidFill>
            <a:srgbClr val="1C4587"/>
          </a:solidFill>
        </p:spPr>
        <p:txBody>
          <a:bodyPr spcFirstLastPara="1" wrap="square" lIns="91425" tIns="91425" rIns="91425" bIns="91425" anchor="ctr" anchorCtr="0">
            <a:noAutofit/>
          </a:bodyPr>
          <a:lstStyle/>
          <a:p>
            <a:pPr marL="0" lvl="0" indent="0" rtl="0">
              <a:spcBef>
                <a:spcPts val="0"/>
              </a:spcBef>
              <a:spcAft>
                <a:spcPts val="0"/>
              </a:spcAft>
              <a:buNone/>
            </a:pPr>
            <a:r>
              <a:rPr lang="en-US" sz="1800" dirty="0"/>
              <a:t>References</a:t>
            </a:r>
            <a:endParaRPr sz="1800" dirty="0"/>
          </a:p>
        </p:txBody>
      </p:sp>
      <p:sp>
        <p:nvSpPr>
          <p:cNvPr id="221" name="Shape 221"/>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2400" dirty="0"/>
              <a:t>Alexander, K. W., &amp; Alexander, K. (2017). Higher 	education law: Policy and perspectives (2nd ed.). 	New York: Routledge.</a:t>
            </a:r>
            <a:endParaRPr sz="2400" dirty="0"/>
          </a:p>
          <a:p>
            <a:pPr marL="0" marR="0" lvl="0" indent="0" algn="l" rtl="0">
              <a:lnSpc>
                <a:spcPct val="100000"/>
              </a:lnSpc>
              <a:spcBef>
                <a:spcPts val="600"/>
              </a:spcBef>
              <a:spcAft>
                <a:spcPts val="0"/>
              </a:spcAft>
              <a:buNone/>
            </a:pPr>
            <a:r>
              <a:rPr lang="en" sz="2400" dirty="0"/>
              <a:t>Bird, L. E., </a:t>
            </a:r>
            <a:r>
              <a:rPr lang="en" sz="2400" dirty="0" err="1"/>
              <a:t>Mackin</a:t>
            </a:r>
            <a:r>
              <a:rPr lang="en" sz="2400" dirty="0"/>
              <a:t>, M. B., &amp; Schuster, S. K. (Eds.). (2006). </a:t>
            </a:r>
            <a:endParaRPr sz="2400" dirty="0"/>
          </a:p>
          <a:p>
            <a:pPr marL="457200" marR="0" lvl="0" indent="0" algn="l" rtl="0">
              <a:lnSpc>
                <a:spcPct val="100000"/>
              </a:lnSpc>
              <a:spcBef>
                <a:spcPts val="600"/>
              </a:spcBef>
              <a:spcAft>
                <a:spcPts val="0"/>
              </a:spcAft>
              <a:buNone/>
            </a:pPr>
            <a:r>
              <a:rPr lang="en" sz="2400" dirty="0"/>
              <a:t>The First Amendment on campus: A handbook for college and university administrators. Washington, DC: NASPA.</a:t>
            </a:r>
            <a:endParaRPr sz="2400" dirty="0"/>
          </a:p>
          <a:p>
            <a:pPr marL="457200" marR="0" lvl="0" indent="0" algn="l" rtl="0">
              <a:lnSpc>
                <a:spcPct val="100000"/>
              </a:lnSpc>
              <a:spcBef>
                <a:spcPts val="600"/>
              </a:spcBef>
              <a:spcAft>
                <a:spcPts val="0"/>
              </a:spcAft>
              <a:buNone/>
            </a:pPr>
            <a:br>
              <a:rPr lang="en" sz="2400" dirty="0"/>
            </a:br>
            <a:br>
              <a:rPr lang="en" sz="2400" dirty="0"/>
            </a:br>
            <a:endParaRPr sz="2400" dirty="0"/>
          </a:p>
          <a:p>
            <a:pPr marL="0" lvl="0" indent="0" rtl="0">
              <a:spcBef>
                <a:spcPts val="60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ctrTitle" idx="4294967295"/>
          </p:nvPr>
        </p:nvSpPr>
        <p:spPr>
          <a:xfrm>
            <a:off x="685800" y="1142999"/>
            <a:ext cx="7772400" cy="990600"/>
          </a:xfrm>
          <a:prstGeom prst="rect">
            <a:avLst/>
          </a:prstGeom>
          <a:noFill/>
        </p:spPr>
        <p:txBody>
          <a:bodyPr spcFirstLastPara="1" wrap="square" lIns="91425" tIns="91425" rIns="91425" bIns="91425" anchor="ctr" anchorCtr="0">
            <a:noAutofit/>
          </a:bodyPr>
          <a:lstStyle/>
          <a:p>
            <a:pPr marL="0" lvl="0" indent="0" rtl="0">
              <a:spcBef>
                <a:spcPts val="0"/>
              </a:spcBef>
              <a:spcAft>
                <a:spcPts val="0"/>
              </a:spcAft>
              <a:buNone/>
            </a:pPr>
            <a:r>
              <a:rPr lang="en" sz="2400" b="1">
                <a:solidFill>
                  <a:srgbClr val="A8122A"/>
                </a:solidFill>
              </a:rPr>
              <a:t>Thanks!</a:t>
            </a:r>
            <a:endParaRPr sz="2400" b="1">
              <a:solidFill>
                <a:srgbClr val="A8122A"/>
              </a:solidFill>
            </a:endParaRPr>
          </a:p>
        </p:txBody>
      </p:sp>
      <p:sp>
        <p:nvSpPr>
          <p:cNvPr id="227" name="Shape 227"/>
          <p:cNvSpPr txBox="1">
            <a:spLocks noGrp="1"/>
          </p:cNvSpPr>
          <p:nvPr>
            <p:ph type="subTitle" idx="4294967295"/>
          </p:nvPr>
        </p:nvSpPr>
        <p:spPr>
          <a:xfrm>
            <a:off x="1275150" y="1957950"/>
            <a:ext cx="6593700"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rgbClr val="FFFFFF"/>
                </a:solidFill>
              </a:rPr>
              <a:t>ANY QUESTIONS?</a:t>
            </a:r>
            <a:endParaRPr sz="3600" b="1">
              <a:solidFill>
                <a:srgbClr val="FFFFFF"/>
              </a:solidFill>
            </a:endParaRPr>
          </a:p>
        </p:txBody>
      </p:sp>
      <p:sp>
        <p:nvSpPr>
          <p:cNvPr id="228" name="Shape 228"/>
          <p:cNvSpPr txBox="1">
            <a:spLocks noGrp="1"/>
          </p:cNvSpPr>
          <p:nvPr>
            <p:ph type="body" idx="4294967295"/>
          </p:nvPr>
        </p:nvSpPr>
        <p:spPr>
          <a:xfrm>
            <a:off x="1275150" y="4093725"/>
            <a:ext cx="6593700" cy="1718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a:solidFill>
                  <a:srgbClr val="FFFFFF"/>
                </a:solidFill>
              </a:rPr>
              <a:t>Email:</a:t>
            </a:r>
            <a:endParaRPr sz="1800" dirty="0">
              <a:solidFill>
                <a:srgbClr val="FFFFFF"/>
              </a:solidFill>
            </a:endParaRPr>
          </a:p>
          <a:p>
            <a:pPr marL="0" lvl="0" indent="0" algn="ctr" rtl="0">
              <a:spcBef>
                <a:spcPts val="600"/>
              </a:spcBef>
              <a:spcAft>
                <a:spcPts val="0"/>
              </a:spcAft>
              <a:buNone/>
            </a:pPr>
            <a:r>
              <a:rPr lang="en" sz="1800" dirty="0" err="1">
                <a:solidFill>
                  <a:srgbClr val="FFFFFF"/>
                </a:solidFill>
              </a:rPr>
              <a:t>legalcounselso@magicgan.edu</a:t>
            </a:r>
            <a:endParaRPr sz="1800" dirty="0">
              <a:solidFill>
                <a:srgbClr val="FFFFFF"/>
              </a:solidFill>
            </a:endParaRPr>
          </a:p>
        </p:txBody>
      </p:sp>
      <p:cxnSp>
        <p:nvCxnSpPr>
          <p:cNvPr id="229" name="Shape 229"/>
          <p:cNvCxnSpPr/>
          <p:nvPr/>
        </p:nvCxnSpPr>
        <p:spPr>
          <a:xfrm>
            <a:off x="3927600" y="3429000"/>
            <a:ext cx="1288800" cy="0"/>
          </a:xfrm>
          <a:prstGeom prst="straightConnector1">
            <a:avLst/>
          </a:prstGeom>
          <a:noFill/>
          <a:ln w="9525" cap="flat" cmpd="sng">
            <a:solidFill>
              <a:srgbClr val="F5F1E0"/>
            </a:solidFill>
            <a:prstDash val="solid"/>
            <a:round/>
            <a:headEnd type="none" w="med" len="med"/>
            <a:tailEnd type="none" w="med" len="med"/>
          </a:ln>
        </p:spPr>
      </p:cxnSp>
      <p:sp>
        <p:nvSpPr>
          <p:cNvPr id="230" name="Shape 230"/>
          <p:cNvSpPr/>
          <p:nvPr/>
        </p:nvSpPr>
        <p:spPr>
          <a:xfrm>
            <a:off x="4529400" y="3386400"/>
            <a:ext cx="85200" cy="85200"/>
          </a:xfrm>
          <a:prstGeom prst="diamond">
            <a:avLst/>
          </a:prstGeom>
          <a:solidFill>
            <a:srgbClr val="F5F1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883625" y="2717700"/>
            <a:ext cx="7681500" cy="10932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Congress </a:t>
            </a:r>
            <a:r>
              <a:rPr lang="en" b="1" u="sng"/>
              <a:t>shall make no law</a:t>
            </a:r>
            <a:r>
              <a:rPr lang="en"/>
              <a:t> respecting an establishment of religion, or prohibiting the free exercise thereof; or abridging the freedom of speech, or of the press; or the right of the people peaceably to assemble, and to petition the Government for a redress of grievances. </a:t>
            </a:r>
            <a:endParaRPr/>
          </a:p>
          <a:p>
            <a:pPr marL="0" lvl="0" indent="0">
              <a:spcBef>
                <a:spcPts val="600"/>
              </a:spcBef>
              <a:spcAft>
                <a:spcPts val="0"/>
              </a:spcAft>
              <a:buNone/>
            </a:pPr>
            <a:r>
              <a:rPr lang="en" sz="2400"/>
              <a:t>- United States Constitution-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87125" y="1818225"/>
            <a:ext cx="8048100" cy="470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600" b="1">
                <a:solidFill>
                  <a:srgbClr val="A8122A"/>
                </a:solidFill>
              </a:rPr>
              <a:t>YES IT DOES!</a:t>
            </a:r>
            <a:endParaRPr sz="2600" b="1">
              <a:solidFill>
                <a:srgbClr val="A8122A"/>
              </a:solidFill>
            </a:endParaRPr>
          </a:p>
          <a:p>
            <a:pPr marL="457200" lvl="0" indent="-393700" rtl="0">
              <a:spcBef>
                <a:spcPts val="600"/>
              </a:spcBef>
              <a:spcAft>
                <a:spcPts val="0"/>
              </a:spcAft>
              <a:buSzPts val="2600"/>
              <a:buChar char="◉"/>
            </a:pPr>
            <a:r>
              <a:rPr lang="en" sz="2600"/>
              <a:t>Magicgan State University (MSU) is a large, public, M1 magical research institution and must abide to the Constitution and its protections.</a:t>
            </a:r>
            <a:endParaRPr sz="2600"/>
          </a:p>
          <a:p>
            <a:pPr marL="0" lvl="0" indent="0" rtl="0">
              <a:spcBef>
                <a:spcPts val="600"/>
              </a:spcBef>
              <a:spcAft>
                <a:spcPts val="0"/>
              </a:spcAft>
              <a:buNone/>
            </a:pPr>
            <a:endParaRPr sz="2600"/>
          </a:p>
          <a:p>
            <a:pPr marL="457200" lvl="0" indent="-393700" rtl="0">
              <a:spcBef>
                <a:spcPts val="600"/>
              </a:spcBef>
              <a:spcAft>
                <a:spcPts val="0"/>
              </a:spcAft>
              <a:buSzPts val="2600"/>
              <a:buChar char="◉"/>
            </a:pPr>
            <a:r>
              <a:rPr lang="en" sz="2600"/>
              <a:t>As a public university, the Constitution, specifically the First Amendment, must be upheld at MSU when working with campus speakers</a:t>
            </a:r>
            <a:endParaRPr sz="2600"/>
          </a:p>
          <a:p>
            <a:pPr marL="0" lvl="0" indent="0">
              <a:spcBef>
                <a:spcPts val="600"/>
              </a:spcBef>
              <a:spcAft>
                <a:spcPts val="0"/>
              </a:spcAft>
              <a:buNone/>
            </a:pPr>
            <a:endParaRPr/>
          </a:p>
        </p:txBody>
      </p:sp>
      <p:sp>
        <p:nvSpPr>
          <p:cNvPr id="78" name="Shape 78"/>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You can also split your content</a:t>
            </a:r>
            <a:endParaRPr/>
          </a:p>
        </p:txBody>
      </p:sp>
      <p:sp>
        <p:nvSpPr>
          <p:cNvPr id="79" name="Shape 79"/>
          <p:cNvSpPr txBox="1">
            <a:spLocks noGrp="1"/>
          </p:cNvSpPr>
          <p:nvPr>
            <p:ph type="title"/>
          </p:nvPr>
        </p:nvSpPr>
        <p:spPr>
          <a:xfrm>
            <a:off x="1810200" y="743350"/>
            <a:ext cx="5523600" cy="637200"/>
          </a:xfrm>
          <a:prstGeom prst="rect">
            <a:avLst/>
          </a:prstGeom>
          <a:solidFill>
            <a:srgbClr val="38761D"/>
          </a:solidFill>
        </p:spPr>
        <p:txBody>
          <a:bodyPr spcFirstLastPara="1" wrap="square" lIns="91425" tIns="91425" rIns="91425" bIns="91425" anchor="ctr" anchorCtr="0">
            <a:noAutofit/>
          </a:bodyPr>
          <a:lstStyle/>
          <a:p>
            <a:pPr marL="0" lvl="0" indent="0">
              <a:spcBef>
                <a:spcPts val="0"/>
              </a:spcBef>
              <a:spcAft>
                <a:spcPts val="0"/>
              </a:spcAft>
              <a:buNone/>
            </a:pPr>
            <a:r>
              <a:rPr lang="en" sz="1800"/>
              <a:t>Does the First Amendment Apply to MSU?</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810200" y="743350"/>
            <a:ext cx="5523600" cy="637200"/>
          </a:xfrm>
          <a:prstGeom prst="rect">
            <a:avLst/>
          </a:prstGeom>
          <a:solidFill>
            <a:srgbClr val="1C4587"/>
          </a:solidFill>
        </p:spPr>
        <p:txBody>
          <a:bodyPr spcFirstLastPara="1" wrap="square" lIns="91425" tIns="91425" rIns="91425" bIns="91425" anchor="ctr" anchorCtr="0">
            <a:noAutofit/>
          </a:bodyPr>
          <a:lstStyle/>
          <a:p>
            <a:pPr marL="0" lvl="0" indent="0" rtl="0">
              <a:spcBef>
                <a:spcPts val="0"/>
              </a:spcBef>
              <a:spcAft>
                <a:spcPts val="0"/>
              </a:spcAft>
              <a:buNone/>
            </a:pPr>
            <a:r>
              <a:rPr lang="en" sz="1800"/>
              <a:t>General Overview of Freedom of Speech</a:t>
            </a:r>
            <a:endParaRPr sz="1800"/>
          </a:p>
        </p:txBody>
      </p:sp>
      <p:sp>
        <p:nvSpPr>
          <p:cNvPr id="85" name="Shape 85"/>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noAutofit/>
          </a:bodyPr>
          <a:lstStyle/>
          <a:p>
            <a:pPr marL="457200" lvl="0" indent="-393700" rtl="0">
              <a:spcBef>
                <a:spcPts val="600"/>
              </a:spcBef>
              <a:spcAft>
                <a:spcPts val="0"/>
              </a:spcAft>
              <a:buSzPts val="2600"/>
              <a:buChar char="◉"/>
            </a:pPr>
            <a:r>
              <a:rPr lang="en"/>
              <a:t>Cannot prohibit speech because of disagreement or dislike of the content</a:t>
            </a:r>
            <a:endParaRPr/>
          </a:p>
          <a:p>
            <a:pPr marL="457200" lvl="0" indent="-393700" rtl="0">
              <a:spcBef>
                <a:spcPts val="0"/>
              </a:spcBef>
              <a:spcAft>
                <a:spcPts val="0"/>
              </a:spcAft>
              <a:buSzPts val="2600"/>
              <a:buChar char="◉"/>
            </a:pPr>
            <a:r>
              <a:rPr lang="en"/>
              <a:t>Subject to reasonable regulations</a:t>
            </a:r>
            <a:endParaRPr/>
          </a:p>
          <a:p>
            <a:pPr marL="914400" lvl="1" indent="-355600" rtl="0">
              <a:spcBef>
                <a:spcPts val="0"/>
              </a:spcBef>
              <a:spcAft>
                <a:spcPts val="0"/>
              </a:spcAft>
              <a:buSzPts val="2000"/>
              <a:buChar char="○"/>
            </a:pPr>
            <a:r>
              <a:rPr lang="en"/>
              <a:t>“Clear and present danger”</a:t>
            </a:r>
            <a:endParaRPr/>
          </a:p>
          <a:p>
            <a:pPr marL="1371600" lvl="2" indent="-355600" rtl="0">
              <a:spcBef>
                <a:spcPts val="0"/>
              </a:spcBef>
              <a:spcAft>
                <a:spcPts val="0"/>
              </a:spcAft>
              <a:buSzPts val="2000"/>
              <a:buChar char="■"/>
            </a:pPr>
            <a:r>
              <a:rPr lang="en"/>
              <a:t>Elicits violent overthrow of the government of the United States/state/political subdivisions</a:t>
            </a:r>
            <a:endParaRPr/>
          </a:p>
          <a:p>
            <a:pPr marL="1371600" lvl="2" indent="-355600" rtl="0">
              <a:spcBef>
                <a:spcPts val="0"/>
              </a:spcBef>
              <a:spcAft>
                <a:spcPts val="0"/>
              </a:spcAft>
              <a:buSzPts val="2000"/>
              <a:buChar char="■"/>
            </a:pPr>
            <a:r>
              <a:rPr lang="en"/>
              <a:t>Willful destruction or seizure of the institution’s buildings or other property</a:t>
            </a:r>
            <a:endParaRPr/>
          </a:p>
          <a:p>
            <a:pPr marL="1371600" lvl="2" indent="-355600" rtl="0">
              <a:spcBef>
                <a:spcPts val="0"/>
              </a:spcBef>
              <a:spcAft>
                <a:spcPts val="0"/>
              </a:spcAft>
              <a:buSzPts val="2000"/>
              <a:buChar char="■"/>
            </a:pPr>
            <a:r>
              <a:rPr lang="en"/>
              <a:t>Disruption by force of regularly scheduled classes</a:t>
            </a:r>
            <a:endParaRPr/>
          </a:p>
          <a:p>
            <a:pPr marL="1371600" lvl="2" indent="-355600" rtl="0">
              <a:spcBef>
                <a:spcPts val="0"/>
              </a:spcBef>
              <a:spcAft>
                <a:spcPts val="0"/>
              </a:spcAft>
              <a:buSzPts val="2000"/>
              <a:buChar char="■"/>
            </a:pPr>
            <a:r>
              <a:rPr lang="en"/>
              <a:t>Physical harm, coercion, intimidation, or other invasion of lawful rights</a:t>
            </a:r>
            <a:endParaRPr/>
          </a:p>
          <a:p>
            <a:pPr marL="1371600" lvl="2" indent="-355600" rtl="0">
              <a:spcBef>
                <a:spcPts val="0"/>
              </a:spcBef>
              <a:spcAft>
                <a:spcPts val="0"/>
              </a:spcAft>
              <a:buSzPts val="2000"/>
              <a:buChar char="■"/>
            </a:pPr>
            <a:r>
              <a:rPr lang="en"/>
              <a:t>Campus disorder of violent nature</a:t>
            </a:r>
            <a:endParaRPr/>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810200" y="743350"/>
            <a:ext cx="5523600" cy="637200"/>
          </a:xfrm>
          <a:prstGeom prst="rect">
            <a:avLst/>
          </a:prstGeom>
          <a:solidFill>
            <a:schemeClr val="accent2"/>
          </a:solidFill>
        </p:spPr>
        <p:txBody>
          <a:bodyPr spcFirstLastPara="1" wrap="square" lIns="91425" tIns="91425" rIns="91425" bIns="91425" anchor="ctr" anchorCtr="0">
            <a:noAutofit/>
          </a:bodyPr>
          <a:lstStyle/>
          <a:p>
            <a:pPr marL="0" lvl="0" indent="0" rtl="0">
              <a:spcBef>
                <a:spcPts val="0"/>
              </a:spcBef>
              <a:spcAft>
                <a:spcPts val="0"/>
              </a:spcAft>
              <a:buNone/>
            </a:pPr>
            <a:r>
              <a:rPr lang="en" sz="1800"/>
              <a:t>General Overview of Freedom of Speech Pt 2.</a:t>
            </a:r>
            <a:endParaRPr sz="1800"/>
          </a:p>
        </p:txBody>
      </p:sp>
      <p:sp>
        <p:nvSpPr>
          <p:cNvPr id="91" name="Shape 91"/>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noAutofit/>
          </a:bodyPr>
          <a:lstStyle/>
          <a:p>
            <a:pPr marL="457200" lvl="0" indent="-393700" rtl="0">
              <a:spcBef>
                <a:spcPts val="600"/>
              </a:spcBef>
              <a:spcAft>
                <a:spcPts val="0"/>
              </a:spcAft>
              <a:buSzPts val="2600"/>
              <a:buChar char="◉"/>
            </a:pPr>
            <a:r>
              <a:rPr lang="en"/>
              <a:t>Subject to reasonable regulations</a:t>
            </a:r>
            <a:endParaRPr/>
          </a:p>
          <a:p>
            <a:pPr marL="914400" lvl="1" indent="-355600" rtl="0">
              <a:spcBef>
                <a:spcPts val="0"/>
              </a:spcBef>
              <a:spcAft>
                <a:spcPts val="0"/>
              </a:spcAft>
              <a:buSzPts val="2000"/>
              <a:buChar char="○"/>
            </a:pPr>
            <a:r>
              <a:rPr lang="en"/>
              <a:t>“Time , place, manner restrictions”</a:t>
            </a:r>
            <a:endParaRPr/>
          </a:p>
          <a:p>
            <a:pPr marL="1371600" lvl="2" indent="-355600" rtl="0">
              <a:spcBef>
                <a:spcPts val="0"/>
              </a:spcBef>
              <a:spcAft>
                <a:spcPts val="0"/>
              </a:spcAft>
              <a:buSzPts val="2000"/>
              <a:buChar char="■"/>
            </a:pPr>
            <a:r>
              <a:rPr lang="en"/>
              <a:t>Can place (1) content-neutral, (2) narrowly tailored  to serve a “significant government interest,” and (3) provide room for open and ample alternative channels of communication</a:t>
            </a:r>
            <a:endParaRPr/>
          </a:p>
          <a:p>
            <a:pPr marL="914400" lvl="1" indent="-355600" rtl="0">
              <a:spcBef>
                <a:spcPts val="0"/>
              </a:spcBef>
              <a:spcAft>
                <a:spcPts val="0"/>
              </a:spcAft>
              <a:buSzPts val="2000"/>
              <a:buChar char="○"/>
            </a:pPr>
            <a:r>
              <a:rPr lang="en"/>
              <a:t>“Material and substantial disruption”</a:t>
            </a:r>
            <a:endParaRPr/>
          </a:p>
          <a:p>
            <a:pPr marL="1371600" lvl="2" indent="-355600" rtl="0">
              <a:spcBef>
                <a:spcPts val="0"/>
              </a:spcBef>
              <a:spcAft>
                <a:spcPts val="0"/>
              </a:spcAft>
              <a:buSzPts val="2000"/>
              <a:buChar char="■"/>
            </a:pPr>
            <a:r>
              <a:rPr lang="en"/>
              <a:t>Must be able to forecast/predict material and substantial disruption</a:t>
            </a:r>
            <a:endParaRPr/>
          </a:p>
          <a:p>
            <a:pPr marL="914400" lvl="1" indent="-355600" rtl="0">
              <a:spcBef>
                <a:spcPts val="0"/>
              </a:spcBef>
              <a:spcAft>
                <a:spcPts val="0"/>
              </a:spcAft>
              <a:buSzPts val="2000"/>
              <a:buChar char="○"/>
            </a:pPr>
            <a:r>
              <a:rPr lang="en"/>
              <a:t>“Subject to forum analysis”</a:t>
            </a:r>
            <a:endParaRPr/>
          </a:p>
          <a:p>
            <a:pPr marL="1371600" lvl="2" indent="-355600" rtl="0">
              <a:spcBef>
                <a:spcPts val="0"/>
              </a:spcBef>
              <a:spcAft>
                <a:spcPts val="0"/>
              </a:spcAft>
              <a:buSzPts val="2000"/>
              <a:buChar char="■"/>
            </a:pPr>
            <a:r>
              <a:rPr lang="en"/>
              <a:t>Conditions of which government/state/institution can restrict speech dependent on the type of forum or location of speech delivery</a:t>
            </a:r>
            <a:endParaRPr/>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idx="4294967295"/>
          </p:nvPr>
        </p:nvSpPr>
        <p:spPr>
          <a:xfrm>
            <a:off x="1810300" y="742400"/>
            <a:ext cx="5523600" cy="63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In two or three columns</a:t>
            </a:r>
            <a:endParaRPr/>
          </a:p>
        </p:txBody>
      </p:sp>
      <p:sp>
        <p:nvSpPr>
          <p:cNvPr id="97" name="Shape 97"/>
          <p:cNvSpPr txBox="1">
            <a:spLocks noGrp="1"/>
          </p:cNvSpPr>
          <p:nvPr>
            <p:ph type="body" idx="1"/>
          </p:nvPr>
        </p:nvSpPr>
        <p:spPr>
          <a:xfrm>
            <a:off x="457200"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Traditional Public Forums</a:t>
            </a:r>
            <a:endParaRPr b="1">
              <a:solidFill>
                <a:srgbClr val="A8122A"/>
              </a:solidFill>
            </a:endParaRPr>
          </a:p>
          <a:p>
            <a:pPr marL="0" lvl="0" indent="0" rtl="0">
              <a:spcBef>
                <a:spcPts val="600"/>
              </a:spcBef>
              <a:spcAft>
                <a:spcPts val="0"/>
              </a:spcAft>
              <a:buNone/>
            </a:pPr>
            <a:r>
              <a:rPr lang="en"/>
              <a:t>-places that have been by long tradition, designated as a location for the purpose of assembly and communication of thought to citizens and the public. Can have time/place/manner restrictions</a:t>
            </a:r>
            <a:endParaRPr/>
          </a:p>
          <a:p>
            <a:pPr marL="0" lvl="0" indent="0" rtl="0">
              <a:spcBef>
                <a:spcPts val="600"/>
              </a:spcBef>
              <a:spcAft>
                <a:spcPts val="0"/>
              </a:spcAft>
              <a:buNone/>
            </a:pPr>
            <a:r>
              <a:rPr lang="en"/>
              <a:t>-Example: Magicgan State’s “Town Square”</a:t>
            </a:r>
            <a:endParaRPr/>
          </a:p>
        </p:txBody>
      </p:sp>
      <p:sp>
        <p:nvSpPr>
          <p:cNvPr id="98" name="Shape 98"/>
          <p:cNvSpPr txBox="1">
            <a:spLocks noGrp="1"/>
          </p:cNvSpPr>
          <p:nvPr>
            <p:ph type="body" idx="2"/>
          </p:nvPr>
        </p:nvSpPr>
        <p:spPr>
          <a:xfrm>
            <a:off x="3223964"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Limited Public Forums</a:t>
            </a:r>
            <a:endParaRPr b="1">
              <a:solidFill>
                <a:srgbClr val="A8122A"/>
              </a:solidFill>
            </a:endParaRPr>
          </a:p>
          <a:p>
            <a:pPr marL="0" lvl="0" indent="0">
              <a:spcBef>
                <a:spcPts val="600"/>
              </a:spcBef>
              <a:spcAft>
                <a:spcPts val="0"/>
              </a:spcAft>
              <a:buNone/>
            </a:pPr>
            <a:r>
              <a:rPr lang="en"/>
              <a:t>-spaces that institution has opened up for activities related to speech and expression. Still cannot discriminate by content. Can have time/place/manner restrictions.</a:t>
            </a:r>
            <a:endParaRPr/>
          </a:p>
          <a:p>
            <a:pPr marL="0" lvl="0" indent="0">
              <a:spcBef>
                <a:spcPts val="600"/>
              </a:spcBef>
              <a:spcAft>
                <a:spcPts val="0"/>
              </a:spcAft>
              <a:buNone/>
            </a:pPr>
            <a:r>
              <a:rPr lang="en"/>
              <a:t>-Example: Magicgan State’s Grand Speaker Hall</a:t>
            </a:r>
            <a:endParaRPr/>
          </a:p>
        </p:txBody>
      </p:sp>
      <p:sp>
        <p:nvSpPr>
          <p:cNvPr id="99" name="Shape 99"/>
          <p:cNvSpPr txBox="1">
            <a:spLocks noGrp="1"/>
          </p:cNvSpPr>
          <p:nvPr>
            <p:ph type="body" idx="3"/>
          </p:nvPr>
        </p:nvSpPr>
        <p:spPr>
          <a:xfrm>
            <a:off x="5990727" y="1950375"/>
            <a:ext cx="2631900" cy="4617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A8122A"/>
                </a:solidFill>
              </a:rPr>
              <a:t>Non-Public Forums</a:t>
            </a:r>
            <a:endParaRPr b="1">
              <a:solidFill>
                <a:srgbClr val="A8122A"/>
              </a:solidFill>
            </a:endParaRPr>
          </a:p>
          <a:p>
            <a:pPr marL="0" lvl="0" indent="0">
              <a:spcBef>
                <a:spcPts val="600"/>
              </a:spcBef>
              <a:spcAft>
                <a:spcPts val="0"/>
              </a:spcAft>
              <a:buNone/>
            </a:pPr>
            <a:r>
              <a:rPr lang="en"/>
              <a:t>-public property that has not by tradition or designation a place for the exercise of speech and expression. The state may limit or reserve this type of forum for specific purposes as long as regulation on speech is reasonable and not an effort to suppress</a:t>
            </a:r>
            <a:endParaRPr/>
          </a:p>
          <a:p>
            <a:pPr marL="0" lvl="0" indent="0" rtl="0">
              <a:spcBef>
                <a:spcPts val="600"/>
              </a:spcBef>
              <a:spcAft>
                <a:spcPts val="0"/>
              </a:spcAft>
              <a:buNone/>
            </a:pPr>
            <a:r>
              <a:rPr lang="en"/>
              <a:t>-Example: Magicgan State’s classrooms</a:t>
            </a:r>
            <a:endParaRPr/>
          </a:p>
          <a:p>
            <a:pPr marL="0" lvl="0" indent="0">
              <a:spcBef>
                <a:spcPts val="600"/>
              </a:spcBef>
              <a:spcAft>
                <a:spcPts val="0"/>
              </a:spcAft>
              <a:buNone/>
            </a:pPr>
            <a:endParaRPr/>
          </a:p>
        </p:txBody>
      </p:sp>
      <p:sp>
        <p:nvSpPr>
          <p:cNvPr id="100" name="Shape 100"/>
          <p:cNvSpPr txBox="1">
            <a:spLocks noGrp="1"/>
          </p:cNvSpPr>
          <p:nvPr>
            <p:ph type="title"/>
          </p:nvPr>
        </p:nvSpPr>
        <p:spPr>
          <a:xfrm>
            <a:off x="1810200" y="743350"/>
            <a:ext cx="5523600" cy="637200"/>
          </a:xfrm>
          <a:prstGeom prst="rect">
            <a:avLst/>
          </a:prstGeom>
          <a:solidFill>
            <a:srgbClr val="990000"/>
          </a:solidFill>
        </p:spPr>
        <p:txBody>
          <a:bodyPr spcFirstLastPara="1" wrap="square" lIns="91425" tIns="91425" rIns="91425" bIns="91425" anchor="ctr" anchorCtr="0">
            <a:noAutofit/>
          </a:bodyPr>
          <a:lstStyle/>
          <a:p>
            <a:pPr marL="0" lvl="0" indent="0">
              <a:spcBef>
                <a:spcPts val="0"/>
              </a:spcBef>
              <a:spcAft>
                <a:spcPts val="0"/>
              </a:spcAft>
              <a:buNone/>
            </a:pPr>
            <a:r>
              <a:rPr lang="en" sz="1800"/>
              <a:t>Understanding Your Spaces for Speakers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685800" y="2862150"/>
            <a:ext cx="7772400" cy="1133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Summary of Old Procedure</a:t>
            </a:r>
            <a:endParaRPr sz="3000"/>
          </a:p>
        </p:txBody>
      </p:sp>
      <p:sp>
        <p:nvSpPr>
          <p:cNvPr id="106" name="Shape 106"/>
          <p:cNvSpPr txBox="1">
            <a:spLocks noGrp="1"/>
          </p:cNvSpPr>
          <p:nvPr>
            <p:ph type="subTitle" idx="1"/>
          </p:nvPr>
        </p:nvSpPr>
        <p:spPr>
          <a:xfrm>
            <a:off x="685800" y="4196813"/>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Our old, existing procedure for bringing campus speakers.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10200" y="743350"/>
            <a:ext cx="5523600" cy="637200"/>
          </a:xfrm>
          <a:prstGeom prst="rect">
            <a:avLst/>
          </a:prstGeom>
          <a:solidFill>
            <a:srgbClr val="1C4587"/>
          </a:solidFill>
        </p:spPr>
        <p:txBody>
          <a:bodyPr spcFirstLastPara="1" wrap="square" lIns="91425" tIns="91425" rIns="91425" bIns="91425" anchor="ctr" anchorCtr="0">
            <a:noAutofit/>
          </a:bodyPr>
          <a:lstStyle/>
          <a:p>
            <a:pPr marL="0" lvl="0" indent="0" rtl="0">
              <a:spcBef>
                <a:spcPts val="0"/>
              </a:spcBef>
              <a:spcAft>
                <a:spcPts val="0"/>
              </a:spcAft>
              <a:buNone/>
            </a:pPr>
            <a:r>
              <a:rPr lang="en" sz="1800"/>
              <a:t>Summary of Old Procedure</a:t>
            </a:r>
            <a:endParaRPr sz="1800" dirty="0"/>
          </a:p>
        </p:txBody>
      </p:sp>
      <p:sp>
        <p:nvSpPr>
          <p:cNvPr id="112" name="Shape 112"/>
          <p:cNvSpPr txBox="1">
            <a:spLocks noGrp="1"/>
          </p:cNvSpPr>
          <p:nvPr>
            <p:ph type="body" idx="1"/>
          </p:nvPr>
        </p:nvSpPr>
        <p:spPr>
          <a:xfrm>
            <a:off x="457200" y="1871075"/>
            <a:ext cx="8229600" cy="46968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600"/>
              </a:spcBef>
              <a:spcAft>
                <a:spcPts val="0"/>
              </a:spcAft>
              <a:buSzPts val="2400"/>
              <a:buAutoNum type="arabicPeriod"/>
            </a:pPr>
            <a:r>
              <a:rPr lang="en" sz="2400"/>
              <a:t>Campus Speaker Form must be filled out and turned in at least 4 weeks prior to event date.</a:t>
            </a:r>
            <a:endParaRPr sz="2400"/>
          </a:p>
          <a:p>
            <a:pPr marL="457200" marR="0" lvl="0" indent="-381000" algn="l" rtl="0">
              <a:lnSpc>
                <a:spcPct val="100000"/>
              </a:lnSpc>
              <a:spcBef>
                <a:spcPts val="0"/>
              </a:spcBef>
              <a:spcAft>
                <a:spcPts val="0"/>
              </a:spcAft>
              <a:buSzPts val="2400"/>
              <a:buAutoNum type="arabicPeriod"/>
            </a:pPr>
            <a:r>
              <a:rPr lang="en" sz="2400"/>
              <a:t>Completed Campus Speaker Form must be turned into the Events Office</a:t>
            </a:r>
            <a:endParaRPr sz="2400"/>
          </a:p>
          <a:p>
            <a:pPr marL="457200" lvl="0" indent="-381000" rtl="0">
              <a:spcBef>
                <a:spcPts val="0"/>
              </a:spcBef>
              <a:spcAft>
                <a:spcPts val="0"/>
              </a:spcAft>
              <a:buSzPts val="2400"/>
              <a:buAutoNum type="arabicPeriod"/>
            </a:pPr>
            <a:r>
              <a:rPr lang="en" sz="2400"/>
              <a:t>Events Office (in charge of events in public campus venues) reviews all event-related forms every Friday afternoon at 1pm.</a:t>
            </a:r>
            <a:endParaRPr sz="2400"/>
          </a:p>
          <a:p>
            <a:pPr marL="457200" lvl="0" indent="-381000" rtl="0">
              <a:spcBef>
                <a:spcPts val="0"/>
              </a:spcBef>
              <a:spcAft>
                <a:spcPts val="0"/>
              </a:spcAft>
              <a:buSzPts val="2400"/>
              <a:buAutoNum type="arabicPeriod"/>
            </a:pPr>
            <a:r>
              <a:rPr lang="en" sz="2400"/>
              <a:t>Events Office provides decisions every Friday by 5:00pm.</a:t>
            </a:r>
            <a:endParaRPr sz="2400"/>
          </a:p>
          <a:p>
            <a:pPr marL="457200" lvl="0" indent="-381000" rtl="0">
              <a:spcBef>
                <a:spcPts val="0"/>
              </a:spcBef>
              <a:spcAft>
                <a:spcPts val="0"/>
              </a:spcAft>
              <a:buSzPts val="2400"/>
              <a:buAutoNum type="arabicPeriod"/>
            </a:pPr>
            <a:r>
              <a:rPr lang="en" sz="2400"/>
              <a:t>Registered Student Organization responsible for organizing campus security requests and food orders.</a:t>
            </a:r>
            <a:endParaRPr sz="2400"/>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theme/theme1.xml><?xml version="1.0" encoding="utf-8"?>
<a:theme xmlns:a="http://schemas.openxmlformats.org/drawingml/2006/main" name="Othel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1476</Words>
  <Application>Microsoft Macintosh PowerPoint</Application>
  <PresentationFormat>On-screen Show (4:3)</PresentationFormat>
  <Paragraphs>152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Merriweather</vt:lpstr>
      <vt:lpstr>Raleway</vt:lpstr>
      <vt:lpstr>Othello template</vt:lpstr>
      <vt:lpstr>Accio First Amendment: Calling Upon Freedom of Speech</vt:lpstr>
      <vt:lpstr>First Amendment 101</vt:lpstr>
      <vt:lpstr>PowerPoint Presentation</vt:lpstr>
      <vt:lpstr>You can also split your content</vt:lpstr>
      <vt:lpstr>General Overview of Freedom of Speech</vt:lpstr>
      <vt:lpstr>General Overview of Freedom of Speech Pt 2.</vt:lpstr>
      <vt:lpstr>In two or three columns</vt:lpstr>
      <vt:lpstr>Summary of Old Procedure</vt:lpstr>
      <vt:lpstr>Summary of Old Procedure</vt:lpstr>
      <vt:lpstr>Inadequate Campus Speaker Form</vt:lpstr>
      <vt:lpstr>In two or three columns</vt:lpstr>
      <vt:lpstr>Summary of New Procedure</vt:lpstr>
      <vt:lpstr>In two or three columns</vt:lpstr>
      <vt:lpstr>All groups must submit a Guest Speaker Request form 60 days prior to event to ensure that proper safety and security staff can be present and prepared</vt:lpstr>
      <vt:lpstr>Students’ Rights</vt:lpstr>
      <vt:lpstr>Let’s review some concepts</vt:lpstr>
      <vt:lpstr>What is Not Protected</vt:lpstr>
      <vt:lpstr>What else is new?!</vt:lpstr>
      <vt:lpstr>You can also split your content</vt:lpstr>
      <vt:lpstr>In two or three columns</vt:lpstr>
      <vt:lpstr>References</vt:lpstr>
      <vt:lpstr>Thanks!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Accio First Amendment: Calling Upon Freedom of Speech</dc:title>
  <cp:lastModifiedBy>Eric Kang</cp:lastModifiedBy>
  <cp:revision>5</cp:revision>
  <dcterms:modified xsi:type="dcterms:W3CDTF">2018-02-24T01:39:36Z</dcterms:modified>
</cp:coreProperties>
</file>