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76" r:id="rId3"/>
    <p:sldId id="258" r:id="rId4"/>
    <p:sldId id="259" r:id="rId5"/>
    <p:sldId id="260" r:id="rId6"/>
    <p:sldId id="261" r:id="rId7"/>
    <p:sldId id="27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Georgia" panose="02040502050405020303" pitchFamily="18"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Roboto Slab"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ke Thomas Cairns Jeffer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873186-EA72-4031-8C8E-05B14984B350}">
  <a:tblStyle styleId="{3A873186-EA72-4031-8C8E-05B14984B35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4" d="100"/>
          <a:sy n="74"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418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800"/>
              </a:spcBef>
              <a:spcAft>
                <a:spcPts val="8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950">
              <a:solidFill>
                <a:schemeClr val="dk2"/>
              </a:solidFill>
              <a:highlight>
                <a:srgbClr val="E6E6E6"/>
              </a:highlight>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831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FFFFF"/>
        </a:solidFill>
        <a:effectLst/>
      </p:bgPr>
    </p:bg>
    <p:spTree>
      <p:nvGrpSpPr>
        <p:cNvPr id="1" name="Shape 8"/>
        <p:cNvGrpSpPr/>
        <p:nvPr/>
      </p:nvGrpSpPr>
      <p:grpSpPr>
        <a:xfrm>
          <a:off x="0" y="0"/>
          <a:ext cx="0" cy="0"/>
          <a:chOff x="0" y="0"/>
          <a:chExt cx="0" cy="0"/>
        </a:xfrm>
      </p:grpSpPr>
      <p:sp>
        <p:nvSpPr>
          <p:cNvPr id="9" name="Shape 9"/>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533400" y="3337825"/>
            <a:ext cx="5325600" cy="2986799"/>
          </a:xfrm>
          <a:prstGeom prst="rect">
            <a:avLst/>
          </a:prstGeom>
          <a:ln w="114300" cap="flat" cmpd="sng">
            <a:solidFill>
              <a:srgbClr val="FF0000"/>
            </a:solidFill>
            <a:prstDash val="solid"/>
            <a:round/>
            <a:headEnd type="none" w="med" len="med"/>
            <a:tailEnd type="none" w="med" len="med"/>
          </a:ln>
        </p:spPr>
        <p:txBody>
          <a:bodyPr lIns="91425" tIns="91425" rIns="91425" bIns="91425" anchor="b" anchorCtr="0"/>
          <a:lstStyle>
            <a:lvl1pPr lvl="0">
              <a:spcBef>
                <a:spcPts val="0"/>
              </a:spcBef>
              <a:buClr>
                <a:srgbClr val="111111"/>
              </a:buClr>
              <a:buSzPct val="100000"/>
              <a:defRPr sz="6000">
                <a:solidFill>
                  <a:srgbClr val="111111"/>
                </a:solidFill>
              </a:defRPr>
            </a:lvl1pPr>
            <a:lvl2pPr lvl="1" algn="ctr">
              <a:spcBef>
                <a:spcPts val="0"/>
              </a:spcBef>
              <a:buClr>
                <a:srgbClr val="111111"/>
              </a:buClr>
              <a:buSzPct val="100000"/>
              <a:defRPr sz="6000">
                <a:solidFill>
                  <a:srgbClr val="111111"/>
                </a:solidFill>
              </a:defRPr>
            </a:lvl2pPr>
            <a:lvl3pPr lvl="2" algn="ctr">
              <a:spcBef>
                <a:spcPts val="0"/>
              </a:spcBef>
              <a:buClr>
                <a:srgbClr val="111111"/>
              </a:buClr>
              <a:buSzPct val="100000"/>
              <a:defRPr sz="6000">
                <a:solidFill>
                  <a:srgbClr val="111111"/>
                </a:solidFill>
              </a:defRPr>
            </a:lvl3pPr>
            <a:lvl4pPr lvl="3" algn="ctr">
              <a:spcBef>
                <a:spcPts val="0"/>
              </a:spcBef>
              <a:buClr>
                <a:srgbClr val="111111"/>
              </a:buClr>
              <a:buSzPct val="100000"/>
              <a:defRPr sz="6000">
                <a:solidFill>
                  <a:srgbClr val="111111"/>
                </a:solidFill>
              </a:defRPr>
            </a:lvl4pPr>
            <a:lvl5pPr lvl="4" algn="ctr">
              <a:spcBef>
                <a:spcPts val="0"/>
              </a:spcBef>
              <a:buClr>
                <a:srgbClr val="111111"/>
              </a:buClr>
              <a:buSzPct val="100000"/>
              <a:defRPr sz="6000">
                <a:solidFill>
                  <a:srgbClr val="111111"/>
                </a:solidFill>
              </a:defRPr>
            </a:lvl5pPr>
            <a:lvl6pPr lvl="5" algn="ctr">
              <a:spcBef>
                <a:spcPts val="0"/>
              </a:spcBef>
              <a:buClr>
                <a:srgbClr val="111111"/>
              </a:buClr>
              <a:buSzPct val="100000"/>
              <a:defRPr sz="6000">
                <a:solidFill>
                  <a:srgbClr val="111111"/>
                </a:solidFill>
              </a:defRPr>
            </a:lvl6pPr>
            <a:lvl7pPr lvl="6" algn="ctr">
              <a:spcBef>
                <a:spcPts val="0"/>
              </a:spcBef>
              <a:buClr>
                <a:srgbClr val="111111"/>
              </a:buClr>
              <a:buSzPct val="100000"/>
              <a:defRPr sz="6000">
                <a:solidFill>
                  <a:srgbClr val="111111"/>
                </a:solidFill>
              </a:defRPr>
            </a:lvl7pPr>
            <a:lvl8pPr lvl="7" algn="ctr">
              <a:spcBef>
                <a:spcPts val="0"/>
              </a:spcBef>
              <a:buClr>
                <a:srgbClr val="111111"/>
              </a:buClr>
              <a:buSzPct val="100000"/>
              <a:defRPr sz="6000">
                <a:solidFill>
                  <a:srgbClr val="111111"/>
                </a:solidFill>
              </a:defRPr>
            </a:lvl8pPr>
            <a:lvl9pPr lvl="8" algn="ctr">
              <a:spcBef>
                <a:spcPts val="0"/>
              </a:spcBef>
              <a:buClr>
                <a:srgbClr val="111111"/>
              </a:buClr>
              <a:buSzPct val="100000"/>
              <a:defRPr sz="6000">
                <a:solidFill>
                  <a:srgbClr val="11111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533400" y="3939900"/>
            <a:ext cx="5270100" cy="1546500"/>
          </a:xfrm>
          <a:prstGeom prst="rect">
            <a:avLst/>
          </a:prstGeom>
          <a:ln w="114300" cap="flat" cmpd="sng">
            <a:solidFill>
              <a:srgbClr val="000000"/>
            </a:solidFill>
            <a:prstDash val="solid"/>
            <a:round/>
            <a:headEnd type="none" w="med" len="med"/>
            <a:tailEnd type="none" w="med" len="med"/>
          </a:ln>
        </p:spPr>
        <p:txBody>
          <a:bodyPr lIns="91425" tIns="91425" rIns="91425" bIns="91425" anchor="b"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a:p>
        </p:txBody>
      </p:sp>
      <p:sp>
        <p:nvSpPr>
          <p:cNvPr id="14" name="Shape 14"/>
          <p:cNvSpPr txBox="1">
            <a:spLocks noGrp="1"/>
          </p:cNvSpPr>
          <p:nvPr>
            <p:ph type="subTitle" idx="1"/>
          </p:nvPr>
        </p:nvSpPr>
        <p:spPr>
          <a:xfrm>
            <a:off x="533400" y="5684600"/>
            <a:ext cx="7783500" cy="639900"/>
          </a:xfrm>
          <a:prstGeom prst="rect">
            <a:avLst/>
          </a:prstGeom>
        </p:spPr>
        <p:txBody>
          <a:bodyPr lIns="91425" tIns="91425" rIns="91425" bIns="91425" anchor="t" anchorCtr="0"/>
          <a:lstStyle>
            <a:lvl1pPr lvl="0" rtl="0">
              <a:spcBef>
                <a:spcPts val="0"/>
              </a:spcBef>
              <a:buClr>
                <a:srgbClr val="111111"/>
              </a:buClr>
              <a:buSzPct val="100000"/>
              <a:buNone/>
              <a:defRPr sz="2600" i="1"/>
            </a:lvl1pPr>
            <a:lvl2pPr lvl="1" rtl="0">
              <a:spcBef>
                <a:spcPts val="0"/>
              </a:spcBef>
              <a:buClr>
                <a:srgbClr val="111111"/>
              </a:buClr>
              <a:buSzPct val="100000"/>
              <a:buNone/>
              <a:defRPr sz="2600" i="1"/>
            </a:lvl2pPr>
            <a:lvl3pPr lvl="2" rtl="0">
              <a:spcBef>
                <a:spcPts val="0"/>
              </a:spcBef>
              <a:buClr>
                <a:srgbClr val="111111"/>
              </a:buClr>
              <a:buSzPct val="100000"/>
              <a:buNone/>
              <a:defRPr sz="2600" i="1"/>
            </a:lvl3pPr>
            <a:lvl4pPr lvl="3" rtl="0">
              <a:spcBef>
                <a:spcPts val="0"/>
              </a:spcBef>
              <a:buClr>
                <a:srgbClr val="111111"/>
              </a:buClr>
              <a:buSzPct val="100000"/>
              <a:buNone/>
              <a:defRPr sz="2600" i="1"/>
            </a:lvl4pPr>
            <a:lvl5pPr lvl="4" rtl="0">
              <a:spcBef>
                <a:spcPts val="0"/>
              </a:spcBef>
              <a:buClr>
                <a:srgbClr val="111111"/>
              </a:buClr>
              <a:buSzPct val="100000"/>
              <a:buNone/>
              <a:defRPr sz="2600" i="1"/>
            </a:lvl5pPr>
            <a:lvl6pPr lvl="5" rtl="0">
              <a:spcBef>
                <a:spcPts val="0"/>
              </a:spcBef>
              <a:buClr>
                <a:srgbClr val="111111"/>
              </a:buClr>
              <a:buSzPct val="100000"/>
              <a:buNone/>
              <a:defRPr sz="2600" i="1"/>
            </a:lvl6pPr>
            <a:lvl7pPr lvl="6" rtl="0">
              <a:spcBef>
                <a:spcPts val="0"/>
              </a:spcBef>
              <a:buClr>
                <a:srgbClr val="111111"/>
              </a:buClr>
              <a:buSzPct val="100000"/>
              <a:buNone/>
              <a:defRPr sz="2600" i="1"/>
            </a:lvl7pPr>
            <a:lvl8pPr lvl="7" rtl="0">
              <a:spcBef>
                <a:spcPts val="0"/>
              </a:spcBef>
              <a:buClr>
                <a:srgbClr val="111111"/>
              </a:buClr>
              <a:buSzPct val="100000"/>
              <a:buNone/>
              <a:defRPr sz="2600" i="1"/>
            </a:lvl8pPr>
            <a:lvl9pPr lvl="8" rtl="0">
              <a:spcBef>
                <a:spcPts val="0"/>
              </a:spcBef>
              <a:buClr>
                <a:srgbClr val="111111"/>
              </a:buClr>
              <a:buSzPct val="100000"/>
              <a:buNone/>
              <a:defRPr sz="2600" i="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body" idx="1"/>
          </p:nvPr>
        </p:nvSpPr>
        <p:spPr>
          <a:xfrm>
            <a:off x="2402275" y="1641175"/>
            <a:ext cx="5573700" cy="4035599"/>
          </a:xfrm>
          <a:prstGeom prst="rect">
            <a:avLst/>
          </a:prstGeom>
        </p:spPr>
        <p:txBody>
          <a:bodyPr lIns="91425" tIns="91425" rIns="91425" bIns="91425" anchor="t" anchorCtr="0"/>
          <a:lstStyle>
            <a:lvl1pPr lvl="0" rtl="0">
              <a:spcBef>
                <a:spcPts val="0"/>
              </a:spcBef>
              <a:buSzPct val="100000"/>
              <a:buFont typeface="Georgia"/>
              <a:defRPr sz="3800" i="1">
                <a:latin typeface="Georgia"/>
                <a:ea typeface="Georgia"/>
                <a:cs typeface="Georgia"/>
                <a:sym typeface="Georgia"/>
              </a:defRPr>
            </a:lvl1pPr>
            <a:lvl2pPr lvl="1" rtl="0">
              <a:spcBef>
                <a:spcPts val="0"/>
              </a:spcBef>
              <a:buSzPct val="100000"/>
              <a:buFont typeface="Georgia"/>
              <a:defRPr sz="3800" i="1">
                <a:latin typeface="Georgia"/>
                <a:ea typeface="Georgia"/>
                <a:cs typeface="Georgia"/>
                <a:sym typeface="Georgia"/>
              </a:defRPr>
            </a:lvl2pPr>
            <a:lvl3pPr lvl="2" rtl="0">
              <a:spcBef>
                <a:spcPts val="0"/>
              </a:spcBef>
              <a:buSzPct val="100000"/>
              <a:buFont typeface="Georgia"/>
              <a:defRPr sz="3800" i="1">
                <a:latin typeface="Georgia"/>
                <a:ea typeface="Georgia"/>
                <a:cs typeface="Georgia"/>
                <a:sym typeface="Georgia"/>
              </a:defRPr>
            </a:lvl3pPr>
            <a:lvl4pPr lvl="3" rtl="0">
              <a:spcBef>
                <a:spcPts val="0"/>
              </a:spcBef>
              <a:buSzPct val="100000"/>
              <a:buFont typeface="Georgia"/>
              <a:defRPr sz="3800" i="1">
                <a:latin typeface="Georgia"/>
                <a:ea typeface="Georgia"/>
                <a:cs typeface="Georgia"/>
                <a:sym typeface="Georgia"/>
              </a:defRPr>
            </a:lvl4pPr>
            <a:lvl5pPr lvl="4" rtl="0">
              <a:spcBef>
                <a:spcPts val="0"/>
              </a:spcBef>
              <a:buSzPct val="100000"/>
              <a:buFont typeface="Georgia"/>
              <a:defRPr sz="3800" i="1">
                <a:latin typeface="Georgia"/>
                <a:ea typeface="Georgia"/>
                <a:cs typeface="Georgia"/>
                <a:sym typeface="Georgia"/>
              </a:defRPr>
            </a:lvl5pPr>
            <a:lvl6pPr lvl="5" rtl="0">
              <a:spcBef>
                <a:spcPts val="0"/>
              </a:spcBef>
              <a:buSzPct val="100000"/>
              <a:buFont typeface="Georgia"/>
              <a:defRPr sz="3800" i="1">
                <a:latin typeface="Georgia"/>
                <a:ea typeface="Georgia"/>
                <a:cs typeface="Georgia"/>
                <a:sym typeface="Georgia"/>
              </a:defRPr>
            </a:lvl6pPr>
            <a:lvl7pPr lvl="6" rtl="0">
              <a:spcBef>
                <a:spcPts val="0"/>
              </a:spcBef>
              <a:buSzPct val="100000"/>
              <a:buFont typeface="Georgia"/>
              <a:defRPr sz="3800" i="1">
                <a:latin typeface="Georgia"/>
                <a:ea typeface="Georgia"/>
                <a:cs typeface="Georgia"/>
                <a:sym typeface="Georgia"/>
              </a:defRPr>
            </a:lvl7pPr>
            <a:lvl8pPr lvl="7" rtl="0">
              <a:spcBef>
                <a:spcPts val="0"/>
              </a:spcBef>
              <a:buSzPct val="100000"/>
              <a:buFont typeface="Georgia"/>
              <a:defRPr sz="3800" i="1">
                <a:latin typeface="Georgia"/>
                <a:ea typeface="Georgia"/>
                <a:cs typeface="Georgia"/>
                <a:sym typeface="Georgia"/>
              </a:defRPr>
            </a:lvl8pPr>
            <a:lvl9pPr lvl="8">
              <a:spcBef>
                <a:spcPts val="0"/>
              </a:spcBef>
              <a:buSzPct val="100000"/>
              <a:buFont typeface="Georgia"/>
              <a:defRPr sz="3800" i="1">
                <a:latin typeface="Georgia"/>
                <a:ea typeface="Georgia"/>
                <a:cs typeface="Georgia"/>
                <a:sym typeface="Georgia"/>
              </a:defRPr>
            </a:lvl9pPr>
          </a:lstStyle>
          <a:p>
            <a:endParaRPr/>
          </a:p>
        </p:txBody>
      </p:sp>
      <p:sp>
        <p:nvSpPr>
          <p:cNvPr id="18" name="Shape 18"/>
          <p:cNvSpPr txBox="1"/>
          <p:nvPr/>
        </p:nvSpPr>
        <p:spPr>
          <a:xfrm>
            <a:off x="208375" y="579331"/>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10000" b="1">
                <a:solidFill>
                  <a:srgbClr val="FF0000"/>
                </a:solidFill>
              </a:rPr>
              <a:t>“</a:t>
            </a:r>
          </a:p>
        </p:txBody>
      </p:sp>
      <p:sp>
        <p:nvSpPr>
          <p:cNvPr id="19" name="Shape 19"/>
          <p:cNvSpPr/>
          <p:nvPr/>
        </p:nvSpPr>
        <p:spPr>
          <a:xfrm>
            <a:off x="539121" y="539121"/>
            <a:ext cx="1295699" cy="1295699"/>
          </a:xfrm>
          <a:prstGeom prst="rect">
            <a:avLst/>
          </a:prstGeom>
          <a:noFill/>
          <a:ln w="76200" cap="flat" cmpd="sng">
            <a:solidFill>
              <a:srgbClr val="FF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203050" y="1205250"/>
            <a:ext cx="5185199" cy="4899600"/>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4"/>
        <p:cNvGrpSpPr/>
        <p:nvPr/>
      </p:nvGrpSpPr>
      <p:grpSpPr>
        <a:xfrm>
          <a:off x="0" y="0"/>
          <a:ext cx="0" cy="0"/>
          <a:chOff x="0" y="0"/>
          <a:chExt cx="0" cy="0"/>
        </a:xfrm>
      </p:grpSpPr>
      <p:sp>
        <p:nvSpPr>
          <p:cNvPr id="25" name="Shape 25"/>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012775" y="1403325"/>
            <a:ext cx="2597400" cy="4709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8" name="Shape 28"/>
          <p:cNvSpPr txBox="1">
            <a:spLocks noGrp="1"/>
          </p:cNvSpPr>
          <p:nvPr>
            <p:ph type="body" idx="2"/>
          </p:nvPr>
        </p:nvSpPr>
        <p:spPr>
          <a:xfrm>
            <a:off x="5766772" y="1403325"/>
            <a:ext cx="2597400" cy="4709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9"/>
        <p:cNvGrpSpPr/>
        <p:nvPr/>
      </p:nvGrpSpPr>
      <p:grpSpPr>
        <a:xfrm>
          <a:off x="0" y="0"/>
          <a:ext cx="0" cy="0"/>
          <a:chOff x="0" y="0"/>
          <a:chExt cx="0" cy="0"/>
        </a:xfrm>
      </p:grpSpPr>
      <p:sp>
        <p:nvSpPr>
          <p:cNvPr id="30" name="Shape 30"/>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1442950"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3790875"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3"/>
          </p:nvPr>
        </p:nvSpPr>
        <p:spPr>
          <a:xfrm>
            <a:off x="6138800"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sp>
        <p:nvSpPr>
          <p:cNvPr id="39" name="Shape 39"/>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40" name="Shape 40"/>
          <p:cNvSpPr txBox="1">
            <a:spLocks noGrp="1"/>
          </p:cNvSpPr>
          <p:nvPr>
            <p:ph type="body" idx="1"/>
          </p:nvPr>
        </p:nvSpPr>
        <p:spPr>
          <a:xfrm>
            <a:off x="533400" y="5631900"/>
            <a:ext cx="2106599" cy="692700"/>
          </a:xfrm>
          <a:prstGeom prst="rect">
            <a:avLst/>
          </a:prstGeom>
          <a:ln w="76200" cap="flat" cmpd="sng">
            <a:solidFill>
              <a:srgbClr val="FF0000"/>
            </a:solidFill>
            <a:prstDash val="solid"/>
            <a:miter/>
            <a:headEnd type="none" w="med" len="med"/>
            <a:tailEnd type="none" w="med" len="med"/>
          </a:ln>
        </p:spPr>
        <p:txBody>
          <a:bodyPr lIns="91425" tIns="91425" rIns="91425" bIns="91425" anchor="b" anchorCtr="0"/>
          <a:lstStyle>
            <a:lvl1pPr lvl="0">
              <a:spcBef>
                <a:spcPts val="360"/>
              </a:spcBef>
              <a:buSzPct val="100000"/>
              <a:buNone/>
              <a:defRPr sz="1800">
                <a:solidFill>
                  <a:srgbClr val="999999"/>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
        <p:nvSpPr>
          <p:cNvPr id="42" name="Shape 42"/>
          <p:cNvSpPr/>
          <p:nvPr/>
        </p:nvSpPr>
        <p:spPr>
          <a:xfrm>
            <a:off x="759900" y="747600"/>
            <a:ext cx="76241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3400" y="533400"/>
            <a:ext cx="2106599" cy="1309199"/>
          </a:xfrm>
          <a:prstGeom prst="rect">
            <a:avLst/>
          </a:prstGeom>
          <a:noFill/>
          <a:ln w="76200" cap="flat" cmpd="sng">
            <a:solidFill>
              <a:srgbClr val="FF0000"/>
            </a:solidFill>
            <a:prstDash val="solid"/>
            <a:miter/>
            <a:headEnd type="none" w="med" len="med"/>
            <a:tailEnd type="none" w="med" len="med"/>
          </a:ln>
        </p:spPr>
        <p:txBody>
          <a:bodyPr lIns="91425" tIns="91425" rIns="91425" bIns="91425" anchor="t" anchorCtr="0"/>
          <a:lstStyle>
            <a:lvl1pPr lvl="0">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1pPr>
            <a:lvl2pPr lvl="1">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2pPr>
            <a:lvl3pPr lvl="2">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3pPr>
            <a:lvl4pPr lvl="3">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4pPr>
            <a:lvl5pPr lvl="4">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5pPr>
            <a:lvl6pPr lvl="5">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6pPr>
            <a:lvl7pPr lvl="6">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7pPr>
            <a:lvl8pPr lvl="7">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8pPr>
            <a:lvl9pPr lvl="8">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203050" y="1205250"/>
            <a:ext cx="5185199" cy="4899600"/>
          </a:xfrm>
          <a:prstGeom prst="rect">
            <a:avLst/>
          </a:prstGeom>
          <a:noFill/>
          <a:ln>
            <a:noFill/>
          </a:ln>
        </p:spPr>
        <p:txBody>
          <a:bodyPr lIns="91425" tIns="91425" rIns="91425" bIns="91425" anchor="t" anchorCtr="0"/>
          <a:lstStyle>
            <a:lvl1pPr lvl="0">
              <a:spcBef>
                <a:spcPts val="600"/>
              </a:spcBef>
              <a:buClr>
                <a:srgbClr val="999999"/>
              </a:buClr>
              <a:buSzPct val="100000"/>
              <a:buFont typeface="Georgia"/>
              <a:buChar char="□"/>
              <a:defRPr sz="3000">
                <a:solidFill>
                  <a:srgbClr val="111111"/>
                </a:solidFill>
                <a:latin typeface="Georgia"/>
                <a:ea typeface="Georgia"/>
                <a:cs typeface="Georgia"/>
                <a:sym typeface="Georgia"/>
              </a:defRPr>
            </a:lvl1pPr>
            <a:lvl2pPr lvl="1">
              <a:spcBef>
                <a:spcPts val="480"/>
              </a:spcBef>
              <a:buClr>
                <a:srgbClr val="999999"/>
              </a:buClr>
              <a:buSzPct val="100000"/>
              <a:buFont typeface="Georgia"/>
              <a:buChar char="■"/>
              <a:defRPr sz="2400">
                <a:solidFill>
                  <a:srgbClr val="111111"/>
                </a:solidFill>
                <a:latin typeface="Georgia"/>
                <a:ea typeface="Georgia"/>
                <a:cs typeface="Georgia"/>
                <a:sym typeface="Georgia"/>
              </a:defRPr>
            </a:lvl2pPr>
            <a:lvl3pPr lvl="2">
              <a:spcBef>
                <a:spcPts val="480"/>
              </a:spcBef>
              <a:buClr>
                <a:srgbClr val="999999"/>
              </a:buClr>
              <a:buSzPct val="100000"/>
              <a:buFont typeface="Georgia"/>
              <a:buChar char="▣"/>
              <a:defRPr sz="2400">
                <a:solidFill>
                  <a:srgbClr val="111111"/>
                </a:solidFill>
                <a:latin typeface="Georgia"/>
                <a:ea typeface="Georgia"/>
                <a:cs typeface="Georgia"/>
                <a:sym typeface="Georgia"/>
              </a:defRPr>
            </a:lvl3pPr>
            <a:lvl4pPr lvl="3">
              <a:spcBef>
                <a:spcPts val="360"/>
              </a:spcBef>
              <a:buClr>
                <a:srgbClr val="999999"/>
              </a:buClr>
              <a:buSzPct val="100000"/>
              <a:buFont typeface="Georgia"/>
              <a:defRPr sz="1800">
                <a:solidFill>
                  <a:srgbClr val="111111"/>
                </a:solidFill>
                <a:latin typeface="Georgia"/>
                <a:ea typeface="Georgia"/>
                <a:cs typeface="Georgia"/>
                <a:sym typeface="Georgia"/>
              </a:defRPr>
            </a:lvl4pPr>
            <a:lvl5pPr lvl="4">
              <a:spcBef>
                <a:spcPts val="360"/>
              </a:spcBef>
              <a:buClr>
                <a:srgbClr val="999999"/>
              </a:buClr>
              <a:buSzPct val="100000"/>
              <a:buFont typeface="Georgia"/>
              <a:defRPr sz="1800">
                <a:solidFill>
                  <a:srgbClr val="111111"/>
                </a:solidFill>
                <a:latin typeface="Georgia"/>
                <a:ea typeface="Georgia"/>
                <a:cs typeface="Georgia"/>
                <a:sym typeface="Georgia"/>
              </a:defRPr>
            </a:lvl5pPr>
            <a:lvl6pPr lvl="5">
              <a:spcBef>
                <a:spcPts val="360"/>
              </a:spcBef>
              <a:buClr>
                <a:srgbClr val="999999"/>
              </a:buClr>
              <a:buSzPct val="100000"/>
              <a:buFont typeface="Georgia"/>
              <a:defRPr sz="1800">
                <a:solidFill>
                  <a:srgbClr val="111111"/>
                </a:solidFill>
                <a:latin typeface="Georgia"/>
                <a:ea typeface="Georgia"/>
                <a:cs typeface="Georgia"/>
                <a:sym typeface="Georgia"/>
              </a:defRPr>
            </a:lvl6pPr>
            <a:lvl7pPr lvl="6">
              <a:spcBef>
                <a:spcPts val="360"/>
              </a:spcBef>
              <a:buClr>
                <a:srgbClr val="999999"/>
              </a:buClr>
              <a:buSzPct val="100000"/>
              <a:buFont typeface="Georgia"/>
              <a:defRPr sz="1800">
                <a:solidFill>
                  <a:srgbClr val="111111"/>
                </a:solidFill>
                <a:latin typeface="Georgia"/>
                <a:ea typeface="Georgia"/>
                <a:cs typeface="Georgia"/>
                <a:sym typeface="Georgia"/>
              </a:defRPr>
            </a:lvl7pPr>
            <a:lvl8pPr lvl="7">
              <a:spcBef>
                <a:spcPts val="360"/>
              </a:spcBef>
              <a:buClr>
                <a:srgbClr val="999999"/>
              </a:buClr>
              <a:buSzPct val="100000"/>
              <a:buFont typeface="Georgia"/>
              <a:defRPr sz="1800">
                <a:solidFill>
                  <a:srgbClr val="111111"/>
                </a:solidFill>
                <a:latin typeface="Georgia"/>
                <a:ea typeface="Georgia"/>
                <a:cs typeface="Georgia"/>
                <a:sym typeface="Georgia"/>
              </a:defRPr>
            </a:lvl8pPr>
            <a:lvl9pPr lvl="8">
              <a:spcBef>
                <a:spcPts val="360"/>
              </a:spcBef>
              <a:buClr>
                <a:srgbClr val="999999"/>
              </a:buClr>
              <a:buSzPct val="100000"/>
              <a:buFont typeface="Georgia"/>
              <a:defRPr sz="1800">
                <a:solidFill>
                  <a:srgbClr val="111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rit.edu/~w-ssp/documents/ASDinHigherEdGuide.pdf" TargetMode="External"/><Relationship Id="rId3" Type="http://schemas.openxmlformats.org/officeDocument/2006/relationships/hyperlink" Target="http://www.asha.org/PRPSpecificTopic.aspx?folderid=8589935303&amp;section=Incidence_and_Prevalence" TargetMode="External"/><Relationship Id="rId7" Type="http://schemas.openxmlformats.org/officeDocument/2006/relationships/hyperlink" Target="http://onlinelibrary.wiley.com/doi/10.1002/ss.20177/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youtube.com/watch?v=_HGUyk5U_j8" TargetMode="External"/><Relationship Id="rId11" Type="http://schemas.openxmlformats.org/officeDocument/2006/relationships/hyperlink" Target="http://link.springer.com/article/10.1007/s10803-014-2324-2" TargetMode="External"/><Relationship Id="rId5" Type="http://schemas.openxmlformats.org/officeDocument/2006/relationships/hyperlink" Target="http://journals.sagepub.com/doi/pdf/10.1177/1088357610373759" TargetMode="External"/><Relationship Id="rId10" Type="http://schemas.openxmlformats.org/officeDocument/2006/relationships/hyperlink" Target="https://www.cdc.gov/ncbddd/autism/documents/community_report_autism.pdf" TargetMode="External"/><Relationship Id="rId4" Type="http://schemas.openxmlformats.org/officeDocument/2006/relationships/hyperlink" Target="http://link.springer.com.proxy2.cl.msu.edu/article/10.1007/s10803-014-2135-5" TargetMode="External"/><Relationship Id="rId9" Type="http://schemas.openxmlformats.org/officeDocument/2006/relationships/hyperlink" Target="http://drexel.edu/autisminstitute/research-projects/research/ResearchPrograminLifeCourseOutcomes/IndicatorsReport/#sthash.qCrXdtjd.dpb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youtube.com/v/_HGUyk5U_j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533400" y="2222650"/>
            <a:ext cx="7165200" cy="3273300"/>
          </a:xfrm>
          <a:prstGeom prst="rect">
            <a:avLst/>
          </a:prstGeom>
          <a:solidFill>
            <a:schemeClr val="bg1"/>
          </a:solidFill>
          <a:ln w="57150" cap="flat" cmpd="sng">
            <a:solidFill>
              <a:srgbClr val="38761D"/>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sz="4800" b="1">
                <a:solidFill>
                  <a:srgbClr val="274E13"/>
                </a:solidFill>
              </a:rPr>
              <a:t>SUPPORTING STUDENTS WITH AUTISM SPECTRUM DISORDERS</a:t>
            </a:r>
          </a:p>
        </p:txBody>
      </p:sp>
      <p:sp>
        <p:nvSpPr>
          <p:cNvPr id="48" name="Shape 48"/>
          <p:cNvSpPr txBox="1"/>
          <p:nvPr/>
        </p:nvSpPr>
        <p:spPr>
          <a:xfrm>
            <a:off x="533400" y="5953125"/>
            <a:ext cx="8467500" cy="762000"/>
          </a:xfrm>
          <a:prstGeom prst="rect">
            <a:avLst/>
          </a:prstGeom>
          <a:noFill/>
          <a:ln>
            <a:noFill/>
          </a:ln>
        </p:spPr>
        <p:txBody>
          <a:bodyPr lIns="91425" tIns="91425" rIns="91425" bIns="91425" anchor="t" anchorCtr="0">
            <a:noAutofit/>
          </a:bodyPr>
          <a:lstStyle/>
          <a:p>
            <a:pPr lvl="0">
              <a:spcBef>
                <a:spcPts val="0"/>
              </a:spcBef>
              <a:buNone/>
            </a:pPr>
            <a:r>
              <a:rPr lang="en" sz="2400" b="1">
                <a:latin typeface="Roboto Slab"/>
                <a:ea typeface="Roboto Slab"/>
                <a:cs typeface="Roboto Slab"/>
                <a:sym typeface="Roboto Slab"/>
              </a:rPr>
              <a:t>Michigan State University </a:t>
            </a:r>
          </a:p>
          <a:p>
            <a:pPr lvl="0">
              <a:spcBef>
                <a:spcPts val="0"/>
              </a:spcBef>
              <a:buNone/>
            </a:pPr>
            <a:r>
              <a:rPr lang="en" sz="2400">
                <a:latin typeface="Roboto Slab"/>
                <a:ea typeface="Roboto Slab"/>
                <a:cs typeface="Roboto Slab"/>
                <a:sym typeface="Roboto Slab"/>
              </a:rPr>
              <a:t>Krystle Forbes, Morgan Bauman, &amp; Luke Jeffery </a:t>
            </a:r>
          </a:p>
        </p:txBody>
      </p:sp>
      <p:sp>
        <p:nvSpPr>
          <p:cNvPr id="49" name="Shape 49"/>
          <p:cNvSpPr txBox="1"/>
          <p:nvPr/>
        </p:nvSpPr>
        <p:spPr>
          <a:xfrm>
            <a:off x="4984750" y="190500"/>
            <a:ext cx="3603600" cy="603300"/>
          </a:xfrm>
          <a:prstGeom prst="rect">
            <a:avLst/>
          </a:prstGeom>
          <a:noFill/>
          <a:ln>
            <a:noFill/>
          </a:ln>
        </p:spPr>
        <p:txBody>
          <a:bodyPr lIns="91425" tIns="91425" rIns="91425" bIns="91425" anchor="t" anchorCtr="0">
            <a:noAutofit/>
          </a:bodyPr>
          <a:lstStyle/>
          <a:p>
            <a:pPr lvl="0" algn="ctr">
              <a:spcBef>
                <a:spcPts val="0"/>
              </a:spcBef>
              <a:buNone/>
            </a:pPr>
            <a:r>
              <a:rPr lang="en">
                <a:solidFill>
                  <a:srgbClr val="6AA84F"/>
                </a:solidFill>
                <a:latin typeface="Roboto Slab"/>
                <a:ea typeface="Roboto Slab"/>
                <a:cs typeface="Roboto Slab"/>
                <a:sym typeface="Roboto Slab"/>
              </a:rPr>
              <a:t>StudentAffairs.com </a:t>
            </a:r>
          </a:p>
          <a:p>
            <a:pPr lvl="0">
              <a:spcBef>
                <a:spcPts val="0"/>
              </a:spcBef>
              <a:buNone/>
            </a:pPr>
            <a:r>
              <a:rPr lang="en">
                <a:solidFill>
                  <a:srgbClr val="6AA84F"/>
                </a:solidFill>
                <a:latin typeface="Roboto Slab"/>
                <a:ea typeface="Roboto Slab"/>
                <a:cs typeface="Roboto Slab"/>
                <a:sym typeface="Roboto Slab"/>
              </a:rPr>
              <a:t>2017 Graduate Case Study Competition</a:t>
            </a:r>
            <a:r>
              <a:rPr lang="en"/>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0"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body" idx="1"/>
          </p:nvPr>
        </p:nvSpPr>
        <p:spPr>
          <a:xfrm>
            <a:off x="812203" y="4153275"/>
            <a:ext cx="6824622" cy="2017200"/>
          </a:xfrm>
          <a:prstGeom prst="rect">
            <a:avLst/>
          </a:prstGeom>
          <a:solidFill>
            <a:srgbClr val="FFFFFF"/>
          </a:solidFill>
        </p:spPr>
        <p:txBody>
          <a:bodyPr lIns="91425" tIns="91425" rIns="91425" bIns="91425" anchor="ctr" anchorCtr="0">
            <a:noAutofit/>
          </a:bodyPr>
          <a:lstStyle/>
          <a:p>
            <a:pPr lvl="0" algn="ctr">
              <a:spcBef>
                <a:spcPts val="0"/>
              </a:spcBef>
              <a:buNone/>
            </a:pPr>
            <a:r>
              <a:rPr lang="en" sz="2000" dirty="0">
                <a:solidFill>
                  <a:srgbClr val="741B47"/>
                </a:solidFill>
              </a:rPr>
              <a:t>In the k-12 system, most advocacy for services and support comes from the parent and students are not involved in planning and development conversations for their accommodations.</a:t>
            </a:r>
            <a:r>
              <a:rPr lang="en" sz="2400" dirty="0">
                <a:solidFill>
                  <a:srgbClr val="741B47"/>
                </a:solidFill>
              </a:rPr>
              <a:t> </a:t>
            </a:r>
          </a:p>
          <a:p>
            <a:pPr lvl="0" algn="ctr" rtl="0">
              <a:spcBef>
                <a:spcPts val="0"/>
              </a:spcBef>
              <a:buNone/>
            </a:pPr>
            <a:r>
              <a:rPr lang="en" sz="1200" dirty="0">
                <a:solidFill>
                  <a:srgbClr val="741B47"/>
                </a:solidFill>
              </a:rPr>
              <a:t>(Hart et al., 2010; Rochester Institute of Technology, 2014)</a:t>
            </a:r>
          </a:p>
        </p:txBody>
      </p:sp>
      <p:sp>
        <p:nvSpPr>
          <p:cNvPr id="121" name="Shape 121"/>
          <p:cNvSpPr txBox="1">
            <a:spLocks noGrp="1"/>
          </p:cNvSpPr>
          <p:nvPr>
            <p:ph type="title"/>
          </p:nvPr>
        </p:nvSpPr>
        <p:spPr>
          <a:xfrm>
            <a:off x="533400" y="598050"/>
            <a:ext cx="2860800" cy="1244400"/>
          </a:xfrm>
          <a:prstGeom prst="rect">
            <a:avLst/>
          </a:prstGeom>
          <a:solidFill>
            <a:schemeClr val="bg1"/>
          </a:solidFill>
          <a:ln w="57150" cap="flat" cmpd="sng">
            <a:solidFill>
              <a:srgbClr val="741B4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741B47"/>
                </a:solidFill>
              </a:rPr>
              <a:t>PERSONAL INTEGRATION</a:t>
            </a:r>
          </a:p>
        </p:txBody>
      </p:sp>
      <p:sp>
        <p:nvSpPr>
          <p:cNvPr id="122" name="Shape 122"/>
          <p:cNvSpPr txBox="1"/>
          <p:nvPr/>
        </p:nvSpPr>
        <p:spPr>
          <a:xfrm rot="-5400000">
            <a:off x="265002" y="2518050"/>
            <a:ext cx="1998600" cy="904200"/>
          </a:xfrm>
          <a:prstGeom prst="rect">
            <a:avLst/>
          </a:prstGeom>
          <a:solidFill>
            <a:srgbClr val="A64D79"/>
          </a:solidFill>
          <a:ln>
            <a:noFill/>
          </a:ln>
        </p:spPr>
        <p:txBody>
          <a:bodyPr lIns="91425" tIns="91425" rIns="91425" bIns="91425" anchor="ctr" anchorCtr="0">
            <a:noAutofit/>
          </a:bodyPr>
          <a:lstStyle/>
          <a:p>
            <a:pPr lvl="0" algn="ctr" rtl="0">
              <a:spcBef>
                <a:spcPts val="0"/>
              </a:spcBef>
              <a:buNone/>
            </a:pPr>
            <a:r>
              <a:rPr lang="en" sz="1600" b="1">
                <a:latin typeface="Georgia"/>
                <a:ea typeface="Georgia"/>
                <a:cs typeface="Georgia"/>
                <a:sym typeface="Georgia"/>
              </a:rPr>
              <a:t>Recognizing and Communicating Need</a:t>
            </a:r>
          </a:p>
        </p:txBody>
      </p:sp>
      <p:sp>
        <p:nvSpPr>
          <p:cNvPr id="123" name="Shape 123"/>
          <p:cNvSpPr txBox="1"/>
          <p:nvPr/>
        </p:nvSpPr>
        <p:spPr>
          <a:xfrm rot="5400000">
            <a:off x="7024750" y="4765425"/>
            <a:ext cx="2051700" cy="827400"/>
          </a:xfrm>
          <a:prstGeom prst="rect">
            <a:avLst/>
          </a:prstGeom>
          <a:solidFill>
            <a:srgbClr val="A64D79"/>
          </a:solidFill>
          <a:ln>
            <a:noFill/>
          </a:ln>
        </p:spPr>
        <p:txBody>
          <a:bodyPr lIns="91425" tIns="91425" rIns="91425" bIns="91425" anchor="ctr" anchorCtr="0">
            <a:noAutofit/>
          </a:bodyPr>
          <a:lstStyle/>
          <a:p>
            <a:pPr lvl="0" algn="ctr" rtl="0">
              <a:spcBef>
                <a:spcPts val="0"/>
              </a:spcBef>
              <a:buNone/>
            </a:pPr>
            <a:r>
              <a:rPr lang="en" sz="1600" b="1">
                <a:latin typeface="Georgia"/>
                <a:ea typeface="Georgia"/>
                <a:cs typeface="Georgia"/>
                <a:sym typeface="Georgia"/>
              </a:rPr>
              <a:t>Receiving Accommodations</a:t>
            </a:r>
          </a:p>
        </p:txBody>
      </p:sp>
      <p:sp>
        <p:nvSpPr>
          <p:cNvPr id="124" name="Shape 124"/>
          <p:cNvSpPr txBox="1">
            <a:spLocks noGrp="1"/>
          </p:cNvSpPr>
          <p:nvPr>
            <p:ph type="body" idx="1"/>
          </p:nvPr>
        </p:nvSpPr>
        <p:spPr>
          <a:xfrm>
            <a:off x="1716402" y="1999049"/>
            <a:ext cx="6747822" cy="1970401"/>
          </a:xfrm>
          <a:prstGeom prst="rect">
            <a:avLst/>
          </a:prstGeom>
          <a:solidFill>
            <a:srgbClr val="FFFFFF"/>
          </a:solidFill>
        </p:spPr>
        <p:txBody>
          <a:bodyPr lIns="91425" tIns="91425" rIns="91425" bIns="91425" anchor="ctr" anchorCtr="0">
            <a:noAutofit/>
          </a:bodyPr>
          <a:lstStyle/>
          <a:p>
            <a:pPr lvl="0" algn="ctr">
              <a:spcBef>
                <a:spcPts val="0"/>
              </a:spcBef>
              <a:buNone/>
            </a:pPr>
            <a:r>
              <a:rPr lang="en" sz="2000" dirty="0">
                <a:solidFill>
                  <a:srgbClr val="741B47"/>
                </a:solidFill>
              </a:rPr>
              <a:t>Difficulties with planning,  personal flexibility, and social communication, make it hard for students with ASD to recognize how and when </a:t>
            </a:r>
            <a:r>
              <a:rPr lang="en" sz="2000" dirty="0" smtClean="0">
                <a:solidFill>
                  <a:srgbClr val="741B47"/>
                </a:solidFill>
              </a:rPr>
              <a:t>to ask </a:t>
            </a:r>
            <a:r>
              <a:rPr lang="en" sz="2000" dirty="0">
                <a:solidFill>
                  <a:srgbClr val="741B47"/>
                </a:solidFill>
              </a:rPr>
              <a:t>for help, often resulting in a failure to access adequate and timely support. </a:t>
            </a:r>
          </a:p>
          <a:p>
            <a:pPr lvl="0" algn="ctr" rtl="0">
              <a:spcBef>
                <a:spcPts val="0"/>
              </a:spcBef>
              <a:buNone/>
            </a:pPr>
            <a:endParaRPr lang="en" sz="1200" dirty="0" smtClean="0">
              <a:solidFill>
                <a:srgbClr val="741B47"/>
              </a:solidFill>
            </a:endParaRPr>
          </a:p>
          <a:p>
            <a:pPr lvl="0" algn="r" rtl="0">
              <a:spcBef>
                <a:spcPts val="0"/>
              </a:spcBef>
              <a:buNone/>
            </a:pPr>
            <a:r>
              <a:rPr lang="en" sz="1200" dirty="0" smtClean="0">
                <a:solidFill>
                  <a:srgbClr val="741B47"/>
                </a:solidFill>
              </a:rPr>
              <a:t>(</a:t>
            </a:r>
            <a:r>
              <a:rPr lang="en" sz="1200" dirty="0">
                <a:solidFill>
                  <a:srgbClr val="741B47"/>
                </a:solidFill>
              </a:rPr>
              <a:t>Rochester Institute of Technology, 2014)</a:t>
            </a:r>
          </a:p>
        </p:txBody>
      </p:sp>
      <p:sp>
        <p:nvSpPr>
          <p:cNvPr id="125" name="Shape 125"/>
          <p:cNvSpPr txBox="1"/>
          <p:nvPr/>
        </p:nvSpPr>
        <p:spPr>
          <a:xfrm>
            <a:off x="3394200" y="598050"/>
            <a:ext cx="5292600" cy="1244400"/>
          </a:xfrm>
          <a:prstGeom prst="rect">
            <a:avLst/>
          </a:prstGeom>
          <a:solidFill>
            <a:srgbClr val="741B47"/>
          </a:solidFill>
          <a:ln>
            <a:noFill/>
          </a:ln>
        </p:spPr>
        <p:txBody>
          <a:bodyPr lIns="91425" tIns="91425" rIns="91425" bIns="91425" anchor="t" anchorCtr="0">
            <a:noAutofit/>
          </a:bodyPr>
          <a:lstStyle/>
          <a:p>
            <a:pPr lvl="0" rtl="0">
              <a:spcBef>
                <a:spcPts val="0"/>
              </a:spcBef>
              <a:buNone/>
            </a:pPr>
            <a:r>
              <a:rPr lang="en" sz="3600">
                <a:solidFill>
                  <a:srgbClr val="FFFFFF"/>
                </a:solidFill>
                <a:latin typeface="Roboto Slab"/>
                <a:ea typeface="Roboto Slab"/>
                <a:cs typeface="Roboto Slab"/>
                <a:sym typeface="Roboto Slab"/>
              </a:rPr>
              <a:t>Challenge: Growing Self-Advocacy Skills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472975" y="417400"/>
            <a:ext cx="8341500" cy="6329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31" name="Shape 131"/>
          <p:cNvSpPr txBox="1">
            <a:spLocks noGrp="1"/>
          </p:cNvSpPr>
          <p:nvPr>
            <p:ph type="title"/>
          </p:nvPr>
        </p:nvSpPr>
        <p:spPr>
          <a:xfrm>
            <a:off x="408200" y="194650"/>
            <a:ext cx="2860800" cy="1244400"/>
          </a:xfrm>
          <a:prstGeom prst="rect">
            <a:avLst/>
          </a:prstGeom>
          <a:solidFill>
            <a:schemeClr val="bg1"/>
          </a:solidFill>
          <a:ln w="57150" cap="flat" cmpd="sng">
            <a:solidFill>
              <a:srgbClr val="741B4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741B47"/>
                </a:solidFill>
              </a:rPr>
              <a:t>PERSONAL INTEGRATION</a:t>
            </a:r>
          </a:p>
        </p:txBody>
      </p:sp>
      <p:sp>
        <p:nvSpPr>
          <p:cNvPr id="132" name="Shape 132"/>
          <p:cNvSpPr txBox="1"/>
          <p:nvPr/>
        </p:nvSpPr>
        <p:spPr>
          <a:xfrm>
            <a:off x="3269000" y="194650"/>
            <a:ext cx="5417700" cy="1244400"/>
          </a:xfrm>
          <a:prstGeom prst="rect">
            <a:avLst/>
          </a:prstGeom>
          <a:solidFill>
            <a:srgbClr val="741B47"/>
          </a:solidFill>
          <a:ln>
            <a:noFill/>
          </a:ln>
        </p:spPr>
        <p:txBody>
          <a:bodyPr lIns="91425" tIns="91425" rIns="91425" bIns="91425" anchor="ctr" anchorCtr="0">
            <a:noAutofit/>
          </a:bodyPr>
          <a:lstStyle/>
          <a:p>
            <a:pPr lvl="0" rtl="0">
              <a:spcBef>
                <a:spcPts val="0"/>
              </a:spcBef>
              <a:buNone/>
            </a:pPr>
            <a:r>
              <a:rPr lang="en" sz="3600">
                <a:solidFill>
                  <a:srgbClr val="FFFFFF"/>
                </a:solidFill>
                <a:latin typeface="Roboto Slab"/>
                <a:ea typeface="Roboto Slab"/>
                <a:cs typeface="Roboto Slab"/>
                <a:sym typeface="Roboto Slab"/>
              </a:rPr>
              <a:t>Start the Process with Orientation </a:t>
            </a:r>
          </a:p>
        </p:txBody>
      </p:sp>
      <p:sp>
        <p:nvSpPr>
          <p:cNvPr id="133" name="Shape 133"/>
          <p:cNvSpPr txBox="1"/>
          <p:nvPr/>
        </p:nvSpPr>
        <p:spPr>
          <a:xfrm>
            <a:off x="533400" y="4006300"/>
            <a:ext cx="8341500" cy="2740500"/>
          </a:xfrm>
          <a:prstGeom prst="rect">
            <a:avLst/>
          </a:prstGeom>
          <a:solidFill>
            <a:srgbClr val="EFEFEF"/>
          </a:solidFill>
          <a:ln>
            <a:noFill/>
          </a:ln>
        </p:spPr>
        <p:txBody>
          <a:bodyPr lIns="91425" tIns="91425" rIns="91425" bIns="91425" anchor="t" anchorCtr="0">
            <a:noAutofit/>
          </a:bodyPr>
          <a:lstStyle/>
          <a:p>
            <a:pPr lvl="0" rtl="0">
              <a:spcBef>
                <a:spcPts val="480"/>
              </a:spcBef>
              <a:buNone/>
            </a:pPr>
            <a:r>
              <a:rPr lang="en" sz="1800" b="1">
                <a:solidFill>
                  <a:srgbClr val="111111"/>
                </a:solidFill>
                <a:latin typeface="Georgia"/>
                <a:ea typeface="Georgia"/>
                <a:cs typeface="Georgia"/>
                <a:sym typeface="Georgia"/>
              </a:rPr>
              <a:t>Specialized Pre-orientation</a:t>
            </a:r>
            <a:r>
              <a:rPr lang="en" sz="1800">
                <a:solidFill>
                  <a:srgbClr val="111111"/>
                </a:solidFill>
                <a:latin typeface="Georgia"/>
                <a:ea typeface="Georgia"/>
                <a:cs typeface="Georgia"/>
                <a:sym typeface="Georgia"/>
              </a:rPr>
              <a:t> process where environment can be controlled for more optimal conditions </a:t>
            </a:r>
          </a:p>
          <a:p>
            <a:pPr marL="914400" lvl="1" indent="-355600" rtl="0">
              <a:spcBef>
                <a:spcPts val="480"/>
              </a:spcBef>
              <a:buClr>
                <a:srgbClr val="741B47"/>
              </a:buClr>
              <a:buSzPct val="111111"/>
              <a:buFont typeface="Georgia"/>
              <a:buChar char="■"/>
            </a:pPr>
            <a:r>
              <a:rPr lang="en" sz="1800">
                <a:solidFill>
                  <a:srgbClr val="111111"/>
                </a:solidFill>
                <a:latin typeface="Georgia"/>
                <a:ea typeface="Georgia"/>
                <a:cs typeface="Georgia"/>
                <a:sym typeface="Georgia"/>
              </a:rPr>
              <a:t>Explain the process clearly and without inferences or idioms </a:t>
            </a:r>
            <a:r>
              <a:rPr lang="en" sz="1200">
                <a:solidFill>
                  <a:srgbClr val="111111"/>
                </a:solidFill>
                <a:latin typeface="Georgia"/>
                <a:ea typeface="Georgia"/>
                <a:cs typeface="Georgia"/>
                <a:sym typeface="Georgia"/>
              </a:rPr>
              <a:t>(Grandin &amp; Panek, 2013)</a:t>
            </a:r>
          </a:p>
          <a:p>
            <a:pPr marL="914400" lvl="1" indent="-355600" rtl="0">
              <a:spcBef>
                <a:spcPts val="480"/>
              </a:spcBef>
              <a:buClr>
                <a:srgbClr val="741B47"/>
              </a:buClr>
              <a:buSzPct val="111111"/>
              <a:buFont typeface="Georgia"/>
              <a:buChar char="■"/>
            </a:pPr>
            <a:r>
              <a:rPr lang="en" sz="1800">
                <a:solidFill>
                  <a:srgbClr val="111111"/>
                </a:solidFill>
                <a:latin typeface="Georgia"/>
                <a:ea typeface="Georgia"/>
                <a:cs typeface="Georgia"/>
                <a:sym typeface="Georgia"/>
              </a:rPr>
              <a:t>Allows time for students to familiarize themselves with campus (addressing the need for time to anticipate and process change)</a:t>
            </a:r>
            <a:r>
              <a:rPr lang="en" sz="2000">
                <a:solidFill>
                  <a:srgbClr val="111111"/>
                </a:solidFill>
                <a:latin typeface="Georgia"/>
                <a:ea typeface="Georgia"/>
                <a:cs typeface="Georgia"/>
                <a:sym typeface="Georgia"/>
              </a:rPr>
              <a:t> </a:t>
            </a:r>
            <a:r>
              <a:rPr lang="en" sz="1200">
                <a:solidFill>
                  <a:srgbClr val="111111"/>
                </a:solidFill>
                <a:latin typeface="Georgia"/>
                <a:ea typeface="Georgia"/>
                <a:cs typeface="Georgia"/>
                <a:sym typeface="Georgia"/>
              </a:rPr>
              <a:t>(</a:t>
            </a:r>
            <a:r>
              <a:rPr lang="en" sz="1200">
                <a:latin typeface="Georgia"/>
                <a:ea typeface="Georgia"/>
                <a:cs typeface="Georgia"/>
                <a:sym typeface="Georgia"/>
              </a:rPr>
              <a:t>Van Hees, Moyson &amp; Roeyers, 2015)</a:t>
            </a:r>
          </a:p>
          <a:p>
            <a:pPr lvl="0" rtl="0">
              <a:spcBef>
                <a:spcPts val="480"/>
              </a:spcBef>
              <a:buNone/>
            </a:pPr>
            <a:endParaRPr sz="600">
              <a:solidFill>
                <a:srgbClr val="111111"/>
              </a:solidFill>
              <a:latin typeface="Georgia"/>
              <a:ea typeface="Georgia"/>
              <a:cs typeface="Georgia"/>
              <a:sym typeface="Georgia"/>
            </a:endParaRPr>
          </a:p>
          <a:p>
            <a:pPr lvl="0" rtl="0">
              <a:spcBef>
                <a:spcPts val="0"/>
              </a:spcBef>
              <a:buNone/>
            </a:pPr>
            <a:r>
              <a:rPr lang="en" sz="1800">
                <a:solidFill>
                  <a:srgbClr val="111111"/>
                </a:solidFill>
                <a:latin typeface="Georgia"/>
                <a:ea typeface="Georgia"/>
                <a:cs typeface="Georgia"/>
                <a:sym typeface="Georgia"/>
              </a:rPr>
              <a:t>Begins the process of relationship development to create a supportive peer-network and sense of belonging on campus</a:t>
            </a:r>
          </a:p>
        </p:txBody>
      </p:sp>
      <p:sp>
        <p:nvSpPr>
          <p:cNvPr id="134" name="Shape 134"/>
          <p:cNvSpPr txBox="1"/>
          <p:nvPr/>
        </p:nvSpPr>
        <p:spPr>
          <a:xfrm>
            <a:off x="472975" y="1544099"/>
            <a:ext cx="8341500" cy="25737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741B47"/>
                </a:solidFill>
                <a:latin typeface="Roboto Slab"/>
                <a:ea typeface="Roboto Slab"/>
                <a:cs typeface="Roboto Slab"/>
                <a:sym typeface="Roboto Slab"/>
              </a:rPr>
              <a:t>Mullendor and Banahan (2005) suggest “orientation can be the defining moment in the transition to college for the student – a time in which basic habits are formed that influence students’ academic success and personal growth – and marks the beginning of a new educational experience” (p. 319). (as cited in Grogan, 2015, pp. 9-10)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40" name="Shape 140"/>
          <p:cNvSpPr txBox="1">
            <a:spLocks noGrp="1"/>
          </p:cNvSpPr>
          <p:nvPr>
            <p:ph type="body" idx="1"/>
          </p:nvPr>
        </p:nvSpPr>
        <p:spPr>
          <a:xfrm>
            <a:off x="623991" y="4462650"/>
            <a:ext cx="7201053" cy="2051700"/>
          </a:xfrm>
          <a:prstGeom prst="rect">
            <a:avLst/>
          </a:prstGeom>
          <a:solidFill>
            <a:srgbClr val="FFFFFF"/>
          </a:solidFill>
        </p:spPr>
        <p:txBody>
          <a:bodyPr lIns="91425" tIns="91425" rIns="91425" bIns="91425" anchor="t" anchorCtr="0">
            <a:noAutofit/>
          </a:bodyPr>
          <a:lstStyle/>
          <a:p>
            <a:pPr lvl="0">
              <a:spcBef>
                <a:spcPts val="0"/>
              </a:spcBef>
              <a:buNone/>
            </a:pPr>
            <a:r>
              <a:rPr lang="en" sz="1800" dirty="0">
                <a:solidFill>
                  <a:srgbClr val="741B47"/>
                </a:solidFill>
              </a:rPr>
              <a:t>Tiered system of responsibility release</a:t>
            </a:r>
          </a:p>
          <a:p>
            <a:pPr marL="457200" lvl="0" indent="-342900" rtl="0">
              <a:spcBef>
                <a:spcPts val="0"/>
              </a:spcBef>
              <a:buClr>
                <a:srgbClr val="741B47"/>
              </a:buClr>
              <a:buSzPct val="100000"/>
            </a:pPr>
            <a:r>
              <a:rPr lang="en" sz="1800" dirty="0">
                <a:solidFill>
                  <a:srgbClr val="741B47"/>
                </a:solidFill>
              </a:rPr>
              <a:t>Ideally students will start to be involved in planning process in K-12 </a:t>
            </a:r>
          </a:p>
          <a:p>
            <a:pPr marL="457200" lvl="0" indent="-342900" rtl="0">
              <a:spcBef>
                <a:spcPts val="0"/>
              </a:spcBef>
              <a:buClr>
                <a:srgbClr val="741B47"/>
              </a:buClr>
              <a:buSzPct val="100000"/>
            </a:pPr>
            <a:r>
              <a:rPr lang="en" sz="1800" dirty="0">
                <a:solidFill>
                  <a:srgbClr val="741B47"/>
                </a:solidFill>
              </a:rPr>
              <a:t>Involving parents in the initial planning phases provides an added level of comfort for student</a:t>
            </a:r>
          </a:p>
          <a:p>
            <a:pPr lvl="0" algn="r" rtl="0">
              <a:spcBef>
                <a:spcPts val="0"/>
              </a:spcBef>
              <a:buNone/>
            </a:pPr>
            <a:r>
              <a:rPr lang="en" sz="1200" dirty="0">
                <a:solidFill>
                  <a:srgbClr val="741B47"/>
                </a:solidFill>
              </a:rPr>
              <a:t>(Hart et al., 2010; Rochester Institute of Technology, 2014)</a:t>
            </a:r>
          </a:p>
          <a:p>
            <a:pPr lvl="0" rtl="0">
              <a:spcBef>
                <a:spcPts val="0"/>
              </a:spcBef>
              <a:buNone/>
            </a:pPr>
            <a:endParaRPr dirty="0">
              <a:solidFill>
                <a:srgbClr val="741B47"/>
              </a:solidFill>
            </a:endParaRPr>
          </a:p>
        </p:txBody>
      </p:sp>
      <p:sp>
        <p:nvSpPr>
          <p:cNvPr id="141" name="Shape 141"/>
          <p:cNvSpPr txBox="1">
            <a:spLocks noGrp="1"/>
          </p:cNvSpPr>
          <p:nvPr>
            <p:ph type="title"/>
          </p:nvPr>
        </p:nvSpPr>
        <p:spPr>
          <a:xfrm>
            <a:off x="533400" y="598050"/>
            <a:ext cx="2860800" cy="1244400"/>
          </a:xfrm>
          <a:prstGeom prst="rect">
            <a:avLst/>
          </a:prstGeom>
          <a:solidFill>
            <a:schemeClr val="bg1"/>
          </a:solidFill>
          <a:ln w="57150" cap="flat" cmpd="sng">
            <a:solidFill>
              <a:srgbClr val="741B4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741B47"/>
                </a:solidFill>
              </a:rPr>
              <a:t>PERSONAL INTEGRATION</a:t>
            </a:r>
          </a:p>
        </p:txBody>
      </p:sp>
      <p:sp>
        <p:nvSpPr>
          <p:cNvPr id="142" name="Shape 142"/>
          <p:cNvSpPr txBox="1"/>
          <p:nvPr/>
        </p:nvSpPr>
        <p:spPr>
          <a:xfrm rot="-5400000">
            <a:off x="-52959" y="2666250"/>
            <a:ext cx="2258100" cy="904200"/>
          </a:xfrm>
          <a:prstGeom prst="rect">
            <a:avLst/>
          </a:prstGeom>
          <a:solidFill>
            <a:srgbClr val="A64D79"/>
          </a:solidFill>
          <a:ln>
            <a:noFill/>
          </a:ln>
        </p:spPr>
        <p:txBody>
          <a:bodyPr lIns="91425" tIns="91425" rIns="91425" bIns="91425" anchor="ctr" anchorCtr="0">
            <a:noAutofit/>
          </a:bodyPr>
          <a:lstStyle/>
          <a:p>
            <a:pPr lvl="0" algn="ctr" rtl="0">
              <a:spcBef>
                <a:spcPts val="0"/>
              </a:spcBef>
              <a:buNone/>
            </a:pPr>
            <a:r>
              <a:rPr lang="en" sz="1600" b="1" dirty="0">
                <a:latin typeface="Georgia"/>
                <a:ea typeface="Georgia"/>
                <a:cs typeface="Georgia"/>
                <a:sym typeface="Georgia"/>
              </a:rPr>
              <a:t>Recognizing and Communicating Need</a:t>
            </a:r>
          </a:p>
        </p:txBody>
      </p:sp>
      <p:sp>
        <p:nvSpPr>
          <p:cNvPr id="143" name="Shape 143"/>
          <p:cNvSpPr txBox="1"/>
          <p:nvPr/>
        </p:nvSpPr>
        <p:spPr>
          <a:xfrm rot="5400000">
            <a:off x="7129345" y="5158350"/>
            <a:ext cx="2051700" cy="660300"/>
          </a:xfrm>
          <a:prstGeom prst="rect">
            <a:avLst/>
          </a:prstGeom>
          <a:solidFill>
            <a:srgbClr val="A64D79"/>
          </a:solidFill>
          <a:ln>
            <a:noFill/>
          </a:ln>
        </p:spPr>
        <p:txBody>
          <a:bodyPr lIns="91425" tIns="91425" rIns="91425" bIns="91425" anchor="t" anchorCtr="0">
            <a:noAutofit/>
          </a:bodyPr>
          <a:lstStyle/>
          <a:p>
            <a:pPr lvl="0" algn="ctr" rtl="0">
              <a:spcBef>
                <a:spcPts val="0"/>
              </a:spcBef>
              <a:buNone/>
            </a:pPr>
            <a:r>
              <a:rPr lang="en" sz="1600" b="1" dirty="0">
                <a:latin typeface="Georgia"/>
                <a:ea typeface="Georgia"/>
                <a:cs typeface="Georgia"/>
                <a:sym typeface="Georgia"/>
              </a:rPr>
              <a:t>Receiving Accommodations</a:t>
            </a:r>
          </a:p>
        </p:txBody>
      </p:sp>
      <p:sp>
        <p:nvSpPr>
          <p:cNvPr id="144" name="Shape 144"/>
          <p:cNvSpPr txBox="1">
            <a:spLocks noGrp="1"/>
          </p:cNvSpPr>
          <p:nvPr>
            <p:ph type="body" idx="1"/>
          </p:nvPr>
        </p:nvSpPr>
        <p:spPr>
          <a:xfrm>
            <a:off x="1569750" y="1989300"/>
            <a:ext cx="6915595" cy="2326500"/>
          </a:xfrm>
          <a:prstGeom prst="rect">
            <a:avLst/>
          </a:prstGeom>
          <a:solidFill>
            <a:srgbClr val="FFFFFF"/>
          </a:solidFill>
        </p:spPr>
        <p:txBody>
          <a:bodyPr lIns="91425" tIns="91425" rIns="91425" bIns="91425" anchor="t" anchorCtr="0">
            <a:noAutofit/>
          </a:bodyPr>
          <a:lstStyle/>
          <a:p>
            <a:pPr lvl="0">
              <a:spcBef>
                <a:spcPts val="0"/>
              </a:spcBef>
              <a:buNone/>
            </a:pPr>
            <a:r>
              <a:rPr lang="en" sz="1800" dirty="0">
                <a:solidFill>
                  <a:srgbClr val="741B47"/>
                </a:solidFill>
              </a:rPr>
              <a:t>Making systems of support </a:t>
            </a:r>
          </a:p>
          <a:p>
            <a:pPr marL="457200" lvl="0" indent="-342900" rtl="0">
              <a:spcBef>
                <a:spcPts val="0"/>
              </a:spcBef>
              <a:buClr>
                <a:srgbClr val="741B47"/>
              </a:buClr>
              <a:buSzPct val="100000"/>
            </a:pPr>
            <a:r>
              <a:rPr lang="en" sz="1800" dirty="0">
                <a:solidFill>
                  <a:srgbClr val="741B47"/>
                </a:solidFill>
              </a:rPr>
              <a:t>Individual introductions and relationship building with key staff members and administration </a:t>
            </a:r>
          </a:p>
          <a:p>
            <a:pPr lvl="0" rtl="0">
              <a:spcBef>
                <a:spcPts val="0"/>
              </a:spcBef>
              <a:buNone/>
            </a:pPr>
            <a:r>
              <a:rPr lang="en" sz="1800" dirty="0">
                <a:solidFill>
                  <a:srgbClr val="741B47"/>
                </a:solidFill>
              </a:rPr>
              <a:t>Making options clear and available (to allow processing time)</a:t>
            </a:r>
          </a:p>
          <a:p>
            <a:pPr marL="457200" lvl="0" indent="-342900" rtl="0">
              <a:spcBef>
                <a:spcPts val="0"/>
              </a:spcBef>
              <a:buClr>
                <a:srgbClr val="741B47"/>
              </a:buClr>
              <a:buSzPct val="100000"/>
            </a:pPr>
            <a:r>
              <a:rPr lang="en" sz="1800" dirty="0">
                <a:solidFill>
                  <a:srgbClr val="741B47"/>
                </a:solidFill>
              </a:rPr>
              <a:t>Take-away resource to add to orientation materials </a:t>
            </a:r>
          </a:p>
          <a:p>
            <a:pPr marL="457200" lvl="0" indent="-342900" rtl="0">
              <a:spcBef>
                <a:spcPts val="0"/>
              </a:spcBef>
              <a:buClr>
                <a:srgbClr val="741B47"/>
              </a:buClr>
              <a:buSzPct val="100000"/>
            </a:pPr>
            <a:r>
              <a:rPr lang="en" sz="1800" dirty="0">
                <a:solidFill>
                  <a:srgbClr val="741B47"/>
                </a:solidFill>
              </a:rPr>
              <a:t>Normalizing help-seeking behaviors (especially among peers</a:t>
            </a:r>
            <a:r>
              <a:rPr lang="en" sz="1800" dirty="0" smtClean="0">
                <a:solidFill>
                  <a:srgbClr val="741B47"/>
                </a:solidFill>
              </a:rPr>
              <a:t>)                                        </a:t>
            </a:r>
          </a:p>
          <a:p>
            <a:pPr marL="114300" lvl="0" algn="r" rtl="0">
              <a:spcBef>
                <a:spcPts val="0"/>
              </a:spcBef>
              <a:buClr>
                <a:srgbClr val="741B47"/>
              </a:buClr>
              <a:buSzPct val="100000"/>
              <a:buNone/>
            </a:pPr>
            <a:r>
              <a:rPr lang="en" sz="1200" dirty="0" smtClean="0">
                <a:solidFill>
                  <a:srgbClr val="741B47"/>
                </a:solidFill>
              </a:rPr>
              <a:t>Rochester </a:t>
            </a:r>
            <a:r>
              <a:rPr lang="en" sz="1200" dirty="0">
                <a:solidFill>
                  <a:srgbClr val="741B47"/>
                </a:solidFill>
              </a:rPr>
              <a:t>Institute of Technolog, 2014)</a:t>
            </a:r>
          </a:p>
        </p:txBody>
      </p:sp>
      <p:sp>
        <p:nvSpPr>
          <p:cNvPr id="145" name="Shape 145"/>
          <p:cNvSpPr txBox="1"/>
          <p:nvPr/>
        </p:nvSpPr>
        <p:spPr>
          <a:xfrm>
            <a:off x="3394200" y="598050"/>
            <a:ext cx="5292600" cy="1244400"/>
          </a:xfrm>
          <a:prstGeom prst="rect">
            <a:avLst/>
          </a:prstGeom>
          <a:solidFill>
            <a:srgbClr val="741B47"/>
          </a:solidFill>
          <a:ln>
            <a:noFill/>
          </a:ln>
        </p:spPr>
        <p:txBody>
          <a:bodyPr lIns="91425" tIns="91425" rIns="91425" bIns="91425" anchor="ctr" anchorCtr="0">
            <a:noAutofit/>
          </a:bodyPr>
          <a:lstStyle/>
          <a:p>
            <a:pPr lvl="0" rtl="0">
              <a:spcBef>
                <a:spcPts val="0"/>
              </a:spcBef>
              <a:buNone/>
            </a:pPr>
            <a:r>
              <a:rPr lang="en" sz="3600">
                <a:solidFill>
                  <a:srgbClr val="FFFFFF"/>
                </a:solidFill>
                <a:latin typeface="Roboto Slab"/>
                <a:ea typeface="Roboto Slab"/>
                <a:cs typeface="Roboto Slab"/>
                <a:sym typeface="Roboto Slab"/>
              </a:rPr>
              <a:t>Utilizing Orientation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472975" y="417400"/>
            <a:ext cx="8341500" cy="6329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51" name="Shape 151"/>
          <p:cNvSpPr txBox="1"/>
          <p:nvPr/>
        </p:nvSpPr>
        <p:spPr>
          <a:xfrm rot="-5400000">
            <a:off x="140900" y="2310725"/>
            <a:ext cx="1998600" cy="904200"/>
          </a:xfrm>
          <a:prstGeom prst="rect">
            <a:avLst/>
          </a:prstGeom>
          <a:solidFill>
            <a:srgbClr val="674EA7"/>
          </a:solidFill>
          <a:ln>
            <a:noFill/>
          </a:ln>
        </p:spPr>
        <p:txBody>
          <a:bodyPr lIns="91425" tIns="91425" rIns="91425" bIns="91425" anchor="ctr" anchorCtr="0">
            <a:noAutofit/>
          </a:bodyPr>
          <a:lstStyle/>
          <a:p>
            <a:pPr lvl="0" algn="ctr" rtl="0">
              <a:spcBef>
                <a:spcPts val="0"/>
              </a:spcBef>
              <a:buNone/>
            </a:pPr>
            <a:r>
              <a:rPr lang="en" sz="1600" b="1">
                <a:latin typeface="Georgia"/>
                <a:ea typeface="Georgia"/>
                <a:cs typeface="Georgia"/>
                <a:sym typeface="Georgia"/>
              </a:rPr>
              <a:t>Identifying Social Constructs</a:t>
            </a:r>
          </a:p>
        </p:txBody>
      </p:sp>
      <p:sp>
        <p:nvSpPr>
          <p:cNvPr id="152" name="Shape 152"/>
          <p:cNvSpPr txBox="1">
            <a:spLocks noGrp="1"/>
          </p:cNvSpPr>
          <p:nvPr>
            <p:ph type="body" idx="1"/>
          </p:nvPr>
        </p:nvSpPr>
        <p:spPr>
          <a:xfrm>
            <a:off x="1592300" y="1754225"/>
            <a:ext cx="7142100" cy="2017200"/>
          </a:xfrm>
          <a:prstGeom prst="rect">
            <a:avLst/>
          </a:prstGeom>
          <a:solidFill>
            <a:srgbClr val="FFFFFF"/>
          </a:solidFill>
        </p:spPr>
        <p:txBody>
          <a:bodyPr lIns="91425" tIns="91425" rIns="91425" bIns="91425" anchor="ctr" anchorCtr="0">
            <a:noAutofit/>
          </a:bodyPr>
          <a:lstStyle/>
          <a:p>
            <a:pPr lvl="0" algn="ctr" rtl="0">
              <a:spcBef>
                <a:spcPts val="0"/>
              </a:spcBef>
              <a:buClr>
                <a:schemeClr val="dk1"/>
              </a:buClr>
              <a:buSzPct val="55000"/>
              <a:buFont typeface="Arial"/>
              <a:buNone/>
            </a:pPr>
            <a:r>
              <a:rPr lang="en" sz="2000">
                <a:solidFill>
                  <a:srgbClr val="351C75"/>
                </a:solidFill>
              </a:rPr>
              <a:t>Former understandings are based on ableist worldviews rooted in medical models. As such, students with ASD’s potential is limited without contextual understandings of differences in mode of communication or environment needs. They are limited by what people think they can achieve.</a:t>
            </a:r>
          </a:p>
          <a:p>
            <a:pPr lvl="0" algn="r" rtl="0">
              <a:spcBef>
                <a:spcPts val="0"/>
              </a:spcBef>
              <a:buClr>
                <a:schemeClr val="dk1"/>
              </a:buClr>
              <a:buSzPct val="91666"/>
              <a:buFont typeface="Arial"/>
              <a:buNone/>
            </a:pPr>
            <a:r>
              <a:rPr lang="en" sz="1200">
                <a:solidFill>
                  <a:srgbClr val="351C75"/>
                </a:solidFill>
              </a:rPr>
              <a:t>(Peña, Stapleton, and Schaffer, 2016)</a:t>
            </a:r>
          </a:p>
        </p:txBody>
      </p:sp>
      <p:sp>
        <p:nvSpPr>
          <p:cNvPr id="153" name="Shape 153"/>
          <p:cNvSpPr txBox="1">
            <a:spLocks noGrp="1"/>
          </p:cNvSpPr>
          <p:nvPr>
            <p:ph type="body" idx="1"/>
          </p:nvPr>
        </p:nvSpPr>
        <p:spPr>
          <a:xfrm>
            <a:off x="688100" y="3874400"/>
            <a:ext cx="7218900" cy="2461800"/>
          </a:xfrm>
          <a:prstGeom prst="rect">
            <a:avLst/>
          </a:prstGeom>
          <a:solidFill>
            <a:srgbClr val="FFFFFF"/>
          </a:solidFill>
        </p:spPr>
        <p:txBody>
          <a:bodyPr lIns="91425" tIns="91425" rIns="91425" bIns="91425" anchor="ctr" anchorCtr="0">
            <a:noAutofit/>
          </a:bodyPr>
          <a:lstStyle/>
          <a:p>
            <a:pPr marL="0" marR="0" lvl="0" indent="-69850" algn="l" rtl="0">
              <a:lnSpc>
                <a:spcPct val="100000"/>
              </a:lnSpc>
              <a:spcBef>
                <a:spcPts val="600"/>
              </a:spcBef>
              <a:spcAft>
                <a:spcPts val="1000"/>
              </a:spcAft>
              <a:buClr>
                <a:schemeClr val="dk1"/>
              </a:buClr>
              <a:buSzPct val="61111"/>
              <a:buFont typeface="Arial"/>
              <a:buNone/>
            </a:pPr>
            <a:endParaRPr sz="1800">
              <a:solidFill>
                <a:srgbClr val="351C75"/>
              </a:solidFill>
            </a:endParaRPr>
          </a:p>
          <a:p>
            <a:pPr marL="0" marR="0" lvl="0" indent="-69850" algn="ctr" rtl="0">
              <a:lnSpc>
                <a:spcPct val="100000"/>
              </a:lnSpc>
              <a:spcBef>
                <a:spcPts val="600"/>
              </a:spcBef>
              <a:spcAft>
                <a:spcPts val="1000"/>
              </a:spcAft>
              <a:buClr>
                <a:schemeClr val="dk1"/>
              </a:buClr>
              <a:buSzPct val="61111"/>
              <a:buFont typeface="Arial"/>
              <a:buNone/>
            </a:pPr>
            <a:r>
              <a:rPr lang="en" sz="1800">
                <a:solidFill>
                  <a:srgbClr val="351C75"/>
                </a:solidFill>
              </a:rPr>
              <a:t>“Challenges with initiating conversations and the inability to read social cues leads to failed attempts to connect with peers and ultimately  contributes to isolation	and loneliness.”  </a:t>
            </a:r>
          </a:p>
          <a:p>
            <a:pPr marL="0" marR="0" lvl="0" indent="-69850" algn="ctr" rtl="0">
              <a:lnSpc>
                <a:spcPct val="100000"/>
              </a:lnSpc>
              <a:spcBef>
                <a:spcPts val="600"/>
              </a:spcBef>
              <a:spcAft>
                <a:spcPts val="0"/>
              </a:spcAft>
              <a:buClr>
                <a:schemeClr val="dk1"/>
              </a:buClr>
              <a:buSzPct val="61111"/>
              <a:buFont typeface="Arial"/>
              <a:buNone/>
            </a:pPr>
            <a:r>
              <a:rPr lang="en" sz="1800">
                <a:solidFill>
                  <a:srgbClr val="351C75"/>
                </a:solidFill>
              </a:rPr>
              <a:t>Isolation and lack of a sense of belonging is a warning indicator for both retention and persistence, therefore of worthy consideration of administrators and faculty.         </a:t>
            </a:r>
          </a:p>
          <a:p>
            <a:pPr marL="0" marR="0" lvl="0" indent="-69850" algn="r" rtl="0">
              <a:lnSpc>
                <a:spcPct val="100000"/>
              </a:lnSpc>
              <a:spcBef>
                <a:spcPts val="600"/>
              </a:spcBef>
              <a:spcAft>
                <a:spcPts val="0"/>
              </a:spcAft>
              <a:buClr>
                <a:schemeClr val="dk1"/>
              </a:buClr>
              <a:buSzPct val="61111"/>
              <a:buFont typeface="Arial"/>
              <a:buNone/>
            </a:pPr>
            <a:r>
              <a:rPr lang="en" sz="1800">
                <a:solidFill>
                  <a:srgbClr val="351C75"/>
                </a:solidFill>
              </a:rPr>
              <a:t> </a:t>
            </a:r>
            <a:r>
              <a:rPr lang="en" sz="1200">
                <a:solidFill>
                  <a:srgbClr val="351C75"/>
                </a:solidFill>
              </a:rPr>
              <a:t>(Rochester Institute of Technology, 2014, p. 5)</a:t>
            </a:r>
          </a:p>
          <a:p>
            <a:pPr marL="0" marR="0" lvl="0" indent="-69850" algn="ctr" rtl="0">
              <a:lnSpc>
                <a:spcPct val="100000"/>
              </a:lnSpc>
              <a:spcBef>
                <a:spcPts val="600"/>
              </a:spcBef>
              <a:spcAft>
                <a:spcPts val="0"/>
              </a:spcAft>
              <a:buClr>
                <a:srgbClr val="000000"/>
              </a:buClr>
              <a:buSzPct val="55000"/>
              <a:buFont typeface="Arial"/>
              <a:buNone/>
            </a:pPr>
            <a:r>
              <a:rPr lang="en" sz="2000">
                <a:solidFill>
                  <a:srgbClr val="351C75"/>
                </a:solidFill>
              </a:rPr>
              <a:t> </a:t>
            </a:r>
          </a:p>
        </p:txBody>
      </p:sp>
      <p:sp>
        <p:nvSpPr>
          <p:cNvPr id="154" name="Shape 154"/>
          <p:cNvSpPr txBox="1"/>
          <p:nvPr/>
        </p:nvSpPr>
        <p:spPr>
          <a:xfrm rot="5400000">
            <a:off x="7103750" y="4677650"/>
            <a:ext cx="2433900" cy="827400"/>
          </a:xfrm>
          <a:prstGeom prst="rect">
            <a:avLst/>
          </a:prstGeom>
          <a:solidFill>
            <a:srgbClr val="674EA7"/>
          </a:solidFill>
          <a:ln>
            <a:noFill/>
          </a:ln>
        </p:spPr>
        <p:txBody>
          <a:bodyPr lIns="91425" tIns="91425" rIns="91425" bIns="91425" anchor="ctr" anchorCtr="0">
            <a:noAutofit/>
          </a:bodyPr>
          <a:lstStyle/>
          <a:p>
            <a:pPr lvl="0" algn="ctr" rtl="0">
              <a:spcBef>
                <a:spcPts val="0"/>
              </a:spcBef>
              <a:buNone/>
            </a:pPr>
            <a:r>
              <a:rPr lang="en" sz="1600" b="1">
                <a:latin typeface="Georgia"/>
                <a:ea typeface="Georgia"/>
                <a:cs typeface="Georgia"/>
                <a:sym typeface="Georgia"/>
              </a:rPr>
              <a:t>Creating a Sense of Community </a:t>
            </a:r>
          </a:p>
        </p:txBody>
      </p:sp>
      <p:sp>
        <p:nvSpPr>
          <p:cNvPr id="155" name="Shape 155"/>
          <p:cNvSpPr txBox="1"/>
          <p:nvPr/>
        </p:nvSpPr>
        <p:spPr>
          <a:xfrm>
            <a:off x="3337175" y="406850"/>
            <a:ext cx="5292600" cy="1244400"/>
          </a:xfrm>
          <a:prstGeom prst="rect">
            <a:avLst/>
          </a:prstGeom>
          <a:solidFill>
            <a:srgbClr val="351C75"/>
          </a:solidFill>
          <a:ln>
            <a:noFill/>
          </a:ln>
        </p:spPr>
        <p:txBody>
          <a:bodyPr lIns="91425" tIns="91425" rIns="91425" bIns="91425" anchor="t" anchorCtr="0">
            <a:noAutofit/>
          </a:bodyPr>
          <a:lstStyle/>
          <a:p>
            <a:pPr lvl="0" rtl="0">
              <a:spcBef>
                <a:spcPts val="0"/>
              </a:spcBef>
              <a:buNone/>
            </a:pPr>
            <a:r>
              <a:rPr lang="en" sz="3600" dirty="0">
                <a:solidFill>
                  <a:srgbClr val="FFFFFF"/>
                </a:solidFill>
                <a:latin typeface="Roboto Slab"/>
                <a:ea typeface="Roboto Slab"/>
                <a:cs typeface="Roboto Slab"/>
                <a:sym typeface="Roboto Slab"/>
              </a:rPr>
              <a:t>Challenge: </a:t>
            </a:r>
            <a:r>
              <a:rPr lang="en" sz="3600" dirty="0" smtClean="0">
                <a:solidFill>
                  <a:srgbClr val="FFFFFF"/>
                </a:solidFill>
                <a:latin typeface="Roboto Slab"/>
                <a:ea typeface="Roboto Slab"/>
                <a:cs typeface="Roboto Slab"/>
                <a:sym typeface="Roboto Slab"/>
              </a:rPr>
              <a:t>Addressing </a:t>
            </a:r>
            <a:r>
              <a:rPr lang="en" sz="3600" dirty="0">
                <a:solidFill>
                  <a:srgbClr val="FFFFFF"/>
                </a:solidFill>
                <a:latin typeface="Roboto Slab"/>
                <a:ea typeface="Roboto Slab"/>
                <a:cs typeface="Roboto Slab"/>
                <a:sym typeface="Roboto Slab"/>
              </a:rPr>
              <a:t>Campus Culture</a:t>
            </a:r>
          </a:p>
        </p:txBody>
      </p:sp>
      <p:sp>
        <p:nvSpPr>
          <p:cNvPr id="156" name="Shape 156"/>
          <p:cNvSpPr txBox="1">
            <a:spLocks noGrp="1"/>
          </p:cNvSpPr>
          <p:nvPr>
            <p:ph type="title"/>
          </p:nvPr>
        </p:nvSpPr>
        <p:spPr>
          <a:xfrm>
            <a:off x="476375" y="406850"/>
            <a:ext cx="2860800" cy="1244400"/>
          </a:xfrm>
          <a:prstGeom prst="rect">
            <a:avLst/>
          </a:prstGeom>
          <a:solidFill>
            <a:schemeClr val="bg1"/>
          </a:solidFill>
          <a:ln w="76200" cap="flat" cmpd="sng">
            <a:solidFill>
              <a:srgbClr val="351C75"/>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351C75"/>
                </a:solidFill>
              </a:rPr>
              <a:t>SOCIAL INTEGRATION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62" name="Shape 162"/>
          <p:cNvSpPr txBox="1">
            <a:spLocks noGrp="1"/>
          </p:cNvSpPr>
          <p:nvPr>
            <p:ph type="body" idx="1"/>
          </p:nvPr>
        </p:nvSpPr>
        <p:spPr>
          <a:xfrm>
            <a:off x="584250" y="1769425"/>
            <a:ext cx="8045400" cy="2017200"/>
          </a:xfrm>
          <a:prstGeom prst="rect">
            <a:avLst/>
          </a:prstGeom>
          <a:solidFill>
            <a:srgbClr val="EFEFEF"/>
          </a:solidFill>
        </p:spPr>
        <p:txBody>
          <a:bodyPr lIns="91425" tIns="91425" rIns="91425" bIns="91425" anchor="t" anchorCtr="0">
            <a:noAutofit/>
          </a:bodyPr>
          <a:lstStyle/>
          <a:p>
            <a:pPr marL="0" marR="0" lvl="0" indent="-69850" algn="ctr" rtl="0">
              <a:lnSpc>
                <a:spcPct val="100000"/>
              </a:lnSpc>
              <a:spcBef>
                <a:spcPts val="0"/>
              </a:spcBef>
              <a:spcAft>
                <a:spcPts val="0"/>
              </a:spcAft>
              <a:buClr>
                <a:srgbClr val="000000"/>
              </a:buClr>
              <a:buSzPct val="45833"/>
              <a:buFont typeface="Arial"/>
              <a:buNone/>
            </a:pPr>
            <a:r>
              <a:rPr lang="en" sz="2400">
                <a:solidFill>
                  <a:srgbClr val="351C75"/>
                </a:solidFill>
                <a:latin typeface="Roboto Slab"/>
                <a:ea typeface="Roboto Slab"/>
                <a:cs typeface="Roboto Slab"/>
                <a:sym typeface="Roboto Slab"/>
              </a:rPr>
              <a:t>When considering an institutional response, practitioners should consider “thinking outside the box on programming when working with and supporting students in all of their complexities” </a:t>
            </a:r>
          </a:p>
          <a:p>
            <a:pPr marL="0" marR="0" lvl="0" indent="-69850" algn="ctr" rtl="0">
              <a:lnSpc>
                <a:spcPct val="100000"/>
              </a:lnSpc>
              <a:spcBef>
                <a:spcPts val="0"/>
              </a:spcBef>
              <a:spcAft>
                <a:spcPts val="0"/>
              </a:spcAft>
              <a:buClr>
                <a:srgbClr val="000000"/>
              </a:buClr>
              <a:buSzPct val="61111"/>
              <a:buFont typeface="Arial"/>
              <a:buNone/>
            </a:pPr>
            <a:r>
              <a:rPr lang="en" sz="1800">
                <a:solidFill>
                  <a:srgbClr val="351C75"/>
                </a:solidFill>
                <a:latin typeface="Roboto Slab"/>
                <a:ea typeface="Roboto Slab"/>
                <a:cs typeface="Roboto Slab"/>
                <a:sym typeface="Roboto Slab"/>
              </a:rPr>
              <a:t>(Peña, Stapleton, &amp; Schaffer, 2016, p. 93)</a:t>
            </a:r>
          </a:p>
          <a:p>
            <a:pPr lvl="0">
              <a:spcBef>
                <a:spcPts val="0"/>
              </a:spcBef>
              <a:buNone/>
            </a:pPr>
            <a:r>
              <a:rPr lang="en" sz="1600" b="1"/>
              <a:t>Develop an awareness campaign on ASD</a:t>
            </a:r>
          </a:p>
          <a:p>
            <a:pPr marL="457200" lvl="0" indent="-330200" rtl="0">
              <a:spcBef>
                <a:spcPts val="0"/>
              </a:spcBef>
              <a:buClr>
                <a:srgbClr val="351C75"/>
              </a:buClr>
              <a:buSzPct val="100000"/>
            </a:pPr>
            <a:r>
              <a:rPr lang="en" sz="1600"/>
              <a:t>Cultivate a deeper understanding of what ASD is within campus community</a:t>
            </a:r>
          </a:p>
          <a:p>
            <a:pPr marL="457200" lvl="0" indent="-330200" rtl="0">
              <a:spcBef>
                <a:spcPts val="0"/>
              </a:spcBef>
              <a:buClr>
                <a:srgbClr val="351C75"/>
              </a:buClr>
              <a:buSzPct val="100000"/>
            </a:pPr>
            <a:r>
              <a:rPr lang="en" sz="1600"/>
              <a:t>Nurture a campus climate of inclusivity by highlighting the diverse student population</a:t>
            </a:r>
          </a:p>
          <a:p>
            <a:pPr marL="457200" lvl="0" indent="-330200" rtl="0">
              <a:spcBef>
                <a:spcPts val="0"/>
              </a:spcBef>
              <a:buClr>
                <a:srgbClr val="351C75"/>
              </a:buClr>
              <a:buSzPct val="100000"/>
            </a:pPr>
            <a:r>
              <a:rPr lang="en" sz="1600"/>
              <a:t>Focus on strengths of students with ASD and shift away from deficit-based assumptions about students with ASD </a:t>
            </a:r>
            <a:r>
              <a:rPr lang="en" sz="1200"/>
              <a:t>(Grandin &amp; Panek, 2014)</a:t>
            </a:r>
          </a:p>
          <a:p>
            <a:pPr lvl="0" rtl="0">
              <a:spcBef>
                <a:spcPts val="0"/>
              </a:spcBef>
              <a:buNone/>
            </a:pPr>
            <a:r>
              <a:rPr lang="en" sz="1600" b="1"/>
              <a:t>Create programming aimed at building community </a:t>
            </a:r>
          </a:p>
          <a:p>
            <a:pPr marL="457200" lvl="0" indent="-330200" rtl="0">
              <a:spcBef>
                <a:spcPts val="0"/>
              </a:spcBef>
              <a:buClr>
                <a:srgbClr val="351C75"/>
              </a:buClr>
              <a:buSzPct val="100000"/>
            </a:pPr>
            <a:r>
              <a:rPr lang="en" sz="1600"/>
              <a:t>Establishing peer groups with others who hold similar identities allows students with ASD to feel a sense of belonging </a:t>
            </a:r>
          </a:p>
          <a:p>
            <a:pPr marL="457200" lvl="0" indent="-330200" rtl="0">
              <a:spcBef>
                <a:spcPts val="0"/>
              </a:spcBef>
              <a:buClr>
                <a:srgbClr val="351C75"/>
              </a:buClr>
              <a:buSzPct val="100000"/>
            </a:pPr>
            <a:r>
              <a:rPr lang="en" sz="1600"/>
              <a:t>Future directions could include a peer mentoring program aimed at coaching students with ASD through social situations that may be difficult to navigate</a:t>
            </a:r>
          </a:p>
          <a:p>
            <a:pPr lvl="0" algn="r" rtl="0">
              <a:spcBef>
                <a:spcPts val="0"/>
              </a:spcBef>
              <a:buNone/>
            </a:pPr>
            <a:r>
              <a:rPr lang="en" sz="1200"/>
              <a:t>(Nevill &amp; White, 2011)</a:t>
            </a:r>
          </a:p>
          <a:p>
            <a:pPr marL="0" marR="0" lvl="0" indent="0" algn="l" rtl="0">
              <a:lnSpc>
                <a:spcPct val="100000"/>
              </a:lnSpc>
              <a:spcBef>
                <a:spcPts val="480"/>
              </a:spcBef>
              <a:spcAft>
                <a:spcPts val="0"/>
              </a:spcAft>
              <a:buNone/>
            </a:pPr>
            <a:endParaRPr sz="1800"/>
          </a:p>
        </p:txBody>
      </p:sp>
      <p:sp>
        <p:nvSpPr>
          <p:cNvPr id="163" name="Shape 163"/>
          <p:cNvSpPr txBox="1"/>
          <p:nvPr/>
        </p:nvSpPr>
        <p:spPr>
          <a:xfrm>
            <a:off x="3337175" y="406850"/>
            <a:ext cx="5292600" cy="1244400"/>
          </a:xfrm>
          <a:prstGeom prst="rect">
            <a:avLst/>
          </a:prstGeom>
          <a:solidFill>
            <a:srgbClr val="351C75"/>
          </a:solidFill>
          <a:ln>
            <a:noFill/>
          </a:ln>
        </p:spPr>
        <p:txBody>
          <a:bodyPr lIns="91425" tIns="91425" rIns="91425" bIns="91425" anchor="t" anchorCtr="0">
            <a:noAutofit/>
          </a:bodyPr>
          <a:lstStyle/>
          <a:p>
            <a:pPr lvl="0" rtl="0">
              <a:spcBef>
                <a:spcPts val="0"/>
              </a:spcBef>
              <a:buNone/>
            </a:pPr>
            <a:r>
              <a:rPr lang="en" sz="3600">
                <a:solidFill>
                  <a:srgbClr val="FFFFFF"/>
                </a:solidFill>
                <a:latin typeface="Roboto Slab"/>
                <a:ea typeface="Roboto Slab"/>
                <a:cs typeface="Roboto Slab"/>
                <a:sym typeface="Roboto Slab"/>
              </a:rPr>
              <a:t>Education, Reflection, &amp; Community</a:t>
            </a:r>
          </a:p>
        </p:txBody>
      </p:sp>
      <p:sp>
        <p:nvSpPr>
          <p:cNvPr id="164" name="Shape 164"/>
          <p:cNvSpPr txBox="1">
            <a:spLocks noGrp="1"/>
          </p:cNvSpPr>
          <p:nvPr>
            <p:ph type="title"/>
          </p:nvPr>
        </p:nvSpPr>
        <p:spPr>
          <a:xfrm>
            <a:off x="476375" y="406850"/>
            <a:ext cx="2860800" cy="1244400"/>
          </a:xfrm>
          <a:prstGeom prst="rect">
            <a:avLst/>
          </a:prstGeom>
          <a:solidFill>
            <a:schemeClr val="bg1"/>
          </a:solidFill>
          <a:ln w="57150" cap="flat" cmpd="sng">
            <a:solidFill>
              <a:srgbClr val="351C75"/>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351C75"/>
                </a:solidFill>
              </a:rPr>
              <a:t>SOCIAL INTEGRATION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472975" y="417400"/>
            <a:ext cx="8341500" cy="6329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70" name="Shape 170"/>
          <p:cNvSpPr txBox="1">
            <a:spLocks noGrp="1"/>
          </p:cNvSpPr>
          <p:nvPr>
            <p:ph type="body" idx="1"/>
          </p:nvPr>
        </p:nvSpPr>
        <p:spPr>
          <a:xfrm>
            <a:off x="674375" y="4462650"/>
            <a:ext cx="7352100" cy="2017200"/>
          </a:xfrm>
          <a:prstGeom prst="rect">
            <a:avLst/>
          </a:prstGeom>
          <a:solidFill>
            <a:srgbClr val="FFFFFF"/>
          </a:solidFill>
        </p:spPr>
        <p:txBody>
          <a:bodyPr lIns="91425" tIns="91425" rIns="91425" bIns="91425" anchor="t" anchorCtr="0">
            <a:noAutofit/>
          </a:bodyPr>
          <a:lstStyle/>
          <a:p>
            <a:pPr lvl="0">
              <a:spcBef>
                <a:spcPts val="0"/>
              </a:spcBef>
              <a:buClr>
                <a:schemeClr val="dk1"/>
              </a:buClr>
              <a:buSzPct val="61111"/>
              <a:buFont typeface="Arial"/>
              <a:buNone/>
            </a:pPr>
            <a:r>
              <a:rPr lang="en" sz="1800">
                <a:solidFill>
                  <a:srgbClr val="351C75"/>
                </a:solidFill>
              </a:rPr>
              <a:t>Opportunities for students to interact in “typical ways” with peers “provides a powerfully positive social experience for those students. When college students with ASD...talk about their experiences in college, they often mention that ... gives them a sense of esteem and belonging; less of a sense of “other-ness” than they had experienced previously.”									        </a:t>
            </a:r>
            <a:r>
              <a:rPr lang="en" sz="1200">
                <a:solidFill>
                  <a:srgbClr val="351C75"/>
                </a:solidFill>
              </a:rPr>
              <a:t>(Hart et al., 2010, p. 136)</a:t>
            </a:r>
          </a:p>
          <a:p>
            <a:pPr lvl="0" rtl="0">
              <a:spcBef>
                <a:spcPts val="0"/>
              </a:spcBef>
              <a:buNone/>
            </a:pPr>
            <a:endParaRPr>
              <a:solidFill>
                <a:srgbClr val="351C75"/>
              </a:solidFill>
            </a:endParaRPr>
          </a:p>
        </p:txBody>
      </p:sp>
      <p:sp>
        <p:nvSpPr>
          <p:cNvPr id="171" name="Shape 171"/>
          <p:cNvSpPr txBox="1">
            <a:spLocks noGrp="1"/>
          </p:cNvSpPr>
          <p:nvPr>
            <p:ph type="title"/>
          </p:nvPr>
        </p:nvSpPr>
        <p:spPr>
          <a:xfrm>
            <a:off x="533400" y="598050"/>
            <a:ext cx="2860800" cy="1244400"/>
          </a:xfrm>
          <a:prstGeom prst="rect">
            <a:avLst/>
          </a:prstGeom>
          <a:solidFill>
            <a:schemeClr val="bg1"/>
          </a:solidFill>
          <a:ln w="57150" cap="flat" cmpd="sng">
            <a:solidFill>
              <a:srgbClr val="351C75"/>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351C75"/>
                </a:solidFill>
              </a:rPr>
              <a:t>SOCIAL INTEGRATION</a:t>
            </a:r>
          </a:p>
        </p:txBody>
      </p:sp>
      <p:sp>
        <p:nvSpPr>
          <p:cNvPr id="172" name="Shape 172"/>
          <p:cNvSpPr txBox="1"/>
          <p:nvPr/>
        </p:nvSpPr>
        <p:spPr>
          <a:xfrm rot="-5400000">
            <a:off x="-2575" y="2675548"/>
            <a:ext cx="2258100" cy="904200"/>
          </a:xfrm>
          <a:prstGeom prst="rect">
            <a:avLst/>
          </a:prstGeom>
          <a:solidFill>
            <a:srgbClr val="674EA7"/>
          </a:solidFill>
          <a:ln>
            <a:noFill/>
          </a:ln>
        </p:spPr>
        <p:txBody>
          <a:bodyPr lIns="91425" tIns="91425" rIns="91425" bIns="91425" anchor="ctr" anchorCtr="0">
            <a:noAutofit/>
          </a:bodyPr>
          <a:lstStyle/>
          <a:p>
            <a:pPr lvl="0" algn="ctr" rtl="0">
              <a:spcBef>
                <a:spcPts val="0"/>
              </a:spcBef>
              <a:buNone/>
            </a:pPr>
            <a:r>
              <a:rPr lang="en" sz="1600" b="1">
                <a:latin typeface="Georgia"/>
                <a:ea typeface="Georgia"/>
                <a:cs typeface="Georgia"/>
                <a:sym typeface="Georgia"/>
              </a:rPr>
              <a:t>Identifying Social Constructs </a:t>
            </a:r>
          </a:p>
        </p:txBody>
      </p:sp>
      <p:sp>
        <p:nvSpPr>
          <p:cNvPr id="173" name="Shape 173"/>
          <p:cNvSpPr txBox="1"/>
          <p:nvPr/>
        </p:nvSpPr>
        <p:spPr>
          <a:xfrm rot="5400000">
            <a:off x="7330800" y="5141100"/>
            <a:ext cx="2051700" cy="660300"/>
          </a:xfrm>
          <a:prstGeom prst="rect">
            <a:avLst/>
          </a:prstGeom>
          <a:solidFill>
            <a:srgbClr val="674EA7"/>
          </a:solidFill>
          <a:ln>
            <a:noFill/>
          </a:ln>
        </p:spPr>
        <p:txBody>
          <a:bodyPr lIns="91425" tIns="91425" rIns="91425" bIns="91425" anchor="t" anchorCtr="0">
            <a:noAutofit/>
          </a:bodyPr>
          <a:lstStyle/>
          <a:p>
            <a:pPr lvl="0" algn="ctr" rtl="0">
              <a:spcBef>
                <a:spcPts val="0"/>
              </a:spcBef>
              <a:buNone/>
            </a:pPr>
            <a:r>
              <a:rPr lang="en" sz="1600" b="1">
                <a:latin typeface="Georgia"/>
                <a:ea typeface="Georgia"/>
                <a:cs typeface="Georgia"/>
                <a:sym typeface="Georgia"/>
              </a:rPr>
              <a:t>Creating a Sense of Community</a:t>
            </a:r>
          </a:p>
        </p:txBody>
      </p:sp>
      <p:sp>
        <p:nvSpPr>
          <p:cNvPr id="174" name="Shape 174"/>
          <p:cNvSpPr txBox="1">
            <a:spLocks noGrp="1"/>
          </p:cNvSpPr>
          <p:nvPr>
            <p:ph type="body" idx="1"/>
          </p:nvPr>
        </p:nvSpPr>
        <p:spPr>
          <a:xfrm>
            <a:off x="1578575" y="1973175"/>
            <a:ext cx="7108200" cy="2326500"/>
          </a:xfrm>
          <a:prstGeom prst="rect">
            <a:avLst/>
          </a:prstGeom>
          <a:solidFill>
            <a:srgbClr val="FFFFFF"/>
          </a:solidFill>
        </p:spPr>
        <p:txBody>
          <a:bodyPr lIns="91425" tIns="91425" rIns="91425" bIns="91425" anchor="t" anchorCtr="0">
            <a:noAutofit/>
          </a:bodyPr>
          <a:lstStyle/>
          <a:p>
            <a:pPr marL="457200" lvl="0" indent="-342900" rtl="0">
              <a:spcBef>
                <a:spcPts val="0"/>
              </a:spcBef>
              <a:buClr>
                <a:srgbClr val="351C75"/>
              </a:buClr>
              <a:buSzPct val="100000"/>
            </a:pPr>
            <a:r>
              <a:rPr lang="en" sz="1800">
                <a:solidFill>
                  <a:srgbClr val="351C75"/>
                </a:solidFill>
              </a:rPr>
              <a:t>Collective community response informed by the awareness campaign aims to shift understanding in what valid knowledge looks like, challenging ideas of ‘normalcy’ </a:t>
            </a:r>
          </a:p>
          <a:p>
            <a:pPr lvl="0" rtl="0">
              <a:spcBef>
                <a:spcPts val="0"/>
              </a:spcBef>
              <a:buNone/>
            </a:pPr>
            <a:endParaRPr sz="1200">
              <a:solidFill>
                <a:srgbClr val="351C75"/>
              </a:solidFill>
            </a:endParaRPr>
          </a:p>
          <a:p>
            <a:pPr lvl="0">
              <a:spcBef>
                <a:spcPts val="0"/>
              </a:spcBef>
              <a:buNone/>
            </a:pPr>
            <a:r>
              <a:rPr lang="en" sz="1800">
                <a:solidFill>
                  <a:srgbClr val="351C75"/>
                </a:solidFill>
              </a:rPr>
              <a:t>Henry et al. (2010) stated, “institutions must move beyond legislation about accommodations for students with disabilities and start to embrace the spirit of the ADA” </a:t>
            </a:r>
          </a:p>
          <a:p>
            <a:pPr lvl="0" algn="r" rtl="0">
              <a:spcBef>
                <a:spcPts val="0"/>
              </a:spcBef>
              <a:buNone/>
            </a:pPr>
            <a:r>
              <a:rPr lang="en" sz="1200">
                <a:solidFill>
                  <a:srgbClr val="351C75"/>
                </a:solidFill>
              </a:rPr>
              <a:t>(as cited in Peña, Stapleton, &amp; Schaffer, 2016, p. 93)</a:t>
            </a:r>
          </a:p>
        </p:txBody>
      </p:sp>
      <p:sp>
        <p:nvSpPr>
          <p:cNvPr id="175" name="Shape 175"/>
          <p:cNvSpPr txBox="1"/>
          <p:nvPr/>
        </p:nvSpPr>
        <p:spPr>
          <a:xfrm>
            <a:off x="3394200" y="598050"/>
            <a:ext cx="5292600" cy="1244400"/>
          </a:xfrm>
          <a:prstGeom prst="rect">
            <a:avLst/>
          </a:prstGeom>
          <a:solidFill>
            <a:srgbClr val="351C75"/>
          </a:solidFill>
          <a:ln>
            <a:noFill/>
          </a:ln>
        </p:spPr>
        <p:txBody>
          <a:bodyPr lIns="91425" tIns="91425" rIns="91425" bIns="91425" anchor="ctr" anchorCtr="0">
            <a:noAutofit/>
          </a:bodyPr>
          <a:lstStyle/>
          <a:p>
            <a:pPr lvl="0" rtl="0">
              <a:spcBef>
                <a:spcPts val="0"/>
              </a:spcBef>
              <a:buClr>
                <a:schemeClr val="dk1"/>
              </a:buClr>
              <a:buSzPct val="36666"/>
              <a:buFont typeface="Arial"/>
              <a:buNone/>
            </a:pPr>
            <a:r>
              <a:rPr lang="en" sz="3000">
                <a:solidFill>
                  <a:schemeClr val="lt1"/>
                </a:solidFill>
                <a:latin typeface="Roboto Slab"/>
                <a:ea typeface="Roboto Slab"/>
                <a:cs typeface="Roboto Slab"/>
                <a:sym typeface="Roboto Slab"/>
              </a:rPr>
              <a:t>Engaging in Education, Reflection, &amp; Community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8"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81" name="Shape 181"/>
          <p:cNvSpPr txBox="1">
            <a:spLocks noGrp="1"/>
          </p:cNvSpPr>
          <p:nvPr>
            <p:ph type="body" idx="1"/>
          </p:nvPr>
        </p:nvSpPr>
        <p:spPr>
          <a:xfrm>
            <a:off x="533400" y="4171688"/>
            <a:ext cx="7111587" cy="2017200"/>
          </a:xfrm>
          <a:prstGeom prst="rect">
            <a:avLst/>
          </a:prstGeom>
          <a:solidFill>
            <a:srgbClr val="FFFFFF"/>
          </a:solidFill>
        </p:spPr>
        <p:txBody>
          <a:bodyPr lIns="91425" tIns="91425" rIns="91425" bIns="91425" anchor="ctr" anchorCtr="0">
            <a:noAutofit/>
          </a:bodyPr>
          <a:lstStyle/>
          <a:p>
            <a:pPr lvl="0" algn="ctr">
              <a:spcBef>
                <a:spcPts val="0"/>
              </a:spcBef>
              <a:buNone/>
            </a:pPr>
            <a:r>
              <a:rPr lang="en" sz="2000" dirty="0">
                <a:solidFill>
                  <a:srgbClr val="0B5394"/>
                </a:solidFill>
              </a:rPr>
              <a:t>In post-secondary education, students with ASD may struggle due to the abstract nature and perspective- taking foundational to some disciplines and assignments.  </a:t>
            </a:r>
            <a:r>
              <a:rPr lang="en" sz="2400" dirty="0">
                <a:solidFill>
                  <a:srgbClr val="0B5394"/>
                </a:solidFill>
              </a:rPr>
              <a:t> </a:t>
            </a:r>
          </a:p>
          <a:p>
            <a:pPr lvl="0" algn="r" rtl="0">
              <a:spcBef>
                <a:spcPts val="0"/>
              </a:spcBef>
              <a:buNone/>
            </a:pPr>
            <a:r>
              <a:rPr lang="en" sz="1200" dirty="0">
                <a:solidFill>
                  <a:srgbClr val="0B5394"/>
                </a:solidFill>
              </a:rPr>
              <a:t>(Grandin &amp; Panek, 2013; Rochester Institute of Technology, 2014)</a:t>
            </a:r>
          </a:p>
        </p:txBody>
      </p:sp>
      <p:sp>
        <p:nvSpPr>
          <p:cNvPr id="182" name="Shape 182"/>
          <p:cNvSpPr txBox="1">
            <a:spLocks noGrp="1"/>
          </p:cNvSpPr>
          <p:nvPr>
            <p:ph type="title"/>
          </p:nvPr>
        </p:nvSpPr>
        <p:spPr>
          <a:xfrm>
            <a:off x="533400" y="598050"/>
            <a:ext cx="2860800" cy="1244400"/>
          </a:xfrm>
          <a:prstGeom prst="rect">
            <a:avLst/>
          </a:prstGeom>
          <a:solidFill>
            <a:schemeClr val="bg1"/>
          </a:solidFill>
          <a:ln w="5715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dirty="0">
                <a:solidFill>
                  <a:srgbClr val="0B5394"/>
                </a:solidFill>
              </a:rPr>
              <a:t>ACADEMIC INTEGRATION</a:t>
            </a:r>
          </a:p>
        </p:txBody>
      </p:sp>
      <p:sp>
        <p:nvSpPr>
          <p:cNvPr id="183" name="Shape 183"/>
          <p:cNvSpPr txBox="1"/>
          <p:nvPr/>
        </p:nvSpPr>
        <p:spPr>
          <a:xfrm rot="-5400000">
            <a:off x="-13800" y="2536463"/>
            <a:ext cx="1998600" cy="904200"/>
          </a:xfrm>
          <a:prstGeom prst="rect">
            <a:avLst/>
          </a:prstGeom>
          <a:solidFill>
            <a:srgbClr val="3D85C6"/>
          </a:solidFill>
          <a:ln>
            <a:noFill/>
          </a:ln>
        </p:spPr>
        <p:txBody>
          <a:bodyPr lIns="91425" tIns="91425" rIns="91425" bIns="91425" anchor="ctr" anchorCtr="0">
            <a:noAutofit/>
          </a:bodyPr>
          <a:lstStyle/>
          <a:p>
            <a:pPr lvl="0" algn="ctr" rtl="0">
              <a:spcBef>
                <a:spcPts val="0"/>
              </a:spcBef>
              <a:buNone/>
            </a:pPr>
            <a:r>
              <a:rPr lang="en" sz="1600" b="1" dirty="0">
                <a:latin typeface="Georgia"/>
                <a:ea typeface="Georgia"/>
                <a:cs typeface="Georgia"/>
                <a:sym typeface="Georgia"/>
              </a:rPr>
              <a:t>Applying New Strategies</a:t>
            </a:r>
          </a:p>
        </p:txBody>
      </p:sp>
      <p:sp>
        <p:nvSpPr>
          <p:cNvPr id="184" name="Shape 184"/>
          <p:cNvSpPr txBox="1"/>
          <p:nvPr/>
        </p:nvSpPr>
        <p:spPr>
          <a:xfrm rot="5400000">
            <a:off x="7068500" y="4766588"/>
            <a:ext cx="1980375" cy="827400"/>
          </a:xfrm>
          <a:prstGeom prst="rect">
            <a:avLst/>
          </a:prstGeom>
          <a:solidFill>
            <a:srgbClr val="3D85C6"/>
          </a:solidFill>
          <a:ln>
            <a:noFill/>
          </a:ln>
        </p:spPr>
        <p:txBody>
          <a:bodyPr lIns="91425" tIns="91425" rIns="91425" bIns="91425" anchor="ctr" anchorCtr="0">
            <a:noAutofit/>
          </a:bodyPr>
          <a:lstStyle/>
          <a:p>
            <a:pPr lvl="0" algn="ctr" rtl="0">
              <a:spcBef>
                <a:spcPts val="0"/>
              </a:spcBef>
              <a:buNone/>
            </a:pPr>
            <a:r>
              <a:rPr lang="en" sz="1600" b="1" dirty="0">
                <a:latin typeface="Georgia"/>
                <a:ea typeface="Georgia"/>
                <a:cs typeface="Georgia"/>
                <a:sym typeface="Georgia"/>
              </a:rPr>
              <a:t>Interpreting the Abstract</a:t>
            </a:r>
          </a:p>
        </p:txBody>
      </p:sp>
      <p:sp>
        <p:nvSpPr>
          <p:cNvPr id="185" name="Shape 185"/>
          <p:cNvSpPr txBox="1">
            <a:spLocks noGrp="1"/>
          </p:cNvSpPr>
          <p:nvPr>
            <p:ph type="body" idx="1"/>
          </p:nvPr>
        </p:nvSpPr>
        <p:spPr>
          <a:xfrm>
            <a:off x="1437601" y="2007675"/>
            <a:ext cx="7034788" cy="2017200"/>
          </a:xfrm>
          <a:prstGeom prst="rect">
            <a:avLst/>
          </a:prstGeom>
          <a:solidFill>
            <a:srgbClr val="FFFFFF"/>
          </a:solidFill>
        </p:spPr>
        <p:txBody>
          <a:bodyPr lIns="91425" tIns="91425" rIns="91425" bIns="91425" anchor="ctr" anchorCtr="0">
            <a:noAutofit/>
          </a:bodyPr>
          <a:lstStyle/>
          <a:p>
            <a:pPr lvl="0" algn="ctr">
              <a:spcBef>
                <a:spcPts val="0"/>
              </a:spcBef>
              <a:buNone/>
            </a:pPr>
            <a:r>
              <a:rPr lang="en" sz="2000" dirty="0">
                <a:solidFill>
                  <a:srgbClr val="0B5394"/>
                </a:solidFill>
              </a:rPr>
              <a:t>For students with ASD, K-12 success is often the result of rudimentary academic strategies.  However, in college, students struggle to adapt learning methods to respond to various teaching styles and disciplines. </a:t>
            </a:r>
          </a:p>
          <a:p>
            <a:pPr lvl="0" algn="r" rtl="0">
              <a:spcBef>
                <a:spcPts val="0"/>
              </a:spcBef>
              <a:buNone/>
            </a:pPr>
            <a:r>
              <a:rPr lang="en" sz="1200" dirty="0">
                <a:solidFill>
                  <a:srgbClr val="0B5394"/>
                </a:solidFill>
              </a:rPr>
              <a:t>(Rochester Institute of Technology, 2014)</a:t>
            </a:r>
          </a:p>
        </p:txBody>
      </p:sp>
      <p:sp>
        <p:nvSpPr>
          <p:cNvPr id="186" name="Shape 186"/>
          <p:cNvSpPr txBox="1"/>
          <p:nvPr/>
        </p:nvSpPr>
        <p:spPr>
          <a:xfrm>
            <a:off x="3394200" y="598050"/>
            <a:ext cx="5292600" cy="1244400"/>
          </a:xfrm>
          <a:prstGeom prst="rect">
            <a:avLst/>
          </a:prstGeom>
          <a:solidFill>
            <a:srgbClr val="0B5394"/>
          </a:solidFill>
          <a:ln>
            <a:noFill/>
          </a:ln>
        </p:spPr>
        <p:txBody>
          <a:bodyPr lIns="91425" tIns="91425" rIns="91425" bIns="91425" anchor="t" anchorCtr="0">
            <a:noAutofit/>
          </a:bodyPr>
          <a:lstStyle/>
          <a:p>
            <a:pPr lvl="0" rtl="0">
              <a:spcBef>
                <a:spcPts val="0"/>
              </a:spcBef>
              <a:buNone/>
            </a:pPr>
            <a:r>
              <a:rPr lang="en" sz="3600">
                <a:solidFill>
                  <a:srgbClr val="FFFFFF"/>
                </a:solidFill>
                <a:latin typeface="Roboto Slab"/>
                <a:ea typeface="Roboto Slab"/>
                <a:cs typeface="Roboto Slab"/>
                <a:sym typeface="Roboto Slab"/>
              </a:rPr>
              <a:t>Challenge: Breaking with the Familiar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472975" y="417400"/>
            <a:ext cx="8341500" cy="6329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92" name="Shape 192"/>
          <p:cNvSpPr txBox="1">
            <a:spLocks noGrp="1"/>
          </p:cNvSpPr>
          <p:nvPr>
            <p:ph type="title"/>
          </p:nvPr>
        </p:nvSpPr>
        <p:spPr>
          <a:xfrm>
            <a:off x="408200" y="194650"/>
            <a:ext cx="2860800" cy="1244400"/>
          </a:xfrm>
          <a:prstGeom prst="rect">
            <a:avLst/>
          </a:prstGeom>
          <a:solidFill>
            <a:schemeClr val="bg1"/>
          </a:solidFill>
          <a:ln w="5715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0B5394"/>
                </a:solidFill>
              </a:rPr>
              <a:t>ACADEMIC INTEGRATION</a:t>
            </a:r>
          </a:p>
        </p:txBody>
      </p:sp>
      <p:sp>
        <p:nvSpPr>
          <p:cNvPr id="193" name="Shape 193"/>
          <p:cNvSpPr txBox="1"/>
          <p:nvPr/>
        </p:nvSpPr>
        <p:spPr>
          <a:xfrm>
            <a:off x="3269000" y="194650"/>
            <a:ext cx="5417700" cy="1244400"/>
          </a:xfrm>
          <a:prstGeom prst="rect">
            <a:avLst/>
          </a:prstGeom>
          <a:solidFill>
            <a:srgbClr val="0B5394"/>
          </a:solidFill>
          <a:ln>
            <a:noFill/>
          </a:ln>
        </p:spPr>
        <p:txBody>
          <a:bodyPr lIns="91425" tIns="91425" rIns="91425" bIns="91425" anchor="ctr" anchorCtr="0">
            <a:noAutofit/>
          </a:bodyPr>
          <a:lstStyle/>
          <a:p>
            <a:pPr lvl="0" rtl="0">
              <a:spcBef>
                <a:spcPts val="0"/>
              </a:spcBef>
              <a:buNone/>
            </a:pPr>
            <a:r>
              <a:rPr lang="en" sz="3600">
                <a:solidFill>
                  <a:srgbClr val="FFFFFF"/>
                </a:solidFill>
                <a:latin typeface="Roboto Slab"/>
                <a:ea typeface="Roboto Slab"/>
                <a:cs typeface="Roboto Slab"/>
                <a:sym typeface="Roboto Slab"/>
              </a:rPr>
              <a:t>Universal Design for Learning (UDL)</a:t>
            </a:r>
          </a:p>
        </p:txBody>
      </p:sp>
      <p:sp>
        <p:nvSpPr>
          <p:cNvPr id="194" name="Shape 194"/>
          <p:cNvSpPr txBox="1"/>
          <p:nvPr/>
        </p:nvSpPr>
        <p:spPr>
          <a:xfrm>
            <a:off x="533400" y="4006300"/>
            <a:ext cx="8281200" cy="2740500"/>
          </a:xfrm>
          <a:prstGeom prst="rect">
            <a:avLst/>
          </a:prstGeom>
          <a:solidFill>
            <a:srgbClr val="EFEFEF"/>
          </a:solidFill>
          <a:ln>
            <a:noFill/>
          </a:ln>
        </p:spPr>
        <p:txBody>
          <a:bodyPr lIns="91425" tIns="91425" rIns="91425" bIns="91425" anchor="t" anchorCtr="0">
            <a:noAutofit/>
          </a:bodyPr>
          <a:lstStyle/>
          <a:p>
            <a:pPr lvl="0" rtl="0">
              <a:spcBef>
                <a:spcPts val="480"/>
              </a:spcBef>
              <a:buNone/>
            </a:pPr>
            <a:r>
              <a:rPr lang="en" sz="1600">
                <a:solidFill>
                  <a:srgbClr val="111111"/>
                </a:solidFill>
                <a:latin typeface="Georgia"/>
                <a:ea typeface="Georgia"/>
                <a:cs typeface="Georgia"/>
                <a:sym typeface="Georgia"/>
              </a:rPr>
              <a:t>UDL acknowledges the diversity of strengths students with ASD bring to college.  </a:t>
            </a:r>
          </a:p>
          <a:p>
            <a:pPr marL="914400" lvl="1" indent="-342900" rtl="0">
              <a:spcBef>
                <a:spcPts val="480"/>
              </a:spcBef>
              <a:buClr>
                <a:srgbClr val="0B5394"/>
              </a:buClr>
              <a:buSzPct val="112500"/>
              <a:buFont typeface="Georgia"/>
              <a:buChar char="■"/>
            </a:pPr>
            <a:r>
              <a:rPr lang="en" sz="1600">
                <a:solidFill>
                  <a:srgbClr val="111111"/>
                </a:solidFill>
                <a:latin typeface="Georgia"/>
                <a:ea typeface="Georgia"/>
                <a:cs typeface="Georgia"/>
                <a:sym typeface="Georgia"/>
              </a:rPr>
              <a:t>Move from passive learning via lecture to active learning via visual, auditory, and tactile methods</a:t>
            </a:r>
            <a:r>
              <a:rPr lang="en" sz="1800">
                <a:solidFill>
                  <a:srgbClr val="111111"/>
                </a:solidFill>
                <a:latin typeface="Georgia"/>
                <a:ea typeface="Georgia"/>
                <a:cs typeface="Georgia"/>
                <a:sym typeface="Georgia"/>
              </a:rPr>
              <a:t> </a:t>
            </a:r>
            <a:r>
              <a:rPr lang="en" sz="1200">
                <a:solidFill>
                  <a:srgbClr val="111111"/>
                </a:solidFill>
                <a:latin typeface="Georgia"/>
                <a:ea typeface="Georgia"/>
                <a:cs typeface="Georgia"/>
                <a:sym typeface="Georgia"/>
              </a:rPr>
              <a:t>(Grogan, 2015)</a:t>
            </a:r>
          </a:p>
          <a:p>
            <a:pPr marL="914400" lvl="1" indent="-342900" rtl="0">
              <a:spcBef>
                <a:spcPts val="480"/>
              </a:spcBef>
              <a:buClr>
                <a:srgbClr val="0B5394"/>
              </a:buClr>
              <a:buSzPct val="112500"/>
              <a:buFont typeface="Georgia"/>
              <a:buChar char="■"/>
            </a:pPr>
            <a:r>
              <a:rPr lang="en" sz="1600">
                <a:solidFill>
                  <a:srgbClr val="111111"/>
                </a:solidFill>
                <a:latin typeface="Georgia"/>
                <a:ea typeface="Georgia"/>
                <a:cs typeface="Georgia"/>
                <a:sym typeface="Georgia"/>
              </a:rPr>
              <a:t>Play to strengths by allowing students to choose assignments and break down barriers to traditional written assessment </a:t>
            </a:r>
            <a:r>
              <a:rPr lang="en" sz="1200">
                <a:solidFill>
                  <a:srgbClr val="111111"/>
                </a:solidFill>
                <a:latin typeface="Georgia"/>
                <a:ea typeface="Georgia"/>
                <a:cs typeface="Georgia"/>
                <a:sym typeface="Georgia"/>
              </a:rPr>
              <a:t>(Grogan, 2015)</a:t>
            </a:r>
          </a:p>
          <a:p>
            <a:pPr lvl="0" rtl="0">
              <a:spcBef>
                <a:spcPts val="480"/>
              </a:spcBef>
              <a:buNone/>
            </a:pPr>
            <a:endParaRPr sz="1200">
              <a:solidFill>
                <a:srgbClr val="111111"/>
              </a:solidFill>
              <a:latin typeface="Georgia"/>
              <a:ea typeface="Georgia"/>
              <a:cs typeface="Georgia"/>
              <a:sym typeface="Georgia"/>
            </a:endParaRPr>
          </a:p>
          <a:p>
            <a:pPr lvl="0" rtl="0">
              <a:spcBef>
                <a:spcPts val="480"/>
              </a:spcBef>
              <a:buNone/>
            </a:pPr>
            <a:r>
              <a:rPr lang="en" sz="1600">
                <a:solidFill>
                  <a:srgbClr val="111111"/>
                </a:solidFill>
                <a:latin typeface="Georgia"/>
                <a:ea typeface="Georgia"/>
                <a:cs typeface="Georgia"/>
                <a:sym typeface="Georgia"/>
              </a:rPr>
              <a:t>Recognizing faculty members are not experts in teaching, but in discipline, a concentrated effort to educate and train faculty and staff on the need for inclusive teaching and learning methods to engage both students with ASD and neurotypical students will be necessary. </a:t>
            </a:r>
          </a:p>
          <a:p>
            <a:pPr lvl="0" rtl="0">
              <a:spcBef>
                <a:spcPts val="480"/>
              </a:spcBef>
              <a:buNone/>
            </a:pPr>
            <a:endParaRPr sz="1600">
              <a:solidFill>
                <a:srgbClr val="111111"/>
              </a:solidFill>
              <a:latin typeface="Georgia"/>
              <a:ea typeface="Georgia"/>
              <a:cs typeface="Georgia"/>
              <a:sym typeface="Georgia"/>
            </a:endParaRPr>
          </a:p>
          <a:p>
            <a:pPr lvl="0" rtl="0">
              <a:spcBef>
                <a:spcPts val="480"/>
              </a:spcBef>
              <a:buNone/>
            </a:pPr>
            <a:endParaRPr sz="1800">
              <a:solidFill>
                <a:srgbClr val="111111"/>
              </a:solidFill>
              <a:latin typeface="Georgia"/>
              <a:ea typeface="Georgia"/>
              <a:cs typeface="Georgia"/>
              <a:sym typeface="Georgia"/>
            </a:endParaRPr>
          </a:p>
        </p:txBody>
      </p:sp>
      <p:sp>
        <p:nvSpPr>
          <p:cNvPr id="195" name="Shape 195"/>
          <p:cNvSpPr txBox="1"/>
          <p:nvPr/>
        </p:nvSpPr>
        <p:spPr>
          <a:xfrm>
            <a:off x="472975" y="1544099"/>
            <a:ext cx="8341500" cy="2573700"/>
          </a:xfrm>
          <a:prstGeom prst="rect">
            <a:avLst/>
          </a:prstGeom>
          <a:noFill/>
          <a:ln>
            <a:noFill/>
          </a:ln>
        </p:spPr>
        <p:txBody>
          <a:bodyPr lIns="91425" tIns="91425" rIns="91425" bIns="91425" anchor="t" anchorCtr="0">
            <a:noAutofit/>
          </a:bodyPr>
          <a:lstStyle/>
          <a:p>
            <a:pPr lvl="0" algn="ctr" rtl="0">
              <a:spcBef>
                <a:spcPts val="0"/>
              </a:spcBef>
              <a:buNone/>
            </a:pPr>
            <a:r>
              <a:rPr lang="en" sz="2000" dirty="0">
                <a:solidFill>
                  <a:srgbClr val="0B5394"/>
                </a:solidFill>
                <a:latin typeface="Roboto Slab"/>
                <a:ea typeface="Roboto Slab"/>
                <a:cs typeface="Roboto Slab"/>
                <a:sym typeface="Roboto Slab"/>
              </a:rPr>
              <a:t>Grandin and Panek (2013) noted “if you really want to prepare [people] to participate in mainstream life, then you have to do more than accommodate their deficits. You have to figure out ways to exploit their strengths” (p. 184). Operating under this deficit perspective, higher education often fails to recognize the great diversity in students with ASD and the success they can achieve in the college learning environment (Grogan, 2015).</a:t>
            </a:r>
          </a:p>
          <a:p>
            <a:pPr lvl="0" algn="l" rtl="0">
              <a:spcBef>
                <a:spcPts val="0"/>
              </a:spcBef>
              <a:buNone/>
            </a:pPr>
            <a:r>
              <a:rPr lang="en" sz="2000" dirty="0">
                <a:solidFill>
                  <a:schemeClr val="accent6"/>
                </a:solidFill>
                <a:latin typeface="Roboto Slab"/>
                <a:ea typeface="Roboto Slab"/>
                <a:cs typeface="Roboto Slab"/>
                <a:sym typeface="Roboto Slab"/>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8"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01" name="Shape 201"/>
          <p:cNvSpPr txBox="1">
            <a:spLocks noGrp="1"/>
          </p:cNvSpPr>
          <p:nvPr>
            <p:ph type="body" idx="1"/>
          </p:nvPr>
        </p:nvSpPr>
        <p:spPr>
          <a:xfrm>
            <a:off x="614049" y="4115450"/>
            <a:ext cx="7293776" cy="2083175"/>
          </a:xfrm>
          <a:prstGeom prst="rect">
            <a:avLst/>
          </a:prstGeom>
          <a:solidFill>
            <a:srgbClr val="FFFFFF"/>
          </a:solidFill>
        </p:spPr>
        <p:txBody>
          <a:bodyPr lIns="91425" tIns="91425" rIns="91425" bIns="91425" anchor="t" anchorCtr="0">
            <a:noAutofit/>
          </a:bodyPr>
          <a:lstStyle/>
          <a:p>
            <a:pPr lvl="0" rtl="0">
              <a:spcBef>
                <a:spcPts val="0"/>
              </a:spcBef>
              <a:buNone/>
            </a:pPr>
            <a:r>
              <a:rPr lang="en" sz="1800" dirty="0">
                <a:solidFill>
                  <a:srgbClr val="0B5394"/>
                </a:solidFill>
              </a:rPr>
              <a:t>Varied assessment methods</a:t>
            </a:r>
          </a:p>
          <a:p>
            <a:pPr marL="457200" lvl="0" indent="-342900" rtl="0">
              <a:spcBef>
                <a:spcPts val="0"/>
              </a:spcBef>
              <a:buClr>
                <a:srgbClr val="0B5394"/>
              </a:buClr>
              <a:buSzPct val="100000"/>
            </a:pPr>
            <a:r>
              <a:rPr lang="en" sz="1800" dirty="0">
                <a:solidFill>
                  <a:srgbClr val="0B5394"/>
                </a:solidFill>
              </a:rPr>
              <a:t>Allow students to demonstrate learning in ways that align with their strengths</a:t>
            </a:r>
          </a:p>
          <a:p>
            <a:pPr lvl="0" rtl="0">
              <a:spcBef>
                <a:spcPts val="0"/>
              </a:spcBef>
              <a:buNone/>
            </a:pPr>
            <a:r>
              <a:rPr lang="en" sz="1800" dirty="0">
                <a:solidFill>
                  <a:srgbClr val="0B5394"/>
                </a:solidFill>
              </a:rPr>
              <a:t>Use an array of techniques </a:t>
            </a:r>
          </a:p>
          <a:p>
            <a:pPr marL="457200" lvl="0" indent="-342900" rtl="0">
              <a:spcBef>
                <a:spcPts val="0"/>
              </a:spcBef>
              <a:buClr>
                <a:srgbClr val="0B5394"/>
              </a:buClr>
              <a:buSzPct val="100000"/>
            </a:pPr>
            <a:r>
              <a:rPr lang="en" sz="1800" dirty="0">
                <a:solidFill>
                  <a:srgbClr val="0B5394"/>
                </a:solidFill>
              </a:rPr>
              <a:t>Play to students’ strengths as visual, auditory, or tactile learners to give a concrete method to abstract concepts</a:t>
            </a:r>
          </a:p>
          <a:p>
            <a:pPr lvl="0" algn="r" rtl="0">
              <a:spcBef>
                <a:spcPts val="0"/>
              </a:spcBef>
              <a:buNone/>
            </a:pPr>
            <a:r>
              <a:rPr lang="en" sz="1200" dirty="0">
                <a:solidFill>
                  <a:srgbClr val="0B5394"/>
                </a:solidFill>
              </a:rPr>
              <a:t>(Grogan, 2015; Grandin &amp; Panek, 2013)</a:t>
            </a:r>
          </a:p>
          <a:p>
            <a:pPr lvl="0" rtl="0">
              <a:spcBef>
                <a:spcPts val="0"/>
              </a:spcBef>
              <a:buNone/>
            </a:pPr>
            <a:endParaRPr dirty="0">
              <a:solidFill>
                <a:srgbClr val="0B5394"/>
              </a:solidFill>
            </a:endParaRPr>
          </a:p>
        </p:txBody>
      </p:sp>
      <p:sp>
        <p:nvSpPr>
          <p:cNvPr id="202" name="Shape 202"/>
          <p:cNvSpPr txBox="1">
            <a:spLocks noGrp="1"/>
          </p:cNvSpPr>
          <p:nvPr>
            <p:ph type="title"/>
          </p:nvPr>
        </p:nvSpPr>
        <p:spPr>
          <a:xfrm>
            <a:off x="533400" y="598050"/>
            <a:ext cx="2860800" cy="1244400"/>
          </a:xfrm>
          <a:prstGeom prst="rect">
            <a:avLst/>
          </a:prstGeom>
          <a:solidFill>
            <a:srgbClr val="FFFFFF"/>
          </a:solidFill>
          <a:ln w="7620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b="1">
                <a:solidFill>
                  <a:srgbClr val="0B5394"/>
                </a:solidFill>
              </a:rPr>
              <a:t>ACADEMIC INTEGRATION</a:t>
            </a:r>
          </a:p>
        </p:txBody>
      </p:sp>
      <p:sp>
        <p:nvSpPr>
          <p:cNvPr id="203" name="Shape 203"/>
          <p:cNvSpPr txBox="1"/>
          <p:nvPr/>
        </p:nvSpPr>
        <p:spPr>
          <a:xfrm rot="-5400000">
            <a:off x="85899" y="2509375"/>
            <a:ext cx="1960500" cy="904200"/>
          </a:xfrm>
          <a:prstGeom prst="rect">
            <a:avLst/>
          </a:prstGeom>
          <a:solidFill>
            <a:srgbClr val="3D85C6"/>
          </a:solidFill>
          <a:ln>
            <a:noFill/>
          </a:ln>
        </p:spPr>
        <p:txBody>
          <a:bodyPr lIns="91425" tIns="91425" rIns="91425" bIns="91425" anchor="ctr" anchorCtr="0">
            <a:noAutofit/>
          </a:bodyPr>
          <a:lstStyle/>
          <a:p>
            <a:pPr lvl="0" algn="ctr" rtl="0">
              <a:spcBef>
                <a:spcPts val="0"/>
              </a:spcBef>
              <a:buNone/>
            </a:pPr>
            <a:r>
              <a:rPr lang="en" sz="1600" b="1">
                <a:latin typeface="Georgia"/>
                <a:ea typeface="Georgia"/>
                <a:cs typeface="Georgia"/>
                <a:sym typeface="Georgia"/>
              </a:rPr>
              <a:t>Applying New Strategies</a:t>
            </a:r>
          </a:p>
        </p:txBody>
      </p:sp>
      <p:sp>
        <p:nvSpPr>
          <p:cNvPr id="204" name="Shape 204"/>
          <p:cNvSpPr txBox="1"/>
          <p:nvPr/>
        </p:nvSpPr>
        <p:spPr>
          <a:xfrm rot="5400000">
            <a:off x="7192363" y="4822863"/>
            <a:ext cx="2091225" cy="660300"/>
          </a:xfrm>
          <a:prstGeom prst="rect">
            <a:avLst/>
          </a:prstGeom>
          <a:solidFill>
            <a:srgbClr val="3D85C6"/>
          </a:solidFill>
          <a:ln>
            <a:noFill/>
          </a:ln>
        </p:spPr>
        <p:txBody>
          <a:bodyPr lIns="91425" tIns="91425" rIns="91425" bIns="91425" anchor="t" anchorCtr="0">
            <a:noAutofit/>
          </a:bodyPr>
          <a:lstStyle/>
          <a:p>
            <a:pPr lvl="0" algn="ctr" rtl="0">
              <a:spcBef>
                <a:spcPts val="0"/>
              </a:spcBef>
              <a:buNone/>
            </a:pPr>
            <a:r>
              <a:rPr lang="en" sz="1600" b="1" dirty="0">
                <a:latin typeface="Georgia"/>
                <a:ea typeface="Georgia"/>
                <a:cs typeface="Georgia"/>
                <a:sym typeface="Georgia"/>
              </a:rPr>
              <a:t>Interpreting the Abstract</a:t>
            </a:r>
          </a:p>
        </p:txBody>
      </p:sp>
      <p:sp>
        <p:nvSpPr>
          <p:cNvPr id="205" name="Shape 205"/>
          <p:cNvSpPr txBox="1">
            <a:spLocks noGrp="1"/>
          </p:cNvSpPr>
          <p:nvPr>
            <p:ph type="body" idx="1"/>
          </p:nvPr>
        </p:nvSpPr>
        <p:spPr>
          <a:xfrm>
            <a:off x="1518248" y="1981225"/>
            <a:ext cx="7049877" cy="1960500"/>
          </a:xfrm>
          <a:prstGeom prst="rect">
            <a:avLst/>
          </a:prstGeom>
          <a:solidFill>
            <a:srgbClr val="FFFFFF"/>
          </a:solidFill>
        </p:spPr>
        <p:txBody>
          <a:bodyPr lIns="91425" tIns="91425" rIns="91425" bIns="91425" anchor="t" anchorCtr="0">
            <a:noAutofit/>
          </a:bodyPr>
          <a:lstStyle/>
          <a:p>
            <a:pPr lvl="0" rtl="0">
              <a:spcBef>
                <a:spcPts val="0"/>
              </a:spcBef>
              <a:buNone/>
            </a:pPr>
            <a:r>
              <a:rPr lang="en" sz="2100" dirty="0">
                <a:solidFill>
                  <a:srgbClr val="0B5394"/>
                </a:solidFill>
              </a:rPr>
              <a:t>Sufficient planning and clear communication</a:t>
            </a:r>
          </a:p>
          <a:p>
            <a:pPr marL="457200" lvl="0" indent="-361950" rtl="0">
              <a:spcBef>
                <a:spcPts val="0"/>
              </a:spcBef>
              <a:buClr>
                <a:srgbClr val="0B5394"/>
              </a:buClr>
              <a:buSzPct val="100000"/>
            </a:pPr>
            <a:r>
              <a:rPr lang="en" sz="2100" dirty="0">
                <a:solidFill>
                  <a:srgbClr val="0B5394"/>
                </a:solidFill>
              </a:rPr>
              <a:t>Allow time to adapt to schedule, expectations, and changes</a:t>
            </a:r>
          </a:p>
          <a:p>
            <a:pPr marL="457200" lvl="0" indent="-342900" rtl="0">
              <a:spcBef>
                <a:spcPts val="0"/>
              </a:spcBef>
              <a:buClr>
                <a:srgbClr val="0B5394"/>
              </a:buClr>
              <a:buSzPct val="85714"/>
            </a:pPr>
            <a:r>
              <a:rPr lang="en" sz="2100" dirty="0">
                <a:solidFill>
                  <a:srgbClr val="0B5394"/>
                </a:solidFill>
              </a:rPr>
              <a:t>Disclose teaching methods to students in advance</a:t>
            </a:r>
            <a:r>
              <a:rPr lang="en" sz="1800" dirty="0">
                <a:solidFill>
                  <a:srgbClr val="0B5394"/>
                </a:solidFill>
              </a:rPr>
              <a:t> </a:t>
            </a:r>
            <a:r>
              <a:rPr lang="en" sz="1800" dirty="0" smtClean="0">
                <a:solidFill>
                  <a:srgbClr val="0B5394"/>
                </a:solidFill>
              </a:rPr>
              <a:t>                                  </a:t>
            </a:r>
          </a:p>
          <a:p>
            <a:pPr marL="114300" lvl="0" algn="r" rtl="0">
              <a:spcBef>
                <a:spcPts val="0"/>
              </a:spcBef>
              <a:buClr>
                <a:srgbClr val="0B5394"/>
              </a:buClr>
              <a:buSzPct val="85714"/>
              <a:buNone/>
            </a:pPr>
            <a:r>
              <a:rPr lang="en" sz="1200" dirty="0" smtClean="0">
                <a:solidFill>
                  <a:srgbClr val="0B5394"/>
                </a:solidFill>
              </a:rPr>
              <a:t>(</a:t>
            </a:r>
            <a:r>
              <a:rPr lang="en" sz="1200" dirty="0">
                <a:solidFill>
                  <a:srgbClr val="0B5394"/>
                </a:solidFill>
              </a:rPr>
              <a:t>Van Hees, Moyson, &amp; Roeyers, 2015)</a:t>
            </a:r>
          </a:p>
        </p:txBody>
      </p:sp>
      <p:sp>
        <p:nvSpPr>
          <p:cNvPr id="206" name="Shape 206"/>
          <p:cNvSpPr txBox="1"/>
          <p:nvPr/>
        </p:nvSpPr>
        <p:spPr>
          <a:xfrm>
            <a:off x="3394200" y="598050"/>
            <a:ext cx="5292600" cy="1244400"/>
          </a:xfrm>
          <a:prstGeom prst="rect">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3600">
                <a:solidFill>
                  <a:srgbClr val="FFFFFF"/>
                </a:solidFill>
                <a:latin typeface="Roboto Slab"/>
                <a:ea typeface="Roboto Slab"/>
                <a:cs typeface="Roboto Slab"/>
                <a:sym typeface="Roboto Slab"/>
              </a:rPr>
              <a:t>Employing Universal Design for Learning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6" name="Shape 161"/>
          <p:cNvSpPr/>
          <p:nvPr/>
        </p:nvSpPr>
        <p:spPr>
          <a:xfrm>
            <a:off x="401250" y="264300"/>
            <a:ext cx="8341500" cy="6593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11" name="Shape 211"/>
          <p:cNvSpPr txBox="1">
            <a:spLocks noGrp="1"/>
          </p:cNvSpPr>
          <p:nvPr>
            <p:ph type="ctrTitle"/>
          </p:nvPr>
        </p:nvSpPr>
        <p:spPr>
          <a:xfrm>
            <a:off x="207508" y="176082"/>
            <a:ext cx="1797000" cy="550800"/>
          </a:xfrm>
          <a:prstGeom prst="rect">
            <a:avLst/>
          </a:prstGeom>
          <a:solidFill>
            <a:schemeClr val="bg1"/>
          </a:solidFill>
          <a:ln w="76200" cap="flat" cmpd="sng">
            <a:solidFill>
              <a:srgbClr val="274E1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3000" b="1" dirty="0">
                <a:solidFill>
                  <a:srgbClr val="274E13"/>
                </a:solidFill>
              </a:rPr>
              <a:t>BUDGET</a:t>
            </a:r>
            <a:r>
              <a:rPr lang="en" b="1" dirty="0"/>
              <a:t> </a:t>
            </a:r>
          </a:p>
        </p:txBody>
      </p:sp>
      <p:graphicFrame>
        <p:nvGraphicFramePr>
          <p:cNvPr id="212" name="Shape 212"/>
          <p:cNvGraphicFramePr/>
          <p:nvPr/>
        </p:nvGraphicFramePr>
        <p:xfrm>
          <a:off x="1177225" y="864125"/>
          <a:ext cx="7396650" cy="4960410"/>
        </p:xfrm>
        <a:graphic>
          <a:graphicData uri="http://schemas.openxmlformats.org/drawingml/2006/table">
            <a:tbl>
              <a:tblPr>
                <a:noFill/>
                <a:tableStyleId>{3A873186-EA72-4031-8C8E-05B14984B350}</a:tableStyleId>
              </a:tblPr>
              <a:tblGrid>
                <a:gridCol w="2987575">
                  <a:extLst>
                    <a:ext uri="{9D8B030D-6E8A-4147-A177-3AD203B41FA5}">
                      <a16:colId xmlns:a16="http://schemas.microsoft.com/office/drawing/2014/main" val="20000"/>
                    </a:ext>
                  </a:extLst>
                </a:gridCol>
                <a:gridCol w="4409075">
                  <a:extLst>
                    <a:ext uri="{9D8B030D-6E8A-4147-A177-3AD203B41FA5}">
                      <a16:colId xmlns:a16="http://schemas.microsoft.com/office/drawing/2014/main" val="20001"/>
                    </a:ext>
                  </a:extLst>
                </a:gridCol>
              </a:tblGrid>
              <a:tr h="343000">
                <a:tc>
                  <a:txBody>
                    <a:bodyPr/>
                    <a:lstStyle/>
                    <a:p>
                      <a:pPr lvl="0" algn="ctr">
                        <a:spcBef>
                          <a:spcPts val="0"/>
                        </a:spcBef>
                        <a:buNone/>
                      </a:pPr>
                      <a:r>
                        <a:rPr lang="en">
                          <a:latin typeface="Georgia"/>
                          <a:ea typeface="Georgia"/>
                          <a:cs typeface="Georgia"/>
                          <a:sym typeface="Georgia"/>
                        </a:rPr>
                        <a:t>Item</a:t>
                      </a:r>
                    </a:p>
                  </a:txBody>
                  <a:tcPr marL="91425" marR="91425" marT="91425" marB="91425">
                    <a:lnL w="9525" cap="flat" cmpd="sng">
                      <a:solidFill>
                        <a:srgbClr val="45818E"/>
                      </a:solidFill>
                      <a:prstDash val="solid"/>
                      <a:round/>
                      <a:headEnd type="none" w="med" len="med"/>
                      <a:tailEnd type="none" w="med" len="med"/>
                    </a:lnL>
                    <a:lnR w="9525" cap="flat" cmpd="sng">
                      <a:solidFill>
                        <a:srgbClr val="45818E"/>
                      </a:solidFill>
                      <a:prstDash val="solid"/>
                      <a:round/>
                      <a:headEnd type="none" w="med" len="med"/>
                      <a:tailEnd type="none" w="med" len="med"/>
                    </a:lnR>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solidFill>
                      <a:srgbClr val="6AA84F"/>
                    </a:solidFill>
                  </a:tcPr>
                </a:tc>
                <a:tc>
                  <a:txBody>
                    <a:bodyPr/>
                    <a:lstStyle/>
                    <a:p>
                      <a:pPr lvl="0" algn="ctr">
                        <a:spcBef>
                          <a:spcPts val="0"/>
                        </a:spcBef>
                        <a:buNone/>
                      </a:pPr>
                      <a:r>
                        <a:rPr lang="en">
                          <a:latin typeface="Georgia"/>
                          <a:ea typeface="Georgia"/>
                          <a:cs typeface="Georgia"/>
                          <a:sym typeface="Georgia"/>
                        </a:rPr>
                        <a:t>Cost</a:t>
                      </a:r>
                    </a:p>
                  </a:txBody>
                  <a:tcPr marL="91425" marR="91425" marT="91425" marB="91425">
                    <a:lnL w="9525" cap="flat" cmpd="sng">
                      <a:solidFill>
                        <a:srgbClr val="45818E"/>
                      </a:solidFill>
                      <a:prstDash val="solid"/>
                      <a:round/>
                      <a:headEnd type="none" w="med" len="med"/>
                      <a:tailEnd type="none" w="med" len="med"/>
                    </a:lnL>
                    <a:lnR w="9525" cap="flat" cmpd="sng">
                      <a:solidFill>
                        <a:srgbClr val="45818E"/>
                      </a:solidFill>
                      <a:prstDash val="solid"/>
                      <a:round/>
                      <a:headEnd type="none" w="med" len="med"/>
                      <a:tailEnd type="none" w="med" len="med"/>
                    </a:lnR>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solidFill>
                      <a:srgbClr val="6AA84F"/>
                    </a:solidFill>
                  </a:tcPr>
                </a:tc>
                <a:extLst>
                  <a:ext uri="{0D108BD9-81ED-4DB2-BD59-A6C34878D82A}">
                    <a16:rowId xmlns:a16="http://schemas.microsoft.com/office/drawing/2014/main" val="10000"/>
                  </a:ext>
                </a:extLst>
              </a:tr>
              <a:tr h="476225">
                <a:tc>
                  <a:txBody>
                    <a:bodyPr/>
                    <a:lstStyle/>
                    <a:p>
                      <a:pPr lvl="0" rtl="0">
                        <a:spcBef>
                          <a:spcPts val="0"/>
                        </a:spcBef>
                        <a:buNone/>
                      </a:pPr>
                      <a:r>
                        <a:rPr lang="en" sz="1000" b="1">
                          <a:latin typeface="Georgia"/>
                          <a:ea typeface="Georgia"/>
                          <a:cs typeface="Georgia"/>
                          <a:sym typeface="Georgia"/>
                        </a:rPr>
                        <a:t>Specialized Pre-Orientation Program</a:t>
                      </a:r>
                    </a:p>
                  </a:txBody>
                  <a:tcPr marL="91425" marR="91425" marT="91425" marB="91425">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tcPr>
                </a:tc>
                <a:tc>
                  <a:txBody>
                    <a:bodyPr/>
                    <a:lstStyle/>
                    <a:p>
                      <a:pPr lvl="0">
                        <a:spcBef>
                          <a:spcPts val="0"/>
                        </a:spcBef>
                        <a:buNone/>
                      </a:pPr>
                      <a:endParaRPr sz="1000">
                        <a:latin typeface="Georgia"/>
                        <a:ea typeface="Georgia"/>
                        <a:cs typeface="Georgia"/>
                        <a:sym typeface="Georgia"/>
                      </a:endParaRPr>
                    </a:p>
                  </a:txBody>
                  <a:tcPr marL="91425" marR="91425" marT="91425" marB="91425">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tcPr>
                </a:tc>
                <a:extLst>
                  <a:ext uri="{0D108BD9-81ED-4DB2-BD59-A6C34878D82A}">
                    <a16:rowId xmlns:a16="http://schemas.microsoft.com/office/drawing/2014/main" val="10001"/>
                  </a:ext>
                </a:extLst>
              </a:tr>
              <a:tr h="634400">
                <a:tc>
                  <a:txBody>
                    <a:bodyPr/>
                    <a:lstStyle/>
                    <a:p>
                      <a:pPr marL="457200" lvl="0" indent="0" rtl="0">
                        <a:spcBef>
                          <a:spcPts val="0"/>
                        </a:spcBef>
                        <a:buNone/>
                      </a:pPr>
                      <a:r>
                        <a:rPr lang="en" sz="1000">
                          <a:latin typeface="Georgia"/>
                          <a:ea typeface="Georgia"/>
                          <a:cs typeface="Georgia"/>
                          <a:sym typeface="Georgia"/>
                        </a:rPr>
                        <a:t>Facilities usage &amp; staff compensation</a:t>
                      </a:r>
                    </a:p>
                  </a:txBody>
                  <a:tcPr marL="91425" marR="91425" marT="91425" marB="91425">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tcPr>
                </a:tc>
                <a:tc>
                  <a:txBody>
                    <a:bodyPr/>
                    <a:lstStyle/>
                    <a:p>
                      <a:pPr marL="457200" lvl="0" indent="-292100" rtl="0">
                        <a:spcBef>
                          <a:spcPts val="0"/>
                        </a:spcBef>
                        <a:buSzPct val="100000"/>
                        <a:buFont typeface="Georgia"/>
                        <a:buChar char="●"/>
                      </a:pPr>
                      <a:r>
                        <a:rPr lang="en" sz="1000">
                          <a:latin typeface="Georgia"/>
                          <a:ea typeface="Georgia"/>
                          <a:cs typeface="Georgia"/>
                          <a:sym typeface="Georgia"/>
                        </a:rPr>
                        <a:t>Recommend applying for grants from Autism Speaks Family Services</a:t>
                      </a:r>
                    </a:p>
                    <a:p>
                      <a:pPr marL="457200" lvl="0" indent="-292100" rtl="0">
                        <a:spcBef>
                          <a:spcPts val="0"/>
                        </a:spcBef>
                        <a:buSzPct val="100000"/>
                        <a:buFont typeface="Georgia"/>
                        <a:buChar char="●"/>
                      </a:pPr>
                      <a:r>
                        <a:rPr lang="en" sz="1000">
                          <a:latin typeface="Georgia"/>
                          <a:ea typeface="Georgia"/>
                          <a:cs typeface="Georgia"/>
                          <a:sym typeface="Georgia"/>
                        </a:rPr>
                        <a:t>Similar programs funded by participant fees </a:t>
                      </a:r>
                      <a:r>
                        <a:rPr lang="en" sz="1000" baseline="30000">
                          <a:latin typeface="Georgia"/>
                          <a:ea typeface="Georgia"/>
                          <a:cs typeface="Georgia"/>
                          <a:sym typeface="Georgia"/>
                        </a:rPr>
                        <a:t>1</a:t>
                      </a:r>
                    </a:p>
                  </a:txBody>
                  <a:tcPr marL="91425" marR="91425" marT="91425" marB="91425">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tcPr>
                </a:tc>
                <a:extLst>
                  <a:ext uri="{0D108BD9-81ED-4DB2-BD59-A6C34878D82A}">
                    <a16:rowId xmlns:a16="http://schemas.microsoft.com/office/drawing/2014/main" val="10002"/>
                  </a:ext>
                </a:extLst>
              </a:tr>
              <a:tr h="476225">
                <a:tc>
                  <a:txBody>
                    <a:bodyPr/>
                    <a:lstStyle/>
                    <a:p>
                      <a:pPr marL="457200" lvl="0" indent="0" rtl="0">
                        <a:spcBef>
                          <a:spcPts val="0"/>
                        </a:spcBef>
                        <a:buNone/>
                      </a:pPr>
                      <a:r>
                        <a:rPr lang="en" sz="1000">
                          <a:latin typeface="Georgia"/>
                          <a:ea typeface="Georgia"/>
                          <a:cs typeface="Georgia"/>
                          <a:sym typeface="Georgia"/>
                        </a:rPr>
                        <a:t>Resources Awareness (printed materials)</a:t>
                      </a:r>
                    </a:p>
                  </a:txBody>
                  <a:tcPr marL="91425" marR="91425" marT="91425" marB="91425">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tcPr>
                </a:tc>
                <a:tc>
                  <a:txBody>
                    <a:bodyPr/>
                    <a:lstStyle/>
                    <a:p>
                      <a:pPr lvl="0">
                        <a:spcBef>
                          <a:spcPts val="0"/>
                        </a:spcBef>
                        <a:buNone/>
                      </a:pPr>
                      <a:r>
                        <a:rPr lang="en" sz="1000">
                          <a:latin typeface="Georgia"/>
                          <a:ea typeface="Georgia"/>
                          <a:cs typeface="Georgia"/>
                          <a:sym typeface="Georgia"/>
                        </a:rPr>
                        <a:t>Utilize existing program promotion materials</a:t>
                      </a:r>
                    </a:p>
                  </a:txBody>
                  <a:tcPr marL="91425" marR="91425" marT="91425" marB="91425">
                    <a:lnT w="9525" cap="flat" cmpd="sng">
                      <a:solidFill>
                        <a:srgbClr val="45818E"/>
                      </a:solidFill>
                      <a:prstDash val="solid"/>
                      <a:round/>
                      <a:headEnd type="none" w="med" len="med"/>
                      <a:tailEnd type="none" w="med" len="med"/>
                    </a:lnT>
                    <a:lnB w="9525" cap="flat" cmpd="sng">
                      <a:solidFill>
                        <a:srgbClr val="45818E"/>
                      </a:solidFill>
                      <a:prstDash val="solid"/>
                      <a:round/>
                      <a:headEnd type="none" w="med" len="med"/>
                      <a:tailEnd type="none" w="med" len="med"/>
                    </a:lnB>
                  </a:tcPr>
                </a:tc>
                <a:extLst>
                  <a:ext uri="{0D108BD9-81ED-4DB2-BD59-A6C34878D82A}">
                    <a16:rowId xmlns:a16="http://schemas.microsoft.com/office/drawing/2014/main" val="10003"/>
                  </a:ext>
                </a:extLst>
              </a:tr>
              <a:tr h="319700">
                <a:tc>
                  <a:txBody>
                    <a:bodyPr/>
                    <a:lstStyle/>
                    <a:p>
                      <a:pPr lvl="0">
                        <a:spcBef>
                          <a:spcPts val="0"/>
                        </a:spcBef>
                        <a:buNone/>
                      </a:pPr>
                      <a:r>
                        <a:rPr lang="en" sz="1000" b="1">
                          <a:latin typeface="Georgia"/>
                          <a:ea typeface="Georgia"/>
                          <a:cs typeface="Georgia"/>
                          <a:sym typeface="Georgia"/>
                        </a:rPr>
                        <a:t>Awareness Campaign</a:t>
                      </a:r>
                      <a:r>
                        <a:rPr lang="en" sz="1000" b="1" baseline="30000">
                          <a:latin typeface="Georgia"/>
                          <a:ea typeface="Georgia"/>
                          <a:cs typeface="Georgia"/>
                          <a:sym typeface="Georgia"/>
                        </a:rPr>
                        <a:t>2</a:t>
                      </a:r>
                    </a:p>
                  </a:txBody>
                  <a:tcPr marL="91425" marR="91425" marT="91425" marB="91425">
                    <a:lnT w="9525" cap="flat" cmpd="sng">
                      <a:solidFill>
                        <a:srgbClr val="45818E"/>
                      </a:solidFill>
                      <a:prstDash val="solid"/>
                      <a:round/>
                      <a:headEnd type="none" w="med" len="med"/>
                      <a:tailEnd type="none" w="med" len="med"/>
                    </a:lnT>
                  </a:tcPr>
                </a:tc>
                <a:tc>
                  <a:txBody>
                    <a:bodyPr/>
                    <a:lstStyle/>
                    <a:p>
                      <a:pPr lvl="0">
                        <a:spcBef>
                          <a:spcPts val="0"/>
                        </a:spcBef>
                        <a:buNone/>
                      </a:pPr>
                      <a:endParaRPr sz="1000">
                        <a:latin typeface="Georgia"/>
                        <a:ea typeface="Georgia"/>
                        <a:cs typeface="Georgia"/>
                        <a:sym typeface="Georgia"/>
                      </a:endParaRPr>
                    </a:p>
                  </a:txBody>
                  <a:tcPr marL="91425" marR="91425" marT="91425" marB="91425">
                    <a:lnT w="9525" cap="flat" cmpd="sng">
                      <a:solidFill>
                        <a:srgbClr val="45818E"/>
                      </a:solidFill>
                      <a:prstDash val="solid"/>
                      <a:round/>
                      <a:headEnd type="none" w="med" len="med"/>
                      <a:tailEnd type="none" w="med" len="med"/>
                    </a:lnT>
                  </a:tcPr>
                </a:tc>
                <a:extLst>
                  <a:ext uri="{0D108BD9-81ED-4DB2-BD59-A6C34878D82A}">
                    <a16:rowId xmlns:a16="http://schemas.microsoft.com/office/drawing/2014/main" val="10004"/>
                  </a:ext>
                </a:extLst>
              </a:tr>
              <a:tr h="318000">
                <a:tc>
                  <a:txBody>
                    <a:bodyPr/>
                    <a:lstStyle/>
                    <a:p>
                      <a:pPr lvl="0">
                        <a:spcBef>
                          <a:spcPts val="0"/>
                        </a:spcBef>
                        <a:buNone/>
                      </a:pPr>
                      <a:r>
                        <a:rPr lang="en" sz="1000">
                          <a:latin typeface="Georgia"/>
                          <a:ea typeface="Georgia"/>
                          <a:cs typeface="Georgia"/>
                          <a:sym typeface="Georgia"/>
                        </a:rPr>
                        <a:t>   Marketing Materials (print)</a:t>
                      </a:r>
                    </a:p>
                  </a:txBody>
                  <a:tcPr marL="91425" marR="91425" marT="91425" marB="91425"/>
                </a:tc>
                <a:tc>
                  <a:txBody>
                    <a:bodyPr/>
                    <a:lstStyle/>
                    <a:p>
                      <a:pPr lvl="0">
                        <a:spcBef>
                          <a:spcPts val="0"/>
                        </a:spcBef>
                        <a:buNone/>
                      </a:pPr>
                      <a:r>
                        <a:rPr lang="en" sz="1000">
                          <a:latin typeface="Georgia"/>
                          <a:ea typeface="Georgia"/>
                          <a:cs typeface="Georgia"/>
                          <a:sym typeface="Georgia"/>
                        </a:rPr>
                        <a:t>$2,000</a:t>
                      </a:r>
                    </a:p>
                  </a:txBody>
                  <a:tcPr marL="91425" marR="91425" marT="91425" marB="91425"/>
                </a:tc>
                <a:extLst>
                  <a:ext uri="{0D108BD9-81ED-4DB2-BD59-A6C34878D82A}">
                    <a16:rowId xmlns:a16="http://schemas.microsoft.com/office/drawing/2014/main" val="10005"/>
                  </a:ext>
                </a:extLst>
              </a:tr>
              <a:tr h="318000">
                <a:tc>
                  <a:txBody>
                    <a:bodyPr/>
                    <a:lstStyle/>
                    <a:p>
                      <a:pPr lvl="0">
                        <a:spcBef>
                          <a:spcPts val="0"/>
                        </a:spcBef>
                        <a:buNone/>
                      </a:pPr>
                      <a:r>
                        <a:rPr lang="en" sz="1000">
                          <a:latin typeface="Georgia"/>
                          <a:ea typeface="Georgia"/>
                          <a:cs typeface="Georgia"/>
                          <a:sym typeface="Georgia"/>
                        </a:rPr>
                        <a:t>   Guest Speaker</a:t>
                      </a:r>
                    </a:p>
                  </a:txBody>
                  <a:tcPr marL="91425" marR="91425" marT="91425" marB="91425"/>
                </a:tc>
                <a:tc>
                  <a:txBody>
                    <a:bodyPr/>
                    <a:lstStyle/>
                    <a:p>
                      <a:pPr lvl="0">
                        <a:spcBef>
                          <a:spcPts val="0"/>
                        </a:spcBef>
                        <a:buNone/>
                      </a:pPr>
                      <a:r>
                        <a:rPr lang="en" sz="1000">
                          <a:latin typeface="Georgia"/>
                          <a:ea typeface="Georgia"/>
                          <a:cs typeface="Georgia"/>
                          <a:sym typeface="Georgia"/>
                        </a:rPr>
                        <a:t>$5,000</a:t>
                      </a:r>
                    </a:p>
                  </a:txBody>
                  <a:tcPr marL="91425" marR="91425" marT="91425" marB="91425"/>
                </a:tc>
                <a:extLst>
                  <a:ext uri="{0D108BD9-81ED-4DB2-BD59-A6C34878D82A}">
                    <a16:rowId xmlns:a16="http://schemas.microsoft.com/office/drawing/2014/main" val="10006"/>
                  </a:ext>
                </a:extLst>
              </a:tr>
              <a:tr h="476225">
                <a:tc>
                  <a:txBody>
                    <a:bodyPr/>
                    <a:lstStyle/>
                    <a:p>
                      <a:pPr lvl="0" rtl="0">
                        <a:spcBef>
                          <a:spcPts val="0"/>
                        </a:spcBef>
                        <a:buClr>
                          <a:schemeClr val="dk1"/>
                        </a:buClr>
                        <a:buSzPct val="110000"/>
                        <a:buFont typeface="Arial"/>
                        <a:buNone/>
                      </a:pPr>
                      <a:r>
                        <a:rPr lang="en" sz="1000" b="1">
                          <a:solidFill>
                            <a:schemeClr val="dk1"/>
                          </a:solidFill>
                          <a:latin typeface="Georgia"/>
                          <a:ea typeface="Georgia"/>
                          <a:cs typeface="Georgia"/>
                          <a:sym typeface="Georgia"/>
                        </a:rPr>
                        <a:t>Faculty and Administration Training</a:t>
                      </a:r>
                      <a:r>
                        <a:rPr lang="en" sz="1000" b="1" baseline="30000">
                          <a:solidFill>
                            <a:schemeClr val="dk1"/>
                          </a:solidFill>
                          <a:latin typeface="Georgia"/>
                          <a:ea typeface="Georgia"/>
                          <a:cs typeface="Georgia"/>
                          <a:sym typeface="Georgia"/>
                        </a:rPr>
                        <a:t>3</a:t>
                      </a:r>
                    </a:p>
                  </a:txBody>
                  <a:tcPr marL="91425" marR="91425" marT="91425" marB="91425"/>
                </a:tc>
                <a:tc>
                  <a:txBody>
                    <a:bodyPr/>
                    <a:lstStyle/>
                    <a:p>
                      <a:pPr lvl="0" rtl="0">
                        <a:spcBef>
                          <a:spcPts val="0"/>
                        </a:spcBef>
                        <a:buNone/>
                      </a:pPr>
                      <a:endParaRPr sz="1000">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343000">
                <a:tc>
                  <a:txBody>
                    <a:bodyPr/>
                    <a:lstStyle/>
                    <a:p>
                      <a:pPr lvl="0" rtl="0">
                        <a:spcBef>
                          <a:spcPts val="0"/>
                        </a:spcBef>
                        <a:buNone/>
                      </a:pPr>
                      <a:r>
                        <a:rPr lang="en" sz="1000"/>
                        <a:t> </a:t>
                      </a:r>
                      <a:r>
                        <a:rPr lang="en" sz="1000">
                          <a:solidFill>
                            <a:schemeClr val="dk1"/>
                          </a:solidFill>
                          <a:latin typeface="Georgia"/>
                          <a:ea typeface="Georgia"/>
                          <a:cs typeface="Georgia"/>
                          <a:sym typeface="Georgia"/>
                        </a:rPr>
                        <a:t> Workshop Materials </a:t>
                      </a:r>
                      <a:r>
                        <a:rPr lang="en" sz="1000" baseline="30000"/>
                        <a:t>3</a:t>
                      </a:r>
                    </a:p>
                  </a:txBody>
                  <a:tcPr marL="91425" marR="91425" marT="91425" marB="91425"/>
                </a:tc>
                <a:tc>
                  <a:txBody>
                    <a:bodyPr/>
                    <a:lstStyle/>
                    <a:p>
                      <a:pPr lvl="0" rtl="0">
                        <a:spcBef>
                          <a:spcPts val="0"/>
                        </a:spcBef>
                        <a:buNone/>
                      </a:pPr>
                      <a:r>
                        <a:rPr lang="en" sz="1000">
                          <a:latin typeface="Georgia"/>
                          <a:ea typeface="Georgia"/>
                          <a:cs typeface="Georgia"/>
                          <a:sym typeface="Georgia"/>
                        </a:rPr>
                        <a:t>$1,500</a:t>
                      </a:r>
                    </a:p>
                  </a:txBody>
                  <a:tcPr marL="91425" marR="91425" marT="91425" marB="91425"/>
                </a:tc>
                <a:extLst>
                  <a:ext uri="{0D108BD9-81ED-4DB2-BD59-A6C34878D82A}">
                    <a16:rowId xmlns:a16="http://schemas.microsoft.com/office/drawing/2014/main" val="10008"/>
                  </a:ext>
                </a:extLst>
              </a:tr>
              <a:tr h="318000">
                <a:tc>
                  <a:txBody>
                    <a:bodyPr/>
                    <a:lstStyle/>
                    <a:p>
                      <a:pPr marL="0" marR="0" lvl="0" indent="0" algn="l" rtl="0">
                        <a:lnSpc>
                          <a:spcPct val="100000"/>
                        </a:lnSpc>
                        <a:spcBef>
                          <a:spcPts val="0"/>
                        </a:spcBef>
                        <a:spcAft>
                          <a:spcPts val="0"/>
                        </a:spcAft>
                        <a:buNone/>
                      </a:pPr>
                      <a:r>
                        <a:rPr lang="en" sz="1000">
                          <a:solidFill>
                            <a:schemeClr val="dk1"/>
                          </a:solidFill>
                          <a:latin typeface="Georgia"/>
                          <a:ea typeface="Georgia"/>
                          <a:cs typeface="Georgia"/>
                          <a:sym typeface="Georgia"/>
                        </a:rPr>
                        <a:t>  Guest Speaker</a:t>
                      </a:r>
                    </a:p>
                  </a:txBody>
                  <a:tcPr marL="91425" marR="91425" marT="91425" marB="91425"/>
                </a:tc>
                <a:tc>
                  <a:txBody>
                    <a:bodyPr/>
                    <a:lstStyle/>
                    <a:p>
                      <a:pPr lvl="0" rtl="0">
                        <a:spcBef>
                          <a:spcPts val="0"/>
                        </a:spcBef>
                        <a:buNone/>
                      </a:pPr>
                      <a:r>
                        <a:rPr lang="en" sz="1000">
                          <a:latin typeface="Georgia"/>
                          <a:ea typeface="Georgia"/>
                          <a:cs typeface="Georgia"/>
                          <a:sym typeface="Georgia"/>
                        </a:rPr>
                        <a:t>$5,000</a:t>
                      </a:r>
                    </a:p>
                  </a:txBody>
                  <a:tcPr marL="91425" marR="91425" marT="91425" marB="91425"/>
                </a:tc>
                <a:extLst>
                  <a:ext uri="{0D108BD9-81ED-4DB2-BD59-A6C34878D82A}">
                    <a16:rowId xmlns:a16="http://schemas.microsoft.com/office/drawing/2014/main" val="10009"/>
                  </a:ext>
                </a:extLst>
              </a:tr>
              <a:tr h="319700">
                <a:tc>
                  <a:txBody>
                    <a:bodyPr/>
                    <a:lstStyle/>
                    <a:p>
                      <a:pPr lvl="0" rtl="0">
                        <a:spcBef>
                          <a:spcPts val="0"/>
                        </a:spcBef>
                        <a:buNone/>
                      </a:pPr>
                      <a:r>
                        <a:rPr lang="en" sz="1000" b="1">
                          <a:solidFill>
                            <a:schemeClr val="dk1"/>
                          </a:solidFill>
                          <a:latin typeface="Georgia"/>
                          <a:ea typeface="Georgia"/>
                          <a:cs typeface="Georgia"/>
                          <a:sym typeface="Georgia"/>
                        </a:rPr>
                        <a:t>Peer Support Group</a:t>
                      </a:r>
                    </a:p>
                  </a:txBody>
                  <a:tcPr marL="91425" marR="91425" marT="91425" marB="91425"/>
                </a:tc>
                <a:tc>
                  <a:txBody>
                    <a:bodyPr/>
                    <a:lstStyle/>
                    <a:p>
                      <a:pPr lvl="0" rtl="0">
                        <a:spcBef>
                          <a:spcPts val="0"/>
                        </a:spcBef>
                        <a:buNone/>
                      </a:pPr>
                      <a:endParaRPr sz="1000">
                        <a:latin typeface="Georgia"/>
                        <a:ea typeface="Georgia"/>
                        <a:cs typeface="Georgia"/>
                        <a:sym typeface="Georgia"/>
                      </a:endParaRPr>
                    </a:p>
                  </a:txBody>
                  <a:tcPr marL="91425" marR="91425" marT="91425" marB="91425"/>
                </a:tc>
                <a:extLst>
                  <a:ext uri="{0D108BD9-81ED-4DB2-BD59-A6C34878D82A}">
                    <a16:rowId xmlns:a16="http://schemas.microsoft.com/office/drawing/2014/main" val="10010"/>
                  </a:ext>
                </a:extLst>
              </a:tr>
              <a:tr h="476225">
                <a:tc>
                  <a:txBody>
                    <a:bodyPr/>
                    <a:lstStyle/>
                    <a:p>
                      <a:pPr lvl="0" rtl="0">
                        <a:spcBef>
                          <a:spcPts val="0"/>
                        </a:spcBef>
                        <a:buNone/>
                      </a:pPr>
                      <a:r>
                        <a:rPr lang="en" sz="1000">
                          <a:solidFill>
                            <a:schemeClr val="dk1"/>
                          </a:solidFill>
                          <a:latin typeface="Georgia"/>
                          <a:ea typeface="Georgia"/>
                          <a:cs typeface="Georgia"/>
                          <a:sym typeface="Georgia"/>
                        </a:rPr>
                        <a:t>   Program Funding ($100 per facilitator)</a:t>
                      </a:r>
                    </a:p>
                  </a:txBody>
                  <a:tcPr marL="91425" marR="91425" marT="91425" marB="91425"/>
                </a:tc>
                <a:tc>
                  <a:txBody>
                    <a:bodyPr/>
                    <a:lstStyle/>
                    <a:p>
                      <a:pPr lvl="0" rtl="0">
                        <a:spcBef>
                          <a:spcPts val="0"/>
                        </a:spcBef>
                        <a:buNone/>
                      </a:pPr>
                      <a:r>
                        <a:rPr lang="en" sz="1000">
                          <a:latin typeface="Georgia"/>
                          <a:ea typeface="Georgia"/>
                          <a:cs typeface="Georgia"/>
                          <a:sym typeface="Georgia"/>
                        </a:rPr>
                        <a:t>$1,000</a:t>
                      </a:r>
                    </a:p>
                  </a:txBody>
                  <a:tcPr marL="91425" marR="91425" marT="91425" marB="91425"/>
                </a:tc>
                <a:extLst>
                  <a:ext uri="{0D108BD9-81ED-4DB2-BD59-A6C34878D82A}">
                    <a16:rowId xmlns:a16="http://schemas.microsoft.com/office/drawing/2014/main" val="10011"/>
                  </a:ext>
                </a:extLst>
              </a:tr>
            </a:tbl>
          </a:graphicData>
        </a:graphic>
      </p:graphicFrame>
      <p:sp>
        <p:nvSpPr>
          <p:cNvPr id="213" name="Shape 213"/>
          <p:cNvSpPr txBox="1"/>
          <p:nvPr/>
        </p:nvSpPr>
        <p:spPr>
          <a:xfrm>
            <a:off x="404400" y="5855000"/>
            <a:ext cx="8446302" cy="550800"/>
          </a:xfrm>
          <a:prstGeom prst="rect">
            <a:avLst/>
          </a:prstGeom>
          <a:noFill/>
          <a:ln>
            <a:noFill/>
          </a:ln>
        </p:spPr>
        <p:txBody>
          <a:bodyPr lIns="91425" tIns="91425" rIns="91425" bIns="91425" anchor="t" anchorCtr="0">
            <a:noAutofit/>
          </a:bodyPr>
          <a:lstStyle/>
          <a:p>
            <a:pPr lvl="0">
              <a:spcBef>
                <a:spcPts val="0"/>
              </a:spcBef>
              <a:buNone/>
            </a:pPr>
            <a:r>
              <a:rPr lang="en" sz="1200" baseline="30000" dirty="0">
                <a:latin typeface="Georgia"/>
                <a:ea typeface="Georgia"/>
                <a:cs typeface="Georgia"/>
                <a:sym typeface="Georgia"/>
              </a:rPr>
              <a:t>1</a:t>
            </a:r>
            <a:r>
              <a:rPr lang="en" sz="1200" dirty="0">
                <a:latin typeface="Georgia"/>
                <a:ea typeface="Georgia"/>
                <a:cs typeface="Georgia"/>
                <a:sym typeface="Georgia"/>
              </a:rPr>
              <a:t> Rochester Institute of Technology, 2014</a:t>
            </a:r>
          </a:p>
          <a:p>
            <a:pPr lvl="0">
              <a:spcBef>
                <a:spcPts val="0"/>
              </a:spcBef>
              <a:buNone/>
            </a:pPr>
            <a:r>
              <a:rPr lang="en" sz="1200" baseline="30000" dirty="0">
                <a:latin typeface="Georgia"/>
                <a:ea typeface="Georgia"/>
                <a:cs typeface="Georgia"/>
                <a:sym typeface="Georgia"/>
              </a:rPr>
              <a:t>2</a:t>
            </a:r>
            <a:r>
              <a:rPr lang="en" sz="1200" dirty="0">
                <a:latin typeface="Georgia"/>
                <a:ea typeface="Georgia"/>
                <a:cs typeface="Georgia"/>
                <a:sym typeface="Georgia"/>
              </a:rPr>
              <a:t> Figures are approximate and determined based on similar awareness campaigns implemented at R1 institution serving approximately 40,000 students.</a:t>
            </a:r>
          </a:p>
          <a:p>
            <a:pPr lvl="0">
              <a:spcBef>
                <a:spcPts val="0"/>
              </a:spcBef>
              <a:buNone/>
            </a:pPr>
            <a:r>
              <a:rPr lang="en" sz="1200" baseline="30000" dirty="0">
                <a:latin typeface="Georgia"/>
                <a:ea typeface="Georgia"/>
                <a:cs typeface="Georgia"/>
                <a:sym typeface="Georgia"/>
              </a:rPr>
              <a:t>3</a:t>
            </a:r>
            <a:r>
              <a:rPr lang="en" sz="1200" dirty="0">
                <a:latin typeface="Georgia"/>
                <a:ea typeface="Georgia"/>
                <a:cs typeface="Georgia"/>
                <a:sym typeface="Georgia"/>
              </a:rPr>
              <a:t> This is an approximate cost based on 2 workshops with a projected attendance of 100 participants. The cost includes the assumed need for materials that may include flipchart paper, writing utensils, etc.</a:t>
            </a:r>
          </a:p>
          <a:p>
            <a:pPr lvl="0">
              <a:spcBef>
                <a:spcPts val="0"/>
              </a:spcBef>
              <a:buNone/>
            </a:pPr>
            <a:endParaRPr sz="1200" dirty="0">
              <a:latin typeface="Georgia"/>
              <a:ea typeface="Georgia"/>
              <a:cs typeface="Georgia"/>
              <a:sym typeface="Georgia"/>
            </a:endParaRPr>
          </a:p>
          <a:p>
            <a:pPr lvl="0">
              <a:spcBef>
                <a:spcPts val="0"/>
              </a:spcBef>
              <a:buNone/>
            </a:pPr>
            <a:r>
              <a:rPr lang="en" dirty="0"/>
              <a:t>  </a:t>
            </a:r>
          </a:p>
        </p:txBody>
      </p:sp>
      <p:sp>
        <p:nvSpPr>
          <p:cNvPr id="214" name="Shape 214"/>
          <p:cNvSpPr txBox="1"/>
          <p:nvPr/>
        </p:nvSpPr>
        <p:spPr>
          <a:xfrm>
            <a:off x="6192475" y="3053450"/>
            <a:ext cx="2728200" cy="2281800"/>
          </a:xfrm>
          <a:prstGeom prst="rect">
            <a:avLst/>
          </a:prstGeom>
          <a:solidFill>
            <a:srgbClr val="6AA84F"/>
          </a:solidFill>
          <a:ln>
            <a:noFill/>
          </a:ln>
        </p:spPr>
        <p:txBody>
          <a:bodyPr lIns="91425" tIns="91425" rIns="91425" bIns="91425" anchor="t" anchorCtr="0">
            <a:noAutofit/>
          </a:bodyPr>
          <a:lstStyle/>
          <a:p>
            <a:pPr lvl="0" algn="ctr">
              <a:spcBef>
                <a:spcPts val="0"/>
              </a:spcBef>
              <a:buNone/>
            </a:pPr>
            <a:r>
              <a:rPr lang="en" sz="3000">
                <a:solidFill>
                  <a:srgbClr val="FFFFFF"/>
                </a:solidFill>
                <a:latin typeface="Roboto Slab"/>
                <a:ea typeface="Roboto Slab"/>
                <a:cs typeface="Roboto Slab"/>
                <a:sym typeface="Roboto Slab"/>
              </a:rPr>
              <a:t>Total Proposed Costs</a:t>
            </a:r>
          </a:p>
          <a:p>
            <a:pPr lvl="0" algn="ctr">
              <a:spcBef>
                <a:spcPts val="0"/>
              </a:spcBef>
              <a:buNone/>
            </a:pPr>
            <a:r>
              <a:rPr lang="en" sz="3000">
                <a:latin typeface="Roboto Slab"/>
                <a:ea typeface="Roboto Slab"/>
                <a:cs typeface="Roboto Slab"/>
                <a:sym typeface="Roboto Slab"/>
              </a:rPr>
              <a:t>$ 14,500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533400" y="4502988"/>
            <a:ext cx="5979543" cy="992961"/>
          </a:xfrm>
          <a:prstGeom prst="rect">
            <a:avLst/>
          </a:prstGeom>
          <a:solidFill>
            <a:schemeClr val="bg1"/>
          </a:solidFill>
          <a:ln w="57150" cap="flat" cmpd="sng">
            <a:solidFill>
              <a:schemeClr val="accent2"/>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sz="4800" b="1" dirty="0" smtClean="0">
                <a:solidFill>
                  <a:schemeClr val="accent2">
                    <a:lumMod val="50000"/>
                  </a:schemeClr>
                </a:solidFill>
              </a:rPr>
              <a:t>CONTEXT SETTING</a:t>
            </a:r>
            <a:endParaRPr lang="en" sz="4800" b="1" dirty="0">
              <a:solidFill>
                <a:schemeClr val="accent2">
                  <a:lumMod val="50000"/>
                </a:schemeClr>
              </a:solidFill>
            </a:endParaRPr>
          </a:p>
        </p:txBody>
      </p:sp>
    </p:spTree>
    <p:extLst>
      <p:ext uri="{BB962C8B-B14F-4D97-AF65-F5344CB8AC3E}">
        <p14:creationId xmlns:p14="http://schemas.microsoft.com/office/powerpoint/2010/main" val="418949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472975" y="417400"/>
            <a:ext cx="8341500" cy="6329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0" name="Shape 220"/>
          <p:cNvSpPr txBox="1">
            <a:spLocks noGrp="1"/>
          </p:cNvSpPr>
          <p:nvPr>
            <p:ph type="title"/>
          </p:nvPr>
        </p:nvSpPr>
        <p:spPr>
          <a:xfrm>
            <a:off x="313625" y="191150"/>
            <a:ext cx="2328300" cy="499800"/>
          </a:xfrm>
          <a:prstGeom prst="rect">
            <a:avLst/>
          </a:prstGeom>
          <a:noFill/>
          <a:ln w="57150" cap="flat" cmpd="sng">
            <a:solidFill>
              <a:srgbClr val="0C343D"/>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b="1" dirty="0">
                <a:solidFill>
                  <a:srgbClr val="0C343D"/>
                </a:solidFill>
              </a:rPr>
              <a:t>REFERENCES</a:t>
            </a:r>
          </a:p>
        </p:txBody>
      </p:sp>
      <p:sp>
        <p:nvSpPr>
          <p:cNvPr id="221" name="Shape 221"/>
          <p:cNvSpPr txBox="1">
            <a:spLocks noGrp="1"/>
          </p:cNvSpPr>
          <p:nvPr>
            <p:ph type="body" idx="1"/>
          </p:nvPr>
        </p:nvSpPr>
        <p:spPr>
          <a:xfrm>
            <a:off x="472975" y="773850"/>
            <a:ext cx="8341500" cy="5973000"/>
          </a:xfrm>
          <a:prstGeom prst="rect">
            <a:avLst/>
          </a:prstGeom>
          <a:noFill/>
        </p:spPr>
        <p:txBody>
          <a:bodyPr lIns="91425" tIns="91425" rIns="91425" bIns="91425" anchor="t" anchorCtr="0">
            <a:noAutofit/>
          </a:bodyPr>
          <a:lstStyle/>
          <a:p>
            <a:pPr lvl="0" rtl="0">
              <a:spcBef>
                <a:spcPts val="0"/>
              </a:spcBef>
              <a:buNone/>
            </a:pPr>
            <a:r>
              <a:rPr lang="en" sz="1150" dirty="0">
                <a:solidFill>
                  <a:srgbClr val="000000"/>
                </a:solidFill>
              </a:rPr>
              <a:t>American Speech Language and Hearing Association (ASLHA). (n.d.) Autism. Retrieved from </a:t>
            </a:r>
          </a:p>
          <a:p>
            <a:pPr lvl="0" indent="457200" rtl="0">
              <a:spcBef>
                <a:spcPts val="0"/>
              </a:spcBef>
              <a:buNone/>
            </a:pPr>
            <a:r>
              <a:rPr lang="en" sz="1150" u="sng" dirty="0">
                <a:solidFill>
                  <a:schemeClr val="hlink"/>
                </a:solidFill>
                <a:hlinkClick r:id="rId3"/>
              </a:rPr>
              <a:t>http://www.asha.org/PRPSpecificTopic.aspx?folderid=8589935303&amp;section=Incidence_and_Prevalence</a:t>
            </a:r>
            <a:r>
              <a:rPr lang="en" sz="1150" dirty="0">
                <a:solidFill>
                  <a:srgbClr val="000000"/>
                </a:solidFill>
              </a:rPr>
              <a:t> </a:t>
            </a:r>
          </a:p>
          <a:p>
            <a:pPr lvl="0" rtl="0">
              <a:lnSpc>
                <a:spcPct val="100000"/>
              </a:lnSpc>
              <a:spcBef>
                <a:spcPts val="0"/>
              </a:spcBef>
              <a:spcAft>
                <a:spcPts val="0"/>
              </a:spcAft>
              <a:buNone/>
            </a:pPr>
            <a:r>
              <a:rPr lang="en" sz="1150" dirty="0">
                <a:solidFill>
                  <a:srgbClr val="333333"/>
                </a:solidFill>
              </a:rPr>
              <a:t>Gelbar, N. W., Smith, I., &amp; Reichow, B. (2014). Systematic review of articles describing experience and </a:t>
            </a:r>
          </a:p>
          <a:p>
            <a:pPr marL="457200" lvl="0" indent="0" rtl="0">
              <a:lnSpc>
                <a:spcPct val="100000"/>
              </a:lnSpc>
              <a:spcBef>
                <a:spcPts val="0"/>
              </a:spcBef>
              <a:spcAft>
                <a:spcPts val="0"/>
              </a:spcAft>
              <a:buNone/>
            </a:pPr>
            <a:r>
              <a:rPr lang="en" sz="1150" dirty="0">
                <a:solidFill>
                  <a:srgbClr val="333333"/>
                </a:solidFill>
              </a:rPr>
              <a:t>supports of individuals with autism enrolled in college and university programs.</a:t>
            </a:r>
            <a:r>
              <a:rPr lang="en" sz="1150" i="1" dirty="0">
                <a:solidFill>
                  <a:srgbClr val="333333"/>
                </a:solidFill>
              </a:rPr>
              <a:t> Journal of Autism and Developmental Disorders, 44</a:t>
            </a:r>
            <a:r>
              <a:rPr lang="en" sz="1150" dirty="0">
                <a:solidFill>
                  <a:srgbClr val="333333"/>
                </a:solidFill>
              </a:rPr>
              <a:t>(10), 2593-2601. Retrieved from </a:t>
            </a:r>
            <a:r>
              <a:rPr lang="en" sz="1150" u="sng" dirty="0">
                <a:solidFill>
                  <a:schemeClr val="hlink"/>
                </a:solidFill>
                <a:hlinkClick r:id="rId4"/>
              </a:rPr>
              <a:t>http://link.springer.com.proxy2.cl.msu.edu/article/10.1007%2Fs10803-014-2135-5</a:t>
            </a:r>
            <a:r>
              <a:rPr lang="en" sz="1150" dirty="0">
                <a:solidFill>
                  <a:srgbClr val="333333"/>
                </a:solidFill>
              </a:rPr>
              <a:t> </a:t>
            </a:r>
          </a:p>
          <a:p>
            <a:pPr marL="0" lvl="0" indent="0" rtl="0">
              <a:lnSpc>
                <a:spcPct val="100000"/>
              </a:lnSpc>
              <a:spcBef>
                <a:spcPts val="0"/>
              </a:spcBef>
              <a:spcAft>
                <a:spcPts val="0"/>
              </a:spcAft>
              <a:buNone/>
            </a:pPr>
            <a:r>
              <a:rPr lang="en" sz="1150" dirty="0">
                <a:solidFill>
                  <a:srgbClr val="333333"/>
                </a:solidFill>
              </a:rPr>
              <a:t>Grandin, T., &amp; Panek, R. (2013). </a:t>
            </a:r>
            <a:r>
              <a:rPr lang="en" sz="1150" i="1" dirty="0">
                <a:solidFill>
                  <a:srgbClr val="333333"/>
                </a:solidFill>
              </a:rPr>
              <a:t>The autistic brain: Helping different kinds of minds succeed. </a:t>
            </a:r>
            <a:r>
              <a:rPr lang="en" sz="1150" dirty="0">
                <a:solidFill>
                  <a:srgbClr val="333333"/>
                </a:solidFill>
              </a:rPr>
              <a:t>New </a:t>
            </a:r>
          </a:p>
          <a:p>
            <a:pPr marL="0" lvl="0" indent="457200" rtl="0">
              <a:lnSpc>
                <a:spcPct val="100000"/>
              </a:lnSpc>
              <a:spcBef>
                <a:spcPts val="0"/>
              </a:spcBef>
              <a:spcAft>
                <a:spcPts val="0"/>
              </a:spcAft>
              <a:buNone/>
            </a:pPr>
            <a:r>
              <a:rPr lang="en" sz="1150" dirty="0">
                <a:solidFill>
                  <a:srgbClr val="333333"/>
                </a:solidFill>
              </a:rPr>
              <a:t>York, NY: First Mariner Books</a:t>
            </a:r>
          </a:p>
          <a:p>
            <a:pPr lvl="0" rtl="0">
              <a:spcBef>
                <a:spcPts val="0"/>
              </a:spcBef>
              <a:buNone/>
            </a:pPr>
            <a:r>
              <a:rPr lang="en" sz="1150" dirty="0">
                <a:solidFill>
                  <a:srgbClr val="222222"/>
                </a:solidFill>
              </a:rPr>
              <a:t>Hart, D., Grigal, M., &amp; Weir, C. (2010). Expanding the paradigm: Postsecondary education options for individuals </a:t>
            </a:r>
          </a:p>
          <a:p>
            <a:pPr marL="457200" lvl="0" indent="0" rtl="0">
              <a:spcBef>
                <a:spcPts val="0"/>
              </a:spcBef>
              <a:buNone/>
            </a:pPr>
            <a:r>
              <a:rPr lang="en" sz="1150" dirty="0">
                <a:solidFill>
                  <a:srgbClr val="222222"/>
                </a:solidFill>
              </a:rPr>
              <a:t>with autism spectrum disorder and intellectual disabilities. </a:t>
            </a:r>
            <a:r>
              <a:rPr lang="en" sz="1150" i="1" dirty="0">
                <a:solidFill>
                  <a:srgbClr val="222222"/>
                </a:solidFill>
              </a:rPr>
              <a:t>Focus on Autism and Other Developmental Disabilities</a:t>
            </a:r>
            <a:r>
              <a:rPr lang="en" sz="1150" dirty="0">
                <a:solidFill>
                  <a:srgbClr val="222222"/>
                </a:solidFill>
              </a:rPr>
              <a:t>, </a:t>
            </a:r>
            <a:r>
              <a:rPr lang="en" sz="1150" i="1" dirty="0">
                <a:solidFill>
                  <a:srgbClr val="222222"/>
                </a:solidFill>
              </a:rPr>
              <a:t>25</a:t>
            </a:r>
            <a:r>
              <a:rPr lang="en" sz="1150" dirty="0">
                <a:solidFill>
                  <a:srgbClr val="222222"/>
                </a:solidFill>
              </a:rPr>
              <a:t>(3), 134-150. Retrieved from </a:t>
            </a:r>
            <a:r>
              <a:rPr lang="en" sz="1150" u="sng" dirty="0">
                <a:solidFill>
                  <a:schemeClr val="hlink"/>
                </a:solidFill>
                <a:hlinkClick r:id="rId5"/>
              </a:rPr>
              <a:t>http://journals.sagepub.com/doi/pdf/10.1177/1088357610373759</a:t>
            </a:r>
            <a:r>
              <a:rPr lang="en" sz="1150" dirty="0">
                <a:solidFill>
                  <a:srgbClr val="222222"/>
                </a:solidFill>
              </a:rPr>
              <a:t> </a:t>
            </a:r>
          </a:p>
          <a:p>
            <a:pPr lvl="0" rtl="0">
              <a:lnSpc>
                <a:spcPct val="100000"/>
              </a:lnSpc>
              <a:spcBef>
                <a:spcPts val="0"/>
              </a:spcBef>
              <a:spcAft>
                <a:spcPts val="0"/>
              </a:spcAft>
              <a:buNone/>
            </a:pPr>
            <a:r>
              <a:rPr lang="en" sz="1150" dirty="0">
                <a:solidFill>
                  <a:srgbClr val="333333"/>
                </a:solidFill>
              </a:rPr>
              <a:t>Marshall, T. (2016, March 21). </a:t>
            </a:r>
            <a:r>
              <a:rPr lang="en" sz="1150" i="1" dirty="0">
                <a:solidFill>
                  <a:schemeClr val="dk1"/>
                </a:solidFill>
              </a:rPr>
              <a:t>Autism spectrum disorder (including Asperger syndrome)</a:t>
            </a:r>
            <a:r>
              <a:rPr lang="en" sz="1150" dirty="0">
                <a:solidFill>
                  <a:schemeClr val="dk1"/>
                </a:solidFill>
              </a:rPr>
              <a:t> [video file]. Retrieved </a:t>
            </a:r>
          </a:p>
          <a:p>
            <a:pPr marL="0" marR="0" lvl="0" indent="457200" algn="l" rtl="0">
              <a:lnSpc>
                <a:spcPct val="100000"/>
              </a:lnSpc>
              <a:spcBef>
                <a:spcPts val="0"/>
              </a:spcBef>
              <a:spcAft>
                <a:spcPts val="0"/>
              </a:spcAft>
              <a:buNone/>
            </a:pPr>
            <a:r>
              <a:rPr lang="en" sz="1150" dirty="0">
                <a:solidFill>
                  <a:srgbClr val="000000"/>
                </a:solidFill>
              </a:rPr>
              <a:t>from </a:t>
            </a:r>
            <a:r>
              <a:rPr lang="en" sz="1150" dirty="0">
                <a:solidFill>
                  <a:srgbClr val="000000"/>
                </a:solidFill>
                <a:hlinkClick r:id="rId6"/>
              </a:rPr>
              <a:t>https://www.youtube.com/watch?v=_HGUyk5U_j8</a:t>
            </a:r>
            <a:r>
              <a:rPr lang="en" sz="1150" dirty="0">
                <a:solidFill>
                  <a:srgbClr val="000000"/>
                </a:solidFill>
              </a:rPr>
              <a:t> </a:t>
            </a:r>
          </a:p>
          <a:p>
            <a:pPr marL="0" marR="0" lvl="0" indent="0" algn="l" rtl="0">
              <a:lnSpc>
                <a:spcPct val="100000"/>
              </a:lnSpc>
              <a:spcBef>
                <a:spcPts val="0"/>
              </a:spcBef>
              <a:spcAft>
                <a:spcPts val="0"/>
              </a:spcAft>
              <a:buNone/>
            </a:pPr>
            <a:r>
              <a:rPr lang="en" sz="1150" dirty="0">
                <a:solidFill>
                  <a:schemeClr val="dk1"/>
                </a:solidFill>
              </a:rPr>
              <a:t>Nevill, R. E. A., &amp; White, S. W. (2011). College students’ openness toward autism spectrum disorders: Improving peer </a:t>
            </a:r>
            <a:endParaRPr lang="en" sz="1150" dirty="0" smtClean="0">
              <a:solidFill>
                <a:schemeClr val="dk1"/>
              </a:solidFill>
            </a:endParaRPr>
          </a:p>
          <a:p>
            <a:pPr marL="0" marR="0" lvl="0" indent="0" algn="l" rtl="0">
              <a:lnSpc>
                <a:spcPct val="100000"/>
              </a:lnSpc>
              <a:spcBef>
                <a:spcPts val="0"/>
              </a:spcBef>
              <a:spcAft>
                <a:spcPts val="0"/>
              </a:spcAft>
              <a:buNone/>
            </a:pPr>
            <a:r>
              <a:rPr lang="en" sz="1150" dirty="0">
                <a:solidFill>
                  <a:schemeClr val="dk1"/>
                </a:solidFill>
              </a:rPr>
              <a:t>	</a:t>
            </a:r>
            <a:r>
              <a:rPr lang="en" sz="1150" dirty="0" smtClean="0">
                <a:solidFill>
                  <a:schemeClr val="dk1"/>
                </a:solidFill>
              </a:rPr>
              <a:t>acceptance</a:t>
            </a:r>
            <a:r>
              <a:rPr lang="en" sz="1150" dirty="0">
                <a:solidFill>
                  <a:schemeClr val="dk1"/>
                </a:solidFill>
              </a:rPr>
              <a:t>. </a:t>
            </a:r>
            <a:r>
              <a:rPr lang="en" sz="1150" i="1" dirty="0" smtClean="0">
                <a:solidFill>
                  <a:schemeClr val="dk1"/>
                </a:solidFill>
              </a:rPr>
              <a:t>Journal </a:t>
            </a:r>
            <a:r>
              <a:rPr lang="en" sz="1150" i="1" dirty="0">
                <a:solidFill>
                  <a:schemeClr val="dk1"/>
                </a:solidFill>
              </a:rPr>
              <a:t>of Autism Development Disorder, 41</a:t>
            </a:r>
            <a:r>
              <a:rPr lang="en" sz="1150" dirty="0">
                <a:solidFill>
                  <a:schemeClr val="dk1"/>
                </a:solidFill>
              </a:rPr>
              <a:t>(12), 1619-1628.</a:t>
            </a:r>
          </a:p>
          <a:p>
            <a:pPr marL="0" marR="0" lvl="0" indent="0" algn="l" rtl="0">
              <a:lnSpc>
                <a:spcPct val="100000"/>
              </a:lnSpc>
              <a:spcBef>
                <a:spcPts val="0"/>
              </a:spcBef>
              <a:spcAft>
                <a:spcPts val="0"/>
              </a:spcAft>
              <a:buNone/>
            </a:pPr>
            <a:r>
              <a:rPr lang="en" sz="1150" dirty="0">
                <a:solidFill>
                  <a:srgbClr val="000000"/>
                </a:solidFill>
              </a:rPr>
              <a:t>Peña, E. V., Stapleton, L. D. and Schaffer, L. M. (2016), Critical Perspectives on Disability Identity. New Directions for </a:t>
            </a:r>
          </a:p>
          <a:p>
            <a:pPr marL="0" marR="0" lvl="0" indent="457200" algn="l" rtl="0">
              <a:lnSpc>
                <a:spcPct val="100000"/>
              </a:lnSpc>
              <a:spcBef>
                <a:spcPts val="0"/>
              </a:spcBef>
              <a:spcAft>
                <a:spcPts val="0"/>
              </a:spcAft>
              <a:buNone/>
            </a:pPr>
            <a:r>
              <a:rPr lang="en" sz="1150" dirty="0">
                <a:solidFill>
                  <a:srgbClr val="000000"/>
                </a:solidFill>
              </a:rPr>
              <a:t>Student Services, 2016: 85–96. Retrieved from </a:t>
            </a:r>
            <a:r>
              <a:rPr lang="en" sz="1150" u="sng" dirty="0">
                <a:solidFill>
                  <a:schemeClr val="hlink"/>
                </a:solidFill>
                <a:hlinkClick r:id="rId7"/>
              </a:rPr>
              <a:t>http://onlinelibrary.wiley.com/doi/10.1002/ss.20177/pdf</a:t>
            </a:r>
            <a:r>
              <a:rPr lang="en" sz="1150" dirty="0">
                <a:solidFill>
                  <a:srgbClr val="000000"/>
                </a:solidFill>
              </a:rPr>
              <a:t> </a:t>
            </a:r>
          </a:p>
          <a:p>
            <a:pPr lvl="0" rtl="0">
              <a:spcBef>
                <a:spcPts val="0"/>
              </a:spcBef>
              <a:buNone/>
            </a:pPr>
            <a:r>
              <a:rPr lang="en" sz="1150" dirty="0">
                <a:solidFill>
                  <a:srgbClr val="000000"/>
                </a:solidFill>
              </a:rPr>
              <a:t>Rochester Institute of Technology. (2014). Emerging practices for supporting students on the autism spectrum in </a:t>
            </a:r>
          </a:p>
          <a:p>
            <a:pPr marL="457200" lvl="0" indent="0" rtl="0">
              <a:spcBef>
                <a:spcPts val="0"/>
              </a:spcBef>
              <a:buNone/>
            </a:pPr>
            <a:r>
              <a:rPr lang="en" sz="1150" dirty="0">
                <a:solidFill>
                  <a:srgbClr val="000000"/>
                </a:solidFill>
              </a:rPr>
              <a:t>higher education: A guide for higher education professionals. Retrieved from </a:t>
            </a:r>
            <a:r>
              <a:rPr lang="en" sz="1150" u="sng" dirty="0">
                <a:solidFill>
                  <a:schemeClr val="hlink"/>
                </a:solidFill>
                <a:hlinkClick r:id="rId8"/>
              </a:rPr>
              <a:t>https://www.rit.edu/~w-ssp/documents/ASDinHigherEdGuide.pdf</a:t>
            </a:r>
            <a:r>
              <a:rPr lang="en" sz="1150" dirty="0">
                <a:solidFill>
                  <a:srgbClr val="13387F"/>
                </a:solidFill>
              </a:rPr>
              <a:t> </a:t>
            </a:r>
          </a:p>
          <a:p>
            <a:pPr marL="0" lvl="0" indent="0" rtl="0">
              <a:spcBef>
                <a:spcPts val="0"/>
              </a:spcBef>
              <a:buNone/>
            </a:pPr>
            <a:r>
              <a:rPr lang="en" sz="1150" dirty="0">
                <a:solidFill>
                  <a:schemeClr val="dk1"/>
                </a:solidFill>
              </a:rPr>
              <a:t>Roux,A. M., Shattuck, P.T., Rast, J.E., Rava, J.A., &amp; Anderson,K.A. (2015).</a:t>
            </a:r>
            <a:r>
              <a:rPr lang="en" sz="1150" i="1" dirty="0">
                <a:solidFill>
                  <a:schemeClr val="dk1"/>
                </a:solidFill>
              </a:rPr>
              <a:t> National Autism Indicators Report: Transition </a:t>
            </a:r>
            <a:endParaRPr lang="en" sz="1150" i="1" dirty="0" smtClean="0">
              <a:solidFill>
                <a:schemeClr val="dk1"/>
              </a:solidFill>
            </a:endParaRPr>
          </a:p>
          <a:p>
            <a:pPr lvl="0" rtl="0">
              <a:spcBef>
                <a:spcPts val="0"/>
              </a:spcBef>
              <a:buNone/>
            </a:pPr>
            <a:r>
              <a:rPr lang="en" sz="1150" i="1" dirty="0" smtClean="0">
                <a:solidFill>
                  <a:schemeClr val="dk1"/>
                </a:solidFill>
              </a:rPr>
              <a:t>             into Young </a:t>
            </a:r>
            <a:r>
              <a:rPr lang="en" sz="1150" i="1" dirty="0">
                <a:solidFill>
                  <a:schemeClr val="dk1"/>
                </a:solidFill>
              </a:rPr>
              <a:t>Adulthood</a:t>
            </a:r>
            <a:r>
              <a:rPr lang="en" sz="1150" dirty="0">
                <a:solidFill>
                  <a:schemeClr val="dk1"/>
                </a:solidFill>
              </a:rPr>
              <a:t>.  Philadelphia, PA: Life Course Outcomes Research Program, A.J. Drexel </a:t>
            </a:r>
            <a:r>
              <a:rPr lang="en" sz="1150" dirty="0" smtClean="0">
                <a:solidFill>
                  <a:schemeClr val="dk1"/>
                </a:solidFill>
              </a:rPr>
              <a:t>Autism Institute,Drexel    </a:t>
            </a:r>
          </a:p>
          <a:p>
            <a:pPr lvl="0" rtl="0">
              <a:spcBef>
                <a:spcPts val="0"/>
              </a:spcBef>
              <a:buNone/>
            </a:pPr>
            <a:r>
              <a:rPr lang="en" sz="1150" dirty="0">
                <a:solidFill>
                  <a:schemeClr val="dk1"/>
                </a:solidFill>
              </a:rPr>
              <a:t> </a:t>
            </a:r>
            <a:r>
              <a:rPr lang="en" sz="1150" dirty="0" smtClean="0">
                <a:solidFill>
                  <a:schemeClr val="dk1"/>
                </a:solidFill>
              </a:rPr>
              <a:t>            University</a:t>
            </a:r>
            <a:r>
              <a:rPr lang="en" sz="1150" dirty="0">
                <a:solidFill>
                  <a:schemeClr val="dk1"/>
                </a:solidFill>
              </a:rPr>
              <a:t>. Retrieved from </a:t>
            </a:r>
            <a:r>
              <a:rPr lang="en" sz="1150" u="sng" dirty="0">
                <a:solidFill>
                  <a:schemeClr val="hlink"/>
                </a:solidFill>
                <a:hlinkClick r:id="rId9"/>
              </a:rPr>
              <a:t>http://</a:t>
            </a:r>
            <a:r>
              <a:rPr lang="en" sz="1150" u="sng" dirty="0" smtClean="0">
                <a:solidFill>
                  <a:schemeClr val="hlink"/>
                </a:solidFill>
                <a:hlinkClick r:id="rId9"/>
              </a:rPr>
              <a:t>drexel.edu/autisminstitute/research-   </a:t>
            </a:r>
          </a:p>
          <a:p>
            <a:pPr lvl="0" rtl="0">
              <a:spcBef>
                <a:spcPts val="0"/>
              </a:spcBef>
              <a:buNone/>
            </a:pPr>
            <a:r>
              <a:rPr lang="en" sz="1150" dirty="0">
                <a:solidFill>
                  <a:schemeClr val="hlink"/>
                </a:solidFill>
              </a:rPr>
              <a:t> </a:t>
            </a:r>
            <a:r>
              <a:rPr lang="en" sz="1150" dirty="0" smtClean="0">
                <a:solidFill>
                  <a:schemeClr val="hlink"/>
                </a:solidFill>
              </a:rPr>
              <a:t>           </a:t>
            </a:r>
            <a:r>
              <a:rPr lang="en" sz="1150" u="sng" dirty="0" smtClean="0">
                <a:solidFill>
                  <a:schemeClr val="hlink"/>
                </a:solidFill>
                <a:hlinkClick r:id="rId9"/>
              </a:rPr>
              <a:t> projects/research/ResearchPrograminLifeCourseOutcomes/IndicatorsReport</a:t>
            </a:r>
            <a:r>
              <a:rPr lang="en" sz="1150" u="sng" dirty="0">
                <a:solidFill>
                  <a:schemeClr val="hlink"/>
                </a:solidFill>
                <a:hlinkClick r:id="rId9"/>
              </a:rPr>
              <a:t>/#sthash.qCrXdtjd.dpbs</a:t>
            </a:r>
            <a:r>
              <a:rPr lang="en" sz="1150" dirty="0">
                <a:solidFill>
                  <a:schemeClr val="dk1"/>
                </a:solidFill>
              </a:rPr>
              <a:t> </a:t>
            </a:r>
          </a:p>
          <a:p>
            <a:pPr marL="0" lvl="0" indent="-69850" rtl="0">
              <a:spcBef>
                <a:spcPts val="0"/>
              </a:spcBef>
              <a:buClr>
                <a:schemeClr val="dk1"/>
              </a:buClr>
              <a:buSzPct val="100000"/>
              <a:buFont typeface="Arial"/>
              <a:buNone/>
            </a:pPr>
            <a:r>
              <a:rPr lang="en" sz="1150" dirty="0">
                <a:solidFill>
                  <a:srgbClr val="000000"/>
                </a:solidFill>
              </a:rPr>
              <a:t>The United States Centers for Disease Control and Prevention. (2016). Community report from the autism and developmental </a:t>
            </a:r>
          </a:p>
          <a:p>
            <a:pPr marL="457200" lvl="0" indent="-69850" rtl="0">
              <a:spcBef>
                <a:spcPts val="0"/>
              </a:spcBef>
              <a:buClr>
                <a:schemeClr val="dk1"/>
              </a:buClr>
              <a:buSzPct val="100000"/>
              <a:buFont typeface="Arial"/>
              <a:buNone/>
            </a:pPr>
            <a:r>
              <a:rPr lang="en" sz="1150" dirty="0">
                <a:solidFill>
                  <a:srgbClr val="000000"/>
                </a:solidFill>
              </a:rPr>
              <a:t>disabilities monitoring (ADDM) network: A snapshot of autism spectrum disorder among 8-year-old children in multiple communities across the united states in 2012. Retrieved from </a:t>
            </a:r>
            <a:r>
              <a:rPr lang="en" sz="1150" u="sng" dirty="0">
                <a:solidFill>
                  <a:schemeClr val="hlink"/>
                </a:solidFill>
                <a:hlinkClick r:id="rId10"/>
              </a:rPr>
              <a:t>https://www.cdc.gov/ncbddd/autism/documents/community_report_autism.pdf</a:t>
            </a:r>
            <a:r>
              <a:rPr lang="en" sz="1150" dirty="0">
                <a:solidFill>
                  <a:schemeClr val="dk2"/>
                </a:solidFill>
              </a:rPr>
              <a:t> </a:t>
            </a:r>
          </a:p>
          <a:p>
            <a:pPr marL="0" lvl="0" indent="-69850" rtl="0">
              <a:spcBef>
                <a:spcPts val="0"/>
              </a:spcBef>
              <a:buClr>
                <a:schemeClr val="dk1"/>
              </a:buClr>
              <a:buSzPct val="100000"/>
              <a:buFont typeface="Arial"/>
              <a:buNone/>
            </a:pPr>
            <a:r>
              <a:rPr lang="en" sz="1150" dirty="0">
                <a:solidFill>
                  <a:srgbClr val="333333"/>
                </a:solidFill>
                <a:highlight>
                  <a:srgbClr val="F0F0F0"/>
                </a:highlight>
              </a:rPr>
              <a:t>Van Hees, V., Moyson, T., &amp; Roeyers, H. (2015). Higher education experiences of students with autism spectrum disorder: </a:t>
            </a:r>
          </a:p>
          <a:p>
            <a:pPr marL="457200" lvl="0" indent="-69850" rtl="0">
              <a:spcBef>
                <a:spcPts val="0"/>
              </a:spcBef>
              <a:buClr>
                <a:schemeClr val="dk1"/>
              </a:buClr>
              <a:buSzPct val="100000"/>
              <a:buFont typeface="Arial"/>
              <a:buNone/>
            </a:pPr>
            <a:r>
              <a:rPr lang="en" sz="1150" dirty="0">
                <a:solidFill>
                  <a:srgbClr val="333333"/>
                </a:solidFill>
                <a:highlight>
                  <a:srgbClr val="F0F0F0"/>
                </a:highlight>
              </a:rPr>
              <a:t>Challenges, benefits and support needs.</a:t>
            </a:r>
            <a:r>
              <a:rPr lang="en" sz="1150" i="1" dirty="0">
                <a:solidFill>
                  <a:srgbClr val="333333"/>
                </a:solidFill>
                <a:highlight>
                  <a:srgbClr val="F0F0F0"/>
                </a:highlight>
              </a:rPr>
              <a:t> Journal of Autism and Developmental Disorders, 45</a:t>
            </a:r>
            <a:r>
              <a:rPr lang="en" sz="1150" dirty="0">
                <a:solidFill>
                  <a:srgbClr val="333333"/>
                </a:solidFill>
                <a:highlight>
                  <a:srgbClr val="F0F0F0"/>
                </a:highlight>
              </a:rPr>
              <a:t>(6), 1673-1688. Retrieved from </a:t>
            </a:r>
            <a:r>
              <a:rPr lang="en" sz="1150" u="sng" dirty="0">
                <a:solidFill>
                  <a:schemeClr val="hlink"/>
                </a:solidFill>
                <a:highlight>
                  <a:srgbClr val="F0F0F0"/>
                </a:highlight>
                <a:hlinkClick r:id="rId11"/>
              </a:rPr>
              <a:t>http://link.springer.com/article/10.1007/s10803-014-2324-2</a:t>
            </a:r>
            <a:r>
              <a:rPr lang="en" sz="1150" dirty="0">
                <a:solidFill>
                  <a:srgbClr val="333333"/>
                </a:solidFill>
                <a:highlight>
                  <a:srgbClr val="F0F0F0"/>
                </a:highligh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descr="What is Autism? Autism is now referred to as autism spectrum disorder (ASD), and encompasses previously defined separate yet similar disorders like Asperger syndrome. Autism spectrum disorder is a neurodevelopmental disorder involving deficits in language, communication, and social behaviors. Subscribe - https://goo.gl/w5aaaV. More videos - https://goo.gl/UhOKiM. Support us on Patreon - https://goo.gl/ZGHEk4.  This video explores the previous and updated diagnostic criteria according to the diagnostic and statistical manual for mental disorders.  Subscribe - http://www.youtube.com/channel/UCNI0qOojpkhsUtaQ4_2NUhQ?sub_confirmation=1  This video is brought to you by Osmosis. Along with providing open-access videos, Osmosis offers a comprehensive e-learning platform that connects med students with thousands of flashcards and quiz questions, depending on each student's needs. Ever wish information would just diffuse into your brain? Well, Osmosis helps make that possible—don't learn it, osmose it!   https://www.osmosis.org/  Support us on Patreon! - https://goo.gl/izRx2z  We also have free practice questions for the USMLE and NCLEX-RN exams here: https://goo.gl/3oGOEi  Also, we're social:  Facebook - https://www.facebook.com/OsmoseIt/ Twitter - https://twitter.com/osmoseit   Got feedback? We'd love to hear it!  http://goo.gl/forms/T6de48NVzR   This video is licensed under a Creative Commons CC-BY-SA 4.0 international license, which means that you're free to share and adapt it so long as you follow the Attribution and ShareAlike terms and conditions!  Resources: https://en.wikipedia.org/wiki/Autism_spectrum http://www.nimh.nih.gov/health/topics/autism-spectrum-disorders-asd/index.shtml#part_145442 http://emedicine.medscape.com/article/912781-treatment http://www.ncbi.nlm.nih.gov/pmc/articles/PMC3005305/ http://www.uptodate.com/contents/autism-spectrum-disorder-terminology-epidemiology-and-pathogenesis?source=search_result&amp;search=autism+spectrum+disorder&amp;selectedTitle=4~113#H12 http://www.dsm5.org/Documents/Autism%20Spectrum%20Disorder%20Fact%20Sheet.pdf https://www.autismspeaks.org/what-autism/diagnosis/dsm-5-diagnostic-criteria  Credits:   Script/audio/visuals: Tanner Marshall, MS   Reviewer: Rishi Desai, MD, MPH   Attributions:   Funny boy laughing sound effect by Mike Koenig - http://soundbible.com/1825-Funny-Boy-Laugh.html   Water drop sound sound effect by Mike Koenig - http://soundbible.com/1126-Water-Drop.html" title="Autism spectrum disorder (including Asperger syndrome)">
            <a:hlinkClick r:id="rId3"/>
          </p:cNvPr>
          <p:cNvSpPr/>
          <p:nvPr/>
        </p:nvSpPr>
        <p:spPr>
          <a:xfrm>
            <a:off x="1184650" y="914325"/>
            <a:ext cx="7265499" cy="5449124"/>
          </a:xfrm>
          <a:prstGeom prst="rect">
            <a:avLst/>
          </a:prstGeom>
          <a:blipFill>
            <a:blip r:embed="rId4">
              <a:alphaModFix/>
            </a:blip>
            <a:stretch>
              <a:fillRect/>
            </a:stretch>
          </a:blipFill>
          <a:ln>
            <a:noFill/>
          </a:ln>
        </p:spPr>
      </p:sp>
      <p:sp>
        <p:nvSpPr>
          <p:cNvPr id="60" name="Shape 60"/>
          <p:cNvSpPr txBox="1">
            <a:spLocks noGrp="1"/>
          </p:cNvSpPr>
          <p:nvPr>
            <p:ph type="title"/>
          </p:nvPr>
        </p:nvSpPr>
        <p:spPr>
          <a:xfrm>
            <a:off x="423475" y="324575"/>
            <a:ext cx="4806600" cy="942900"/>
          </a:xfrm>
          <a:prstGeom prst="rect">
            <a:avLst/>
          </a:prstGeom>
          <a:solidFill>
            <a:schemeClr val="bg1"/>
          </a:solidFill>
          <a:ln w="57150" cap="flat" cmpd="sng">
            <a:solidFill>
              <a:srgbClr val="BF9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dirty="0">
                <a:solidFill>
                  <a:srgbClr val="7F6000"/>
                </a:solidFill>
              </a:rPr>
              <a:t>WHAT IS AUTISM SPECTRUM DISORDER (ADS)?</a:t>
            </a:r>
            <a:r>
              <a:rPr lang="en" dirty="0"/>
              <a:t> </a:t>
            </a:r>
          </a:p>
        </p:txBody>
      </p:sp>
      <p:sp>
        <p:nvSpPr>
          <p:cNvPr id="61" name="Shape 61"/>
          <p:cNvSpPr txBox="1"/>
          <p:nvPr/>
        </p:nvSpPr>
        <p:spPr>
          <a:xfrm>
            <a:off x="7576800" y="6422025"/>
            <a:ext cx="1567200" cy="318300"/>
          </a:xfrm>
          <a:prstGeom prst="rect">
            <a:avLst/>
          </a:prstGeom>
          <a:noFill/>
          <a:ln>
            <a:noFill/>
          </a:ln>
        </p:spPr>
        <p:txBody>
          <a:bodyPr lIns="91425" tIns="91425" rIns="91425" bIns="91425" anchor="t" anchorCtr="0">
            <a:noAutofit/>
          </a:bodyPr>
          <a:lstStyle/>
          <a:p>
            <a:pPr lvl="0">
              <a:spcBef>
                <a:spcPts val="0"/>
              </a:spcBef>
              <a:buNone/>
            </a:pPr>
            <a:r>
              <a:rPr lang="en"/>
              <a:t>(Marshall, 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6027275" y="6462350"/>
            <a:ext cx="3039600" cy="395700"/>
          </a:xfrm>
          <a:prstGeom prst="rect">
            <a:avLst/>
          </a:prstGeom>
          <a:noFill/>
          <a:ln>
            <a:noFill/>
          </a:ln>
        </p:spPr>
        <p:txBody>
          <a:bodyPr lIns="91425" tIns="91425" rIns="91425" bIns="91425" anchor="t" anchorCtr="0">
            <a:noAutofit/>
          </a:bodyPr>
          <a:lstStyle/>
          <a:p>
            <a:pPr lvl="0" rtl="0">
              <a:spcBef>
                <a:spcPts val="0"/>
              </a:spcBef>
              <a:buNone/>
            </a:pPr>
            <a:r>
              <a:rPr lang="en" sz="1000">
                <a:latin typeface="Georgia"/>
                <a:ea typeface="Georgia"/>
                <a:cs typeface="Georgia"/>
                <a:sym typeface="Georgia"/>
              </a:rPr>
              <a:t>(U.S. Centers for Disease Control [CDC], 2016)</a:t>
            </a:r>
          </a:p>
        </p:txBody>
      </p:sp>
      <p:sp>
        <p:nvSpPr>
          <p:cNvPr id="7"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67" name="Shape 67"/>
          <p:cNvSpPr txBox="1">
            <a:spLocks noGrp="1"/>
          </p:cNvSpPr>
          <p:nvPr>
            <p:ph type="title"/>
          </p:nvPr>
        </p:nvSpPr>
        <p:spPr>
          <a:xfrm>
            <a:off x="743150" y="394535"/>
            <a:ext cx="2578200" cy="942900"/>
          </a:xfrm>
          <a:prstGeom prst="rect">
            <a:avLst/>
          </a:prstGeom>
          <a:solidFill>
            <a:schemeClr val="bg1"/>
          </a:solidFill>
          <a:ln w="57150" cap="flat" cmpd="sng">
            <a:solidFill>
              <a:srgbClr val="BF9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rgbClr val="7F6000"/>
                </a:solidFill>
              </a:rPr>
              <a:t>WHY THIS IS IMPORTANT? </a:t>
            </a:r>
          </a:p>
        </p:txBody>
      </p:sp>
      <p:pic>
        <p:nvPicPr>
          <p:cNvPr id="68" name="Shape 68"/>
          <p:cNvPicPr preferRelativeResize="0"/>
          <p:nvPr/>
        </p:nvPicPr>
        <p:blipFill>
          <a:blip r:embed="rId3">
            <a:alphaModFix/>
          </a:blip>
          <a:stretch>
            <a:fillRect/>
          </a:stretch>
        </p:blipFill>
        <p:spPr>
          <a:xfrm>
            <a:off x="4648775" y="186850"/>
            <a:ext cx="4314649" cy="4034200"/>
          </a:xfrm>
          <a:prstGeom prst="rect">
            <a:avLst/>
          </a:prstGeom>
          <a:noFill/>
          <a:ln>
            <a:noFill/>
          </a:ln>
        </p:spPr>
      </p:pic>
      <p:sp>
        <p:nvSpPr>
          <p:cNvPr id="69" name="Shape 69"/>
          <p:cNvSpPr txBox="1"/>
          <p:nvPr/>
        </p:nvSpPr>
        <p:spPr>
          <a:xfrm>
            <a:off x="1354347" y="1703500"/>
            <a:ext cx="3217778" cy="2472900"/>
          </a:xfrm>
          <a:prstGeom prst="rect">
            <a:avLst/>
          </a:prstGeom>
          <a:noFill/>
          <a:ln>
            <a:noFill/>
          </a:ln>
        </p:spPr>
        <p:txBody>
          <a:bodyPr lIns="91425" tIns="91425" rIns="91425" bIns="91425" anchor="t" anchorCtr="0">
            <a:noAutofit/>
          </a:bodyPr>
          <a:lstStyle/>
          <a:p>
            <a:pPr lvl="0">
              <a:spcBef>
                <a:spcPts val="0"/>
              </a:spcBef>
              <a:buNone/>
            </a:pPr>
            <a:r>
              <a:rPr lang="en" sz="1800" dirty="0">
                <a:latin typeface="Georgia"/>
                <a:ea typeface="Georgia"/>
                <a:cs typeface="Georgia"/>
                <a:sym typeface="Georgia"/>
              </a:rPr>
              <a:t>Nationally, ASD diagnosis are exponentially on the rise. </a:t>
            </a:r>
          </a:p>
          <a:p>
            <a:pPr lvl="0">
              <a:spcBef>
                <a:spcPts val="0"/>
              </a:spcBef>
              <a:buNone/>
            </a:pPr>
            <a:endParaRPr sz="1800" dirty="0">
              <a:latin typeface="Georgia"/>
              <a:ea typeface="Georgia"/>
              <a:cs typeface="Georgia"/>
              <a:sym typeface="Georgia"/>
            </a:endParaRPr>
          </a:p>
          <a:p>
            <a:pPr lvl="0">
              <a:spcBef>
                <a:spcPts val="0"/>
              </a:spcBef>
              <a:buNone/>
            </a:pPr>
            <a:r>
              <a:rPr lang="en" sz="1800" dirty="0">
                <a:latin typeface="Georgia"/>
                <a:ea typeface="Georgia"/>
                <a:cs typeface="Georgia"/>
                <a:sym typeface="Georgia"/>
              </a:rPr>
              <a:t>New Jersey (one of 11 participating states) has these highest prevalences of cases, nationwide </a:t>
            </a:r>
            <a:r>
              <a:rPr lang="en" sz="1200" dirty="0">
                <a:latin typeface="Georgia"/>
                <a:ea typeface="Georgia"/>
                <a:cs typeface="Georgia"/>
                <a:sym typeface="Georgia"/>
              </a:rPr>
              <a:t>(</a:t>
            </a:r>
            <a:r>
              <a:rPr lang="en" sz="1200" dirty="0">
                <a:solidFill>
                  <a:schemeClr val="dk1"/>
                </a:solidFill>
                <a:latin typeface="Georgia"/>
                <a:ea typeface="Georgia"/>
                <a:cs typeface="Georgia"/>
                <a:sym typeface="Georgia"/>
              </a:rPr>
              <a:t>Roux et al, 2015)</a:t>
            </a:r>
          </a:p>
        </p:txBody>
      </p:sp>
      <p:pic>
        <p:nvPicPr>
          <p:cNvPr id="70" name="Shape 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1087" y="4303550"/>
            <a:ext cx="6741715" cy="2031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6"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545234" y="374722"/>
            <a:ext cx="2218800" cy="942900"/>
          </a:xfrm>
          <a:prstGeom prst="rect">
            <a:avLst/>
          </a:prstGeom>
          <a:solidFill>
            <a:schemeClr val="bg1"/>
          </a:solidFill>
          <a:ln w="76200" cap="flat" cmpd="sng">
            <a:solidFill>
              <a:srgbClr val="BF9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dirty="0">
                <a:solidFill>
                  <a:srgbClr val="7F6000"/>
                </a:solidFill>
              </a:rPr>
              <a:t>WHY THIS IS IMPORTANT?</a:t>
            </a:r>
            <a:r>
              <a:rPr lang="en" dirty="0">
                <a:solidFill>
                  <a:srgbClr val="7F6000"/>
                </a:solidFill>
              </a:rPr>
              <a:t> </a:t>
            </a:r>
          </a:p>
        </p:txBody>
      </p:sp>
      <p:sp>
        <p:nvSpPr>
          <p:cNvPr id="77" name="Shape 77"/>
          <p:cNvSpPr txBox="1"/>
          <p:nvPr/>
        </p:nvSpPr>
        <p:spPr>
          <a:xfrm>
            <a:off x="1318851" y="1373236"/>
            <a:ext cx="7231800" cy="2095500"/>
          </a:xfrm>
          <a:prstGeom prst="rect">
            <a:avLst/>
          </a:prstGeom>
          <a:noFill/>
          <a:ln>
            <a:noFill/>
          </a:ln>
        </p:spPr>
        <p:txBody>
          <a:bodyPr lIns="91425" tIns="91425" rIns="91425" bIns="91425" anchor="t" anchorCtr="0">
            <a:noAutofit/>
          </a:bodyPr>
          <a:lstStyle/>
          <a:p>
            <a:pPr lvl="0">
              <a:spcBef>
                <a:spcPts val="0"/>
              </a:spcBef>
              <a:buNone/>
            </a:pPr>
            <a:r>
              <a:rPr lang="en" sz="2400" dirty="0">
                <a:latin typeface="Georgia"/>
                <a:ea typeface="Georgia"/>
                <a:cs typeface="Georgia"/>
                <a:sym typeface="Georgia"/>
              </a:rPr>
              <a:t>Underrepresented students are diagnosed at a decreased </a:t>
            </a:r>
            <a:r>
              <a:rPr lang="en" sz="2400" dirty="0" smtClean="0">
                <a:latin typeface="Georgia"/>
                <a:ea typeface="Georgia"/>
                <a:cs typeface="Georgia"/>
                <a:sym typeface="Georgia"/>
              </a:rPr>
              <a:t>rate, </a:t>
            </a:r>
            <a:r>
              <a:rPr lang="en" sz="2400" dirty="0">
                <a:latin typeface="Georgia"/>
                <a:ea typeface="Georgia"/>
                <a:cs typeface="Georgia"/>
                <a:sym typeface="Georgia"/>
              </a:rPr>
              <a:t>this is most likely due to other contributing factors such as socioeconomic status (access to healthcare) or parents’ education level  </a:t>
            </a:r>
          </a:p>
          <a:p>
            <a:pPr lvl="0" algn="r" rtl="0">
              <a:spcBef>
                <a:spcPts val="0"/>
              </a:spcBef>
              <a:buClr>
                <a:schemeClr val="dk1"/>
              </a:buClr>
              <a:buSzPct val="91666"/>
              <a:buFont typeface="Arial"/>
              <a:buNone/>
            </a:pPr>
            <a:r>
              <a:rPr lang="en" sz="1200" dirty="0">
                <a:solidFill>
                  <a:schemeClr val="dk1"/>
                </a:solidFill>
                <a:latin typeface="Georgia"/>
                <a:ea typeface="Georgia"/>
                <a:cs typeface="Georgia"/>
                <a:sym typeface="Georgia"/>
              </a:rPr>
              <a:t>(American Speech Language and Hearing Association [ASLHA], n.d; CDC,2016)</a:t>
            </a:r>
          </a:p>
        </p:txBody>
      </p:sp>
      <p:pic>
        <p:nvPicPr>
          <p:cNvPr id="5" name="Shape 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2968" y="3282450"/>
            <a:ext cx="7103567" cy="2753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6" name="Shape 161"/>
          <p:cNvSpPr/>
          <p:nvPr/>
        </p:nvSpPr>
        <p:spPr>
          <a:xfrm>
            <a:off x="401250" y="264300"/>
            <a:ext cx="8341500" cy="64269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82" name="Shape 82"/>
          <p:cNvSpPr txBox="1">
            <a:spLocks noGrp="1"/>
          </p:cNvSpPr>
          <p:nvPr>
            <p:ph type="body" idx="1"/>
          </p:nvPr>
        </p:nvSpPr>
        <p:spPr>
          <a:xfrm>
            <a:off x="1252900" y="1428750"/>
            <a:ext cx="7350600" cy="4676100"/>
          </a:xfrm>
          <a:prstGeom prst="rect">
            <a:avLst/>
          </a:prstGeom>
        </p:spPr>
        <p:txBody>
          <a:bodyPr lIns="91425" tIns="91425" rIns="91425" bIns="91425" anchor="t" anchorCtr="0">
            <a:noAutofit/>
          </a:bodyPr>
          <a:lstStyle/>
          <a:p>
            <a:pPr lvl="0" rtl="0">
              <a:spcBef>
                <a:spcPts val="0"/>
              </a:spcBef>
              <a:buNone/>
            </a:pPr>
            <a:r>
              <a:rPr lang="en" sz="2000"/>
              <a:t>People in the U.S. who continue education beyond high school can expect to earn more, be healthier, and live longer lives. </a:t>
            </a:r>
          </a:p>
          <a:p>
            <a:pPr marL="457200" lvl="0" indent="-355600" rtl="0">
              <a:spcBef>
                <a:spcPts val="0"/>
              </a:spcBef>
              <a:buSzPct val="100000"/>
            </a:pPr>
            <a:r>
              <a:rPr lang="en" sz="2000"/>
              <a:t>75% of youth in the general population attend some type of postsecondary education </a:t>
            </a:r>
          </a:p>
          <a:p>
            <a:pPr marL="457200" lvl="0" indent="-355600" rtl="0">
              <a:spcBef>
                <a:spcPts val="0"/>
              </a:spcBef>
              <a:buSzPct val="100000"/>
            </a:pPr>
            <a:r>
              <a:rPr lang="en" sz="2000"/>
              <a:t>Only 36% of students with autism attend any type of postsecondary education</a:t>
            </a:r>
          </a:p>
          <a:p>
            <a:pPr marL="914400" lvl="1" indent="-355600" rtl="0">
              <a:spcBef>
                <a:spcPts val="0"/>
              </a:spcBef>
              <a:buSzPct val="100000"/>
            </a:pPr>
            <a:r>
              <a:rPr lang="en" sz="2000"/>
              <a:t>Less than any other disability or learning disability or speech-language impairment</a:t>
            </a:r>
          </a:p>
          <a:p>
            <a:pPr marL="0" lvl="0" indent="0" rtl="0">
              <a:spcBef>
                <a:spcPts val="0"/>
              </a:spcBef>
              <a:buNone/>
            </a:pPr>
            <a:endParaRPr sz="1800"/>
          </a:p>
          <a:p>
            <a:pPr marL="0" lvl="0" indent="0" rtl="0">
              <a:spcBef>
                <a:spcPts val="0"/>
              </a:spcBef>
              <a:buNone/>
            </a:pPr>
            <a:r>
              <a:rPr lang="en" sz="2000"/>
              <a:t>Beyond being good stewards of our mission and dedication to student support, limited research around support and success strategies for students with ASD provides opportunities</a:t>
            </a:r>
            <a:r>
              <a:rPr lang="en" sz="1800"/>
              <a:t> </a:t>
            </a:r>
            <a:r>
              <a:rPr lang="en" sz="1200"/>
              <a:t>(</a:t>
            </a:r>
            <a:r>
              <a:rPr lang="en" sz="1200">
                <a:solidFill>
                  <a:srgbClr val="333333"/>
                </a:solidFill>
              </a:rPr>
              <a:t>Gelbar, Smith, &amp; Reichow, 2014) </a:t>
            </a:r>
            <a:r>
              <a:rPr lang="en" sz="1200"/>
              <a:t> </a:t>
            </a:r>
            <a:r>
              <a:rPr lang="en" sz="2000"/>
              <a:t>for our institution to be on the cutting edge of student development and support. </a:t>
            </a:r>
          </a:p>
        </p:txBody>
      </p:sp>
      <p:sp>
        <p:nvSpPr>
          <p:cNvPr id="83" name="Shape 83"/>
          <p:cNvSpPr txBox="1">
            <a:spLocks noGrp="1"/>
          </p:cNvSpPr>
          <p:nvPr>
            <p:ph type="title"/>
          </p:nvPr>
        </p:nvSpPr>
        <p:spPr>
          <a:xfrm>
            <a:off x="569666" y="375075"/>
            <a:ext cx="2229000" cy="942900"/>
          </a:xfrm>
          <a:prstGeom prst="rect">
            <a:avLst/>
          </a:prstGeom>
          <a:solidFill>
            <a:schemeClr val="bg1"/>
          </a:solidFill>
          <a:ln w="57150" cap="flat" cmpd="sng">
            <a:solidFill>
              <a:srgbClr val="BF9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dirty="0">
                <a:solidFill>
                  <a:srgbClr val="7F6000"/>
                </a:solidFill>
              </a:rPr>
              <a:t>WHY THIS IS IMPORTANT?</a:t>
            </a:r>
            <a:r>
              <a:rPr lang="en" dirty="0">
                <a:solidFill>
                  <a:srgbClr val="7F6000"/>
                </a:solidFill>
              </a:rPr>
              <a:t> </a:t>
            </a:r>
          </a:p>
        </p:txBody>
      </p:sp>
      <p:sp>
        <p:nvSpPr>
          <p:cNvPr id="84" name="Shape 84"/>
          <p:cNvSpPr txBox="1"/>
          <p:nvPr/>
        </p:nvSpPr>
        <p:spPr>
          <a:xfrm>
            <a:off x="6358975" y="3896875"/>
            <a:ext cx="1745400" cy="395700"/>
          </a:xfrm>
          <a:prstGeom prst="rect">
            <a:avLst/>
          </a:prstGeom>
          <a:noFill/>
          <a:ln>
            <a:noFill/>
          </a:ln>
        </p:spPr>
        <p:txBody>
          <a:bodyPr lIns="91425" tIns="91425" rIns="91425" bIns="91425" anchor="t" anchorCtr="0">
            <a:noAutofit/>
          </a:bodyPr>
          <a:lstStyle/>
          <a:p>
            <a:pPr lvl="0">
              <a:spcBef>
                <a:spcPts val="0"/>
              </a:spcBef>
              <a:buNone/>
            </a:pPr>
            <a:r>
              <a:rPr lang="en" sz="1200">
                <a:latin typeface="Georgia"/>
                <a:ea typeface="Georgia"/>
                <a:cs typeface="Georgia"/>
                <a:sym typeface="Georgia"/>
              </a:rPr>
              <a:t>(Roux et al, 2015, p.41)</a:t>
            </a:r>
          </a:p>
        </p:txBody>
      </p:sp>
      <p:sp>
        <p:nvSpPr>
          <p:cNvPr id="85" name="Shape 85"/>
          <p:cNvSpPr txBox="1"/>
          <p:nvPr/>
        </p:nvSpPr>
        <p:spPr>
          <a:xfrm>
            <a:off x="6151125" y="5585350"/>
            <a:ext cx="2452200" cy="3957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12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533400" y="4502988"/>
            <a:ext cx="6868064" cy="992961"/>
          </a:xfrm>
          <a:prstGeom prst="rect">
            <a:avLst/>
          </a:prstGeom>
          <a:solidFill>
            <a:schemeClr val="bg1"/>
          </a:solidFill>
          <a:ln w="57150" cap="flat" cmpd="sng">
            <a:solidFill>
              <a:srgbClr val="38761D"/>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sz="4800" b="1" dirty="0" smtClean="0">
                <a:solidFill>
                  <a:srgbClr val="274E13"/>
                </a:solidFill>
              </a:rPr>
              <a:t>PROGRAM PROPOSAL</a:t>
            </a:r>
            <a:endParaRPr lang="en" sz="4800" b="1" dirty="0">
              <a:solidFill>
                <a:srgbClr val="274E13"/>
              </a:solidFill>
            </a:endParaRPr>
          </a:p>
        </p:txBody>
      </p:sp>
    </p:spTree>
    <p:extLst>
      <p:ext uri="{BB962C8B-B14F-4D97-AF65-F5344CB8AC3E}">
        <p14:creationId xmlns:p14="http://schemas.microsoft.com/office/powerpoint/2010/main" val="275555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l="9996" t="13940" r="12024" b="12611"/>
          <a:stretch/>
        </p:blipFill>
        <p:spPr>
          <a:xfrm>
            <a:off x="667425" y="275550"/>
            <a:ext cx="8456700" cy="6371924"/>
          </a:xfrm>
          <a:prstGeom prst="rect">
            <a:avLst/>
          </a:prstGeom>
          <a:noFill/>
          <a:ln>
            <a:noFill/>
          </a:ln>
        </p:spPr>
      </p:pic>
      <p:sp>
        <p:nvSpPr>
          <p:cNvPr id="96" name="Shape 96"/>
          <p:cNvSpPr txBox="1">
            <a:spLocks noGrp="1"/>
          </p:cNvSpPr>
          <p:nvPr>
            <p:ph type="title"/>
          </p:nvPr>
        </p:nvSpPr>
        <p:spPr>
          <a:xfrm>
            <a:off x="248075" y="186950"/>
            <a:ext cx="3074100" cy="942900"/>
          </a:xfrm>
          <a:prstGeom prst="rect">
            <a:avLst/>
          </a:prstGeom>
          <a:ln w="76200" cap="flat" cmpd="sng">
            <a:solidFill>
              <a:srgbClr val="38761D"/>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dirty="0">
                <a:solidFill>
                  <a:schemeClr val="accent3">
                    <a:lumMod val="75000"/>
                  </a:schemeClr>
                </a:solidFill>
              </a:rPr>
              <a:t>PROGRAM CONSIDERATIONS</a:t>
            </a:r>
          </a:p>
        </p:txBody>
      </p:sp>
      <p:sp>
        <p:nvSpPr>
          <p:cNvPr id="97" name="Shape 97"/>
          <p:cNvSpPr txBox="1"/>
          <p:nvPr/>
        </p:nvSpPr>
        <p:spPr>
          <a:xfrm>
            <a:off x="5306775" y="6552300"/>
            <a:ext cx="3837300" cy="3057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333333"/>
                </a:solidFill>
                <a:highlight>
                  <a:srgbClr val="FCFCFC"/>
                </a:highlight>
                <a:latin typeface="Georgia"/>
                <a:ea typeface="Georgia"/>
                <a:cs typeface="Georgia"/>
                <a:sym typeface="Georgia"/>
              </a:rPr>
              <a:t>Illustration from Van Hees, Moyson &amp; Roeyers, 2015, p. 1677</a:t>
            </a:r>
          </a:p>
        </p:txBody>
      </p:sp>
      <p:sp>
        <p:nvSpPr>
          <p:cNvPr id="98" name="Shape 98"/>
          <p:cNvSpPr txBox="1"/>
          <p:nvPr/>
        </p:nvSpPr>
        <p:spPr>
          <a:xfrm>
            <a:off x="183700" y="1224650"/>
            <a:ext cx="3286200" cy="1510500"/>
          </a:xfrm>
          <a:prstGeom prst="rect">
            <a:avLst/>
          </a:prstGeom>
          <a:noFill/>
          <a:ln>
            <a:noFill/>
          </a:ln>
        </p:spPr>
        <p:txBody>
          <a:bodyPr lIns="91425" tIns="91425" rIns="91425" bIns="91425" anchor="t" anchorCtr="0">
            <a:noAutofit/>
          </a:bodyPr>
          <a:lstStyle/>
          <a:p>
            <a:pPr lvl="0" rtl="0">
              <a:spcBef>
                <a:spcPts val="600"/>
              </a:spcBef>
              <a:buNone/>
            </a:pPr>
            <a:r>
              <a:rPr lang="en" sz="1200">
                <a:solidFill>
                  <a:srgbClr val="6AA84F"/>
                </a:solidFill>
                <a:latin typeface="Georgia"/>
                <a:ea typeface="Georgia"/>
                <a:cs typeface="Georgia"/>
                <a:sym typeface="Georgia"/>
              </a:rPr>
              <a:t>According to a 2015 study by Van Hees, V., Moyson, T. &amp; Roeyers, H. J (2015)  “the challenge [to students with ASD transitioning to university] consisted precisely in the simultaneous combination of tasks and challenges in the three domains, resulting in major mental health issues.” (p. 1677)</a:t>
            </a:r>
          </a:p>
          <a:p>
            <a:pPr lvl="0" rtl="0">
              <a:spcBef>
                <a:spcPts val="600"/>
              </a:spcBef>
              <a:buClr>
                <a:schemeClr val="dk1"/>
              </a:buClr>
              <a:buFont typeface="Arial"/>
              <a:buNone/>
            </a:pPr>
            <a:endParaRPr sz="1200">
              <a:solidFill>
                <a:schemeClr val="accent6"/>
              </a:solidFill>
              <a:latin typeface="Georgia"/>
              <a:ea typeface="Georgia"/>
              <a:cs typeface="Georgia"/>
              <a:sym typeface="Georgia"/>
            </a:endParaRPr>
          </a:p>
        </p:txBody>
      </p:sp>
      <p:sp>
        <p:nvSpPr>
          <p:cNvPr id="99" name="Shape 99"/>
          <p:cNvSpPr txBox="1"/>
          <p:nvPr/>
        </p:nvSpPr>
        <p:spPr>
          <a:xfrm>
            <a:off x="5857875" y="765400"/>
            <a:ext cx="3225000" cy="1377600"/>
          </a:xfrm>
          <a:prstGeom prst="rect">
            <a:avLst/>
          </a:prstGeom>
          <a:noFill/>
          <a:ln>
            <a:noFill/>
          </a:ln>
        </p:spPr>
        <p:txBody>
          <a:bodyPr lIns="91425" tIns="91425" rIns="91425" bIns="91425" anchor="t" anchorCtr="0">
            <a:noAutofit/>
          </a:bodyPr>
          <a:lstStyle/>
          <a:p>
            <a:pPr lvl="0">
              <a:spcBef>
                <a:spcPts val="0"/>
              </a:spcBef>
              <a:buNone/>
            </a:pPr>
            <a:r>
              <a:rPr lang="en" sz="1200">
                <a:solidFill>
                  <a:srgbClr val="6AA84F"/>
                </a:solidFill>
                <a:latin typeface="Georgia"/>
                <a:ea typeface="Georgia"/>
                <a:cs typeface="Georgia"/>
                <a:sym typeface="Georgia"/>
              </a:rPr>
              <a:t>Shifting the conversation to a strengths based approach (</a:t>
            </a:r>
            <a:r>
              <a:rPr lang="en" sz="1200">
                <a:solidFill>
                  <a:srgbClr val="6AA84F"/>
                </a:solidFill>
                <a:latin typeface="Times New Roman"/>
                <a:ea typeface="Times New Roman"/>
                <a:cs typeface="Times New Roman"/>
                <a:sym typeface="Times New Roman"/>
              </a:rPr>
              <a:t>Hart, Grigal &amp; Weir, 2010)</a:t>
            </a:r>
            <a:r>
              <a:rPr lang="en" sz="1200">
                <a:solidFill>
                  <a:srgbClr val="6AA84F"/>
                </a:solidFill>
                <a:latin typeface="Georgia"/>
                <a:ea typeface="Georgia"/>
                <a:cs typeface="Georgia"/>
                <a:sym typeface="Georgia"/>
              </a:rPr>
              <a:t>, and focusing on what is unique about people with ASD’s learning styles, improves student performance (Van Hees, Moyson &amp; Roeyers, 2015) </a:t>
            </a:r>
          </a:p>
          <a:p>
            <a:pPr lvl="0">
              <a:spcBef>
                <a:spcPts val="0"/>
              </a:spcBef>
              <a:buNone/>
            </a:pPr>
            <a:endParaRPr sz="1200">
              <a:solidFill>
                <a:srgbClr val="0C343D"/>
              </a:solidFill>
              <a:latin typeface="Georgia"/>
              <a:ea typeface="Georgia"/>
              <a:cs typeface="Georgia"/>
              <a:sym typeface="Georgia"/>
            </a:endParaRPr>
          </a:p>
        </p:txBody>
      </p:sp>
      <p:sp>
        <p:nvSpPr>
          <p:cNvPr id="100" name="Shape 100"/>
          <p:cNvSpPr txBox="1"/>
          <p:nvPr/>
        </p:nvSpPr>
        <p:spPr>
          <a:xfrm>
            <a:off x="0" y="4807675"/>
            <a:ext cx="1897200" cy="1981200"/>
          </a:xfrm>
          <a:prstGeom prst="rect">
            <a:avLst/>
          </a:prstGeom>
          <a:noFill/>
          <a:ln>
            <a:noFill/>
          </a:ln>
        </p:spPr>
        <p:txBody>
          <a:bodyPr lIns="91425" tIns="91425" rIns="91425" bIns="91425" anchor="t" anchorCtr="0">
            <a:noAutofit/>
          </a:bodyPr>
          <a:lstStyle/>
          <a:p>
            <a:pPr lvl="0">
              <a:spcBef>
                <a:spcPts val="0"/>
              </a:spcBef>
              <a:buNone/>
            </a:pPr>
            <a:r>
              <a:rPr lang="en" sz="1200">
                <a:solidFill>
                  <a:srgbClr val="6AA84F"/>
                </a:solidFill>
                <a:latin typeface="Georgia"/>
                <a:ea typeface="Georgia"/>
                <a:cs typeface="Georgia"/>
                <a:sym typeface="Georgia"/>
              </a:rPr>
              <a:t>While Van Heese, Moyson &amp; Roeyers (2015) had a number of recommendations, we will be framing ours around the domains of personal achievement and academic success, in line with other university initiatives.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472975" y="417400"/>
            <a:ext cx="8341500" cy="6329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06" name="Shape 106"/>
          <p:cNvSpPr txBox="1"/>
          <p:nvPr/>
        </p:nvSpPr>
        <p:spPr>
          <a:xfrm>
            <a:off x="3455425" y="3871000"/>
            <a:ext cx="5089200" cy="920400"/>
          </a:xfrm>
          <a:prstGeom prst="rect">
            <a:avLst/>
          </a:prstGeom>
          <a:solidFill>
            <a:srgbClr val="0B5394"/>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2800">
                <a:solidFill>
                  <a:srgbClr val="FFFFFF"/>
                </a:solidFill>
                <a:latin typeface="Roboto Slab"/>
                <a:ea typeface="Roboto Slab"/>
                <a:cs typeface="Roboto Slab"/>
                <a:sym typeface="Roboto Slab"/>
              </a:rPr>
              <a:t>Challenge: Breaking with the Familiar</a:t>
            </a:r>
          </a:p>
        </p:txBody>
      </p:sp>
      <p:sp>
        <p:nvSpPr>
          <p:cNvPr id="107" name="Shape 107"/>
          <p:cNvSpPr txBox="1"/>
          <p:nvPr/>
        </p:nvSpPr>
        <p:spPr>
          <a:xfrm>
            <a:off x="3455425" y="1565300"/>
            <a:ext cx="5089200" cy="920400"/>
          </a:xfrm>
          <a:prstGeom prst="rect">
            <a:avLst/>
          </a:prstGeom>
          <a:solidFill>
            <a:srgbClr val="741B47"/>
          </a:solidFill>
          <a:ln>
            <a:noFill/>
          </a:ln>
        </p:spPr>
        <p:txBody>
          <a:bodyPr lIns="91425" tIns="91425" rIns="91425" bIns="91425" anchor="ctr" anchorCtr="0">
            <a:noAutofit/>
          </a:bodyPr>
          <a:lstStyle/>
          <a:p>
            <a:pPr lvl="0" algn="ctr">
              <a:spcBef>
                <a:spcPts val="0"/>
              </a:spcBef>
              <a:buNone/>
            </a:pPr>
            <a:r>
              <a:rPr lang="en" sz="2800">
                <a:solidFill>
                  <a:srgbClr val="FFFFFF"/>
                </a:solidFill>
                <a:latin typeface="Roboto Slab"/>
                <a:ea typeface="Roboto Slab"/>
                <a:cs typeface="Roboto Slab"/>
                <a:sym typeface="Roboto Slab"/>
              </a:rPr>
              <a:t>Challenge: Growing Self-Advocacy Skills</a:t>
            </a:r>
          </a:p>
        </p:txBody>
      </p:sp>
      <p:sp>
        <p:nvSpPr>
          <p:cNvPr id="108" name="Shape 108"/>
          <p:cNvSpPr txBox="1">
            <a:spLocks noGrp="1"/>
          </p:cNvSpPr>
          <p:nvPr>
            <p:ph type="title"/>
          </p:nvPr>
        </p:nvSpPr>
        <p:spPr>
          <a:xfrm>
            <a:off x="742825" y="1533200"/>
            <a:ext cx="2712600" cy="984600"/>
          </a:xfrm>
          <a:prstGeom prst="rect">
            <a:avLst/>
          </a:prstGeom>
          <a:solidFill>
            <a:srgbClr val="FFFFFF"/>
          </a:solidFill>
          <a:ln w="76200" cap="flat" cmpd="sng">
            <a:solidFill>
              <a:srgbClr val="741B4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800" b="1">
                <a:solidFill>
                  <a:srgbClr val="741B47"/>
                </a:solidFill>
              </a:rPr>
              <a:t>PERSONAL INTEGRATION</a:t>
            </a:r>
          </a:p>
        </p:txBody>
      </p:sp>
      <p:sp>
        <p:nvSpPr>
          <p:cNvPr id="109" name="Shape 109"/>
          <p:cNvSpPr txBox="1"/>
          <p:nvPr/>
        </p:nvSpPr>
        <p:spPr>
          <a:xfrm>
            <a:off x="3455425" y="2696100"/>
            <a:ext cx="5089200" cy="920400"/>
          </a:xfrm>
          <a:prstGeom prst="rect">
            <a:avLst/>
          </a:prstGeom>
          <a:solidFill>
            <a:srgbClr val="351C75"/>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2800">
                <a:solidFill>
                  <a:srgbClr val="FFFFFF"/>
                </a:solidFill>
                <a:latin typeface="Roboto Slab"/>
                <a:ea typeface="Roboto Slab"/>
                <a:cs typeface="Roboto Slab"/>
                <a:sym typeface="Roboto Slab"/>
              </a:rPr>
              <a:t>Challenge: Addressing Campus Culture</a:t>
            </a:r>
          </a:p>
        </p:txBody>
      </p:sp>
      <p:sp>
        <p:nvSpPr>
          <p:cNvPr id="110" name="Shape 110"/>
          <p:cNvSpPr txBox="1">
            <a:spLocks noGrp="1"/>
          </p:cNvSpPr>
          <p:nvPr>
            <p:ph type="title"/>
          </p:nvPr>
        </p:nvSpPr>
        <p:spPr>
          <a:xfrm>
            <a:off x="742825" y="2696100"/>
            <a:ext cx="2712600" cy="920400"/>
          </a:xfrm>
          <a:prstGeom prst="rect">
            <a:avLst/>
          </a:prstGeom>
          <a:solidFill>
            <a:srgbClr val="FFFFFF"/>
          </a:solidFill>
          <a:ln w="76200" cap="flat" cmpd="sng">
            <a:solidFill>
              <a:srgbClr val="351C75"/>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800" b="1">
                <a:solidFill>
                  <a:srgbClr val="351C75"/>
                </a:solidFill>
              </a:rPr>
              <a:t>SOCIAL INTEGRATION</a:t>
            </a:r>
          </a:p>
        </p:txBody>
      </p:sp>
      <p:sp>
        <p:nvSpPr>
          <p:cNvPr id="111" name="Shape 111"/>
          <p:cNvSpPr txBox="1">
            <a:spLocks noGrp="1"/>
          </p:cNvSpPr>
          <p:nvPr>
            <p:ph type="title"/>
          </p:nvPr>
        </p:nvSpPr>
        <p:spPr>
          <a:xfrm>
            <a:off x="742825" y="3871000"/>
            <a:ext cx="2712600" cy="920400"/>
          </a:xfrm>
          <a:prstGeom prst="rect">
            <a:avLst/>
          </a:prstGeom>
          <a:solidFill>
            <a:srgbClr val="FFFFFF"/>
          </a:solidFill>
          <a:ln w="7620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800" b="1">
                <a:solidFill>
                  <a:srgbClr val="0B5394"/>
                </a:solidFill>
              </a:rPr>
              <a:t>ACADEMIC INTEGRATION</a:t>
            </a:r>
          </a:p>
        </p:txBody>
      </p:sp>
      <p:sp>
        <p:nvSpPr>
          <p:cNvPr id="112" name="Shape 112"/>
          <p:cNvSpPr txBox="1">
            <a:spLocks noGrp="1"/>
          </p:cNvSpPr>
          <p:nvPr>
            <p:ph type="title"/>
          </p:nvPr>
        </p:nvSpPr>
        <p:spPr>
          <a:xfrm>
            <a:off x="248100" y="202225"/>
            <a:ext cx="3387600" cy="515100"/>
          </a:xfrm>
          <a:prstGeom prst="rect">
            <a:avLst/>
          </a:prstGeom>
          <a:solidFill>
            <a:schemeClr val="bg1"/>
          </a:solidFill>
          <a:ln w="57150" cap="flat" cmpd="sng">
            <a:solidFill>
              <a:srgbClr val="6AA84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rgbClr val="38761D"/>
                </a:solidFill>
              </a:rPr>
              <a:t>RECOMMENDATIONS</a:t>
            </a:r>
          </a:p>
        </p:txBody>
      </p:sp>
      <p:sp>
        <p:nvSpPr>
          <p:cNvPr id="113" name="Shape 113"/>
          <p:cNvSpPr txBox="1"/>
          <p:nvPr/>
        </p:nvSpPr>
        <p:spPr>
          <a:xfrm>
            <a:off x="472975" y="717325"/>
            <a:ext cx="8341500" cy="920400"/>
          </a:xfrm>
          <a:prstGeom prst="rect">
            <a:avLst/>
          </a:prstGeom>
          <a:noFill/>
          <a:ln>
            <a:noFill/>
          </a:ln>
        </p:spPr>
        <p:txBody>
          <a:bodyPr lIns="91425" tIns="91425" rIns="91425" bIns="91425" anchor="t" anchorCtr="0">
            <a:noAutofit/>
          </a:bodyPr>
          <a:lstStyle/>
          <a:p>
            <a:pPr lvl="0" algn="ctr">
              <a:spcBef>
                <a:spcPts val="0"/>
              </a:spcBef>
              <a:buNone/>
            </a:pPr>
            <a:r>
              <a:rPr lang="en" sz="2200">
                <a:latin typeface="Georgia"/>
                <a:ea typeface="Georgia"/>
                <a:cs typeface="Georgia"/>
                <a:sym typeface="Georgia"/>
              </a:rPr>
              <a:t>Based on a review of the literature we recommend a three-pronged Disability Service program focusing on:</a:t>
            </a:r>
          </a:p>
        </p:txBody>
      </p:sp>
      <p:sp>
        <p:nvSpPr>
          <p:cNvPr id="114" name="Shape 114"/>
          <p:cNvSpPr txBox="1"/>
          <p:nvPr/>
        </p:nvSpPr>
        <p:spPr>
          <a:xfrm>
            <a:off x="472975" y="4946500"/>
            <a:ext cx="8341500" cy="1131300"/>
          </a:xfrm>
          <a:prstGeom prst="rect">
            <a:avLst/>
          </a:prstGeom>
          <a:noFill/>
          <a:ln>
            <a:noFill/>
          </a:ln>
        </p:spPr>
        <p:txBody>
          <a:bodyPr lIns="91425" tIns="91425" rIns="91425" bIns="91425" anchor="t" anchorCtr="0">
            <a:noAutofit/>
          </a:bodyPr>
          <a:lstStyle/>
          <a:p>
            <a:pPr lvl="0">
              <a:spcBef>
                <a:spcPts val="0"/>
              </a:spcBef>
              <a:buNone/>
            </a:pPr>
            <a:r>
              <a:rPr lang="en" sz="1600">
                <a:latin typeface="Georgia"/>
                <a:ea typeface="Georgia"/>
                <a:cs typeface="Georgia"/>
                <a:sym typeface="Georgia"/>
              </a:rPr>
              <a:t>We have started the process of creating a committee consisting of:</a:t>
            </a:r>
          </a:p>
          <a:p>
            <a:pPr marL="457200" lvl="0" indent="-330200" rtl="0">
              <a:spcBef>
                <a:spcPts val="0"/>
              </a:spcBef>
              <a:buClr>
                <a:srgbClr val="222222"/>
              </a:buClr>
              <a:buSzPct val="100000"/>
              <a:buFont typeface="Georgia"/>
              <a:buChar char="●"/>
            </a:pPr>
            <a:r>
              <a:rPr lang="en" sz="1600">
                <a:solidFill>
                  <a:srgbClr val="222222"/>
                </a:solidFill>
                <a:latin typeface="Georgia"/>
                <a:ea typeface="Georgia"/>
                <a:cs typeface="Georgia"/>
                <a:sym typeface="Georgia"/>
              </a:rPr>
              <a:t>Director of Disability Services</a:t>
            </a:r>
          </a:p>
          <a:p>
            <a:pPr marL="457200" lvl="0" indent="-330200" rtl="0">
              <a:spcBef>
                <a:spcPts val="0"/>
              </a:spcBef>
              <a:buClr>
                <a:srgbClr val="222222"/>
              </a:buClr>
              <a:buSzPct val="100000"/>
              <a:buFont typeface="Georgia"/>
              <a:buChar char="●"/>
            </a:pPr>
            <a:r>
              <a:rPr lang="en" sz="1600">
                <a:solidFill>
                  <a:srgbClr val="222222"/>
                </a:solidFill>
                <a:latin typeface="Georgia"/>
                <a:ea typeface="Georgia"/>
                <a:cs typeface="Georgia"/>
                <a:sym typeface="Georgia"/>
              </a:rPr>
              <a:t>Representatives (1 each) from residence life, faculty &amp; the office of student activities</a:t>
            </a:r>
          </a:p>
          <a:p>
            <a:pPr marL="457200" lvl="0" indent="-330200" rtl="0">
              <a:spcBef>
                <a:spcPts val="0"/>
              </a:spcBef>
              <a:buClr>
                <a:srgbClr val="222222"/>
              </a:buClr>
              <a:buSzPct val="100000"/>
              <a:buFont typeface="Georgia"/>
              <a:buChar char="●"/>
            </a:pPr>
            <a:r>
              <a:rPr lang="en" sz="1600">
                <a:solidFill>
                  <a:srgbClr val="222222"/>
                </a:solidFill>
                <a:latin typeface="Georgia"/>
                <a:ea typeface="Georgia"/>
                <a:cs typeface="Georgia"/>
                <a:sym typeface="Georgia"/>
              </a:rPr>
              <a:t>Mental health services administrator or counselor</a:t>
            </a:r>
          </a:p>
          <a:p>
            <a:pPr lvl="0">
              <a:spcBef>
                <a:spcPts val="0"/>
              </a:spcBef>
              <a:buNone/>
            </a:pPr>
            <a:endParaRPr sz="1200">
              <a:latin typeface="Georgia"/>
              <a:ea typeface="Georgia"/>
              <a:cs typeface="Georgia"/>
              <a:sym typeface="Georgia"/>
            </a:endParaRPr>
          </a:p>
          <a:p>
            <a:pPr lvl="0">
              <a:spcBef>
                <a:spcPts val="0"/>
              </a:spcBef>
              <a:buNone/>
            </a:pPr>
            <a:r>
              <a:rPr lang="en" sz="1600">
                <a:latin typeface="Georgia"/>
                <a:ea typeface="Georgia"/>
                <a:cs typeface="Georgia"/>
                <a:sym typeface="Georgia"/>
              </a:rPr>
              <a:t>Committee’s purpose: serve as a regular touchpoint for collaboration, resource planning and assessment data to ensure comprehensive, wrap-around support</a:t>
            </a:r>
          </a:p>
        </p:txBody>
      </p:sp>
    </p:spTree>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2053</Words>
  <Application>Microsoft Office PowerPoint</Application>
  <PresentationFormat>On-screen Show (4:3)</PresentationFormat>
  <Paragraphs>191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Georgia</vt:lpstr>
      <vt:lpstr>Open Sans</vt:lpstr>
      <vt:lpstr>Roboto Slab</vt:lpstr>
      <vt:lpstr>Times New Roman</vt:lpstr>
      <vt:lpstr>Arial</vt:lpstr>
      <vt:lpstr>Lysander template</vt:lpstr>
      <vt:lpstr>SUPPORTING STUDENTS WITH AUTISM SPECTRUM DISORDERS</vt:lpstr>
      <vt:lpstr>CONTEXT SETTING</vt:lpstr>
      <vt:lpstr>WHAT IS AUTISM SPECTRUM DISORDER (ADS)? </vt:lpstr>
      <vt:lpstr>WHY THIS IS IMPORTANT? </vt:lpstr>
      <vt:lpstr>WHY THIS IS IMPORTANT? </vt:lpstr>
      <vt:lpstr>WHY THIS IS IMPORTANT? </vt:lpstr>
      <vt:lpstr>PROGRAM PROPOSAL</vt:lpstr>
      <vt:lpstr>PROGRAM CONSIDERATIONS</vt:lpstr>
      <vt:lpstr>PERSONAL INTEGRATION</vt:lpstr>
      <vt:lpstr>PERSONAL INTEGRATION</vt:lpstr>
      <vt:lpstr>PERSONAL INTEGRATION</vt:lpstr>
      <vt:lpstr>PERSONAL INTEGRATION</vt:lpstr>
      <vt:lpstr>SOCIAL INTEGRATION</vt:lpstr>
      <vt:lpstr>SOCIAL INTEGRATION</vt:lpstr>
      <vt:lpstr>SOCIAL INTEGRATION</vt:lpstr>
      <vt:lpstr>ACADEMIC INTEGRATION</vt:lpstr>
      <vt:lpstr>ACADEMIC INTEGRATION</vt:lpstr>
      <vt:lpstr>ACADEMIC INTEGRATION</vt:lpstr>
      <vt:lpstr>BUDGET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AUTISM SPECTRUM DISORDERS</dc:title>
  <dc:creator>Krystle Forbes</dc:creator>
  <cp:lastModifiedBy>Krystle Forbes</cp:lastModifiedBy>
  <cp:revision>13</cp:revision>
  <dcterms:modified xsi:type="dcterms:W3CDTF">2017-02-25T00:01:51Z</dcterms:modified>
</cp:coreProperties>
</file>