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6"/>
  </p:notesMasterIdLst>
  <p:handoutMasterIdLst>
    <p:handoutMasterId r:id="rId27"/>
  </p:handoutMasterIdLst>
  <p:sldIdLst>
    <p:sldId id="264" r:id="rId5"/>
    <p:sldId id="276" r:id="rId6"/>
    <p:sldId id="281" r:id="rId7"/>
    <p:sldId id="282" r:id="rId8"/>
    <p:sldId id="279" r:id="rId9"/>
    <p:sldId id="266" r:id="rId10"/>
    <p:sldId id="268" r:id="rId11"/>
    <p:sldId id="283" r:id="rId12"/>
    <p:sldId id="294" r:id="rId13"/>
    <p:sldId id="295" r:id="rId14"/>
    <p:sldId id="296" r:id="rId15"/>
    <p:sldId id="297" r:id="rId16"/>
    <p:sldId id="284" r:id="rId17"/>
    <p:sldId id="285" r:id="rId18"/>
    <p:sldId id="289" r:id="rId19"/>
    <p:sldId id="290" r:id="rId20"/>
    <p:sldId id="291" r:id="rId21"/>
    <p:sldId id="292" r:id="rId22"/>
    <p:sldId id="293" r:id="rId23"/>
    <p:sldId id="286" r:id="rId24"/>
    <p:sldId id="287" r:id="rId25"/>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9" pos="3839" userDrawn="1">
          <p15:clr>
            <a:srgbClr val="A4A3A4"/>
          </p15:clr>
        </p15:guide>
        <p15:guide id="10"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280" autoAdjust="0"/>
  </p:normalViewPr>
  <p:slideViewPr>
    <p:cSldViewPr showGuides="1">
      <p:cViewPr varScale="1">
        <p:scale>
          <a:sx n="76" d="100"/>
          <a:sy n="76" d="100"/>
        </p:scale>
        <p:origin x="126" y="936"/>
      </p:cViewPr>
      <p:guideLst>
        <p:guide pos="3839"/>
        <p:guide orient="horz" pos="2160"/>
      </p:guideLst>
    </p:cSldViewPr>
  </p:slideViewPr>
  <p:notesTextViewPr>
    <p:cViewPr>
      <p:scale>
        <a:sx n="1" d="1"/>
        <a:sy n="1" d="1"/>
      </p:scale>
      <p:origin x="0" y="0"/>
    </p:cViewPr>
  </p:notesTextViewPr>
  <p:notesViewPr>
    <p:cSldViewPr>
      <p:cViewPr varScale="1">
        <p:scale>
          <a:sx n="63" d="100"/>
          <a:sy n="63" d="100"/>
        </p:scale>
        <p:origin x="1986"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solidFill>
                <a:schemeClr val="tx2"/>
              </a:solidFill>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973C59C-4E16-4A64-A766-34DB213E11B3}" type="datetimeFigureOut">
              <a:rPr lang="en-US">
                <a:solidFill>
                  <a:schemeClr val="tx2"/>
                </a:solidFill>
              </a:rPr>
              <a:t>2/23/2017</a:t>
            </a:fld>
            <a:endParaRPr>
              <a:solidFill>
                <a:schemeClr val="tx2"/>
              </a:solidFill>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solidFill>
                <a:schemeClr val="tx2"/>
              </a:solidFill>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FD77566-CD65-4859-9FA1-43956DC85B8C}" type="slidenum">
              <a:rPr>
                <a:solidFill>
                  <a:schemeClr val="tx2"/>
                </a:solidFill>
              </a:rPr>
              <a:t>‹#›</a:t>
            </a:fld>
            <a:endParaRPr>
              <a:solidFill>
                <a:schemeClr val="tx2"/>
              </a:solidFill>
            </a:endParaRPr>
          </a:p>
        </p:txBody>
      </p:sp>
    </p:spTree>
    <p:extLst>
      <p:ext uri="{BB962C8B-B14F-4D97-AF65-F5344CB8AC3E}">
        <p14:creationId xmlns:p14="http://schemas.microsoft.com/office/powerpoint/2010/main" val="2708798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2"/>
                </a:solidFill>
              </a:defRPr>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2"/>
                </a:solidFill>
              </a:defRPr>
            </a:lvl1pPr>
          </a:lstStyle>
          <a:p>
            <a:fld id="{F95CF31C-F757-429C-A789-86504F04C3BE}" type="datetimeFigureOut">
              <a:rPr lang="en-US"/>
              <a:pPr/>
              <a:t>2/23/2017</a:t>
            </a:fld>
            <a:endParaRPr/>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solidFill>
                  <a:schemeClr val="tx2"/>
                </a:solidFill>
              </a:defRPr>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solidFill>
                  <a:schemeClr val="tx2"/>
                </a:solidFill>
              </a:defRPr>
            </a:lvl1pPr>
          </a:lstStyle>
          <a:p>
            <a:fld id="{B8796F01-7154-41E0-B48B-A6921757531A}" type="slidenum">
              <a:rPr/>
              <a:pPr/>
              <a:t>‹#›</a:t>
            </a:fld>
            <a:endParaRPr/>
          </a:p>
        </p:txBody>
      </p:sp>
    </p:spTree>
    <p:extLst>
      <p:ext uri="{BB962C8B-B14F-4D97-AF65-F5344CB8AC3E}">
        <p14:creationId xmlns:p14="http://schemas.microsoft.com/office/powerpoint/2010/main" val="44077566"/>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2"/>
        </a:solidFill>
        <a:latin typeface="+mn-lt"/>
        <a:ea typeface="+mn-ea"/>
        <a:cs typeface="+mn-cs"/>
      </a:defRPr>
    </a:lvl1pPr>
    <a:lvl2pPr marL="609493" algn="l" defTabSz="1218987" rtl="0" eaLnBrk="1" latinLnBrk="0" hangingPunct="1">
      <a:defRPr sz="1600" kern="1200">
        <a:solidFill>
          <a:schemeClr val="tx2"/>
        </a:solidFill>
        <a:latin typeface="+mn-lt"/>
        <a:ea typeface="+mn-ea"/>
        <a:cs typeface="+mn-cs"/>
      </a:defRPr>
    </a:lvl2pPr>
    <a:lvl3pPr marL="1218987" algn="l" defTabSz="1218987" rtl="0" eaLnBrk="1" latinLnBrk="0" hangingPunct="1">
      <a:defRPr sz="1600" kern="1200">
        <a:solidFill>
          <a:schemeClr val="tx2"/>
        </a:solidFill>
        <a:latin typeface="+mn-lt"/>
        <a:ea typeface="+mn-ea"/>
        <a:cs typeface="+mn-cs"/>
      </a:defRPr>
    </a:lvl3pPr>
    <a:lvl4pPr marL="1828480" algn="l" defTabSz="1218987" rtl="0" eaLnBrk="1" latinLnBrk="0" hangingPunct="1">
      <a:defRPr sz="1600" kern="1200">
        <a:solidFill>
          <a:schemeClr val="tx2"/>
        </a:solidFill>
        <a:latin typeface="+mn-lt"/>
        <a:ea typeface="+mn-ea"/>
        <a:cs typeface="+mn-cs"/>
      </a:defRPr>
    </a:lvl4pPr>
    <a:lvl5pPr marL="2437973" algn="l" defTabSz="1218987" rtl="0" eaLnBrk="1" latinLnBrk="0" hangingPunct="1">
      <a:defRPr sz="1600" kern="1200">
        <a:solidFill>
          <a:schemeClr val="tx2"/>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796F01-7154-41E0-B48B-A6921757531A}" type="slidenum">
              <a:rPr lang="en-US" smtClean="0"/>
              <a:pPr/>
              <a:t>6</a:t>
            </a:fld>
            <a:endParaRPr lang="en-US"/>
          </a:p>
        </p:txBody>
      </p:sp>
    </p:spTree>
    <p:extLst>
      <p:ext uri="{BB962C8B-B14F-4D97-AF65-F5344CB8AC3E}">
        <p14:creationId xmlns:p14="http://schemas.microsoft.com/office/powerpoint/2010/main" val="26466622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2383" y="1498601"/>
            <a:ext cx="7008574" cy="3298825"/>
          </a:xfrm>
        </p:spPr>
        <p:txBody>
          <a:bodyPr>
            <a:normAutofit/>
          </a:bodyPr>
          <a:lstStyle>
            <a:lvl1pPr>
              <a:lnSpc>
                <a:spcPct val="90000"/>
              </a:lnSpc>
              <a:defRPr sz="5400" cap="none" baseline="0"/>
            </a:lvl1pPr>
          </a:lstStyle>
          <a:p>
            <a:r>
              <a:rPr lang="en-US" smtClean="0"/>
              <a:t>Click to edit Master title style</a:t>
            </a:r>
            <a:endParaRPr/>
          </a:p>
        </p:txBody>
      </p:sp>
      <p:sp>
        <p:nvSpPr>
          <p:cNvPr id="3" name="Subtitle 2"/>
          <p:cNvSpPr>
            <a:spLocks noGrp="1"/>
          </p:cNvSpPr>
          <p:nvPr>
            <p:ph type="subTitle" idx="1"/>
          </p:nvPr>
        </p:nvSpPr>
        <p:spPr>
          <a:xfrm>
            <a:off x="4672383" y="4927600"/>
            <a:ext cx="7008574" cy="1244600"/>
          </a:xfrm>
        </p:spPr>
        <p:txBody>
          <a:bodyPr>
            <a:normAutofit/>
          </a:bodyPr>
          <a:lstStyle>
            <a:lvl1pPr marL="0" indent="0" algn="l">
              <a:spcBef>
                <a:spcPts val="0"/>
              </a:spcBef>
              <a:buNone/>
              <a:defRPr sz="2800" b="0">
                <a:solidFill>
                  <a:schemeClr val="tx1"/>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smtClean="0"/>
              <a:t>Click to edit Master subtitle style</a:t>
            </a:r>
            <a:endParaRPr/>
          </a:p>
        </p:txBody>
      </p:sp>
    </p:spTree>
    <p:extLst>
      <p:ext uri="{BB962C8B-B14F-4D97-AF65-F5344CB8AC3E}">
        <p14:creationId xmlns:p14="http://schemas.microsoft.com/office/powerpoint/2010/main" val="3222770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7AECB6C2-1084-4AED-A74A-DF028B0094EA}" type="datetimeFigureOut">
              <a:rPr lang="en-US"/>
              <a:t>2/23/2017</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591C5AD9-787D-40FA-8A4D-16A055B9AF81}" type="slidenum">
              <a:rPr/>
              <a:t>‹#›</a:t>
            </a:fld>
            <a:endParaRPr/>
          </a:p>
        </p:txBody>
      </p:sp>
    </p:spTree>
    <p:extLst>
      <p:ext uri="{BB962C8B-B14F-4D97-AF65-F5344CB8AC3E}">
        <p14:creationId xmlns:p14="http://schemas.microsoft.com/office/powerpoint/2010/main" val="1010434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52633" y="274638"/>
            <a:ext cx="1422030" cy="5897561"/>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117309" y="274638"/>
            <a:ext cx="8532178" cy="589756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7AECB6C2-1084-4AED-A74A-DF028B0094EA}" type="datetimeFigureOut">
              <a:rPr lang="en-US"/>
              <a:t>2/23/2017</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591C5AD9-787D-40FA-8A4D-16A055B9AF81}" type="slidenum">
              <a:rPr/>
              <a:t>‹#›</a:t>
            </a:fld>
            <a:endParaRPr/>
          </a:p>
        </p:txBody>
      </p:sp>
    </p:spTree>
    <p:extLst>
      <p:ext uri="{BB962C8B-B14F-4D97-AF65-F5344CB8AC3E}">
        <p14:creationId xmlns:p14="http://schemas.microsoft.com/office/powerpoint/2010/main" val="365071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8B5A30F4-0B4E-4E4B-BC36-C30CD13F4E17}" type="datetimeFigureOut">
              <a:rPr lang="en-US"/>
              <a:t>2/23/2017</a:t>
            </a:fld>
            <a:endParaRPr dirty="0"/>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DA60BA0E-20D0-4E7C-B286-26C960A6788F}" type="slidenum">
              <a:rPr/>
              <a:t>‹#›</a:t>
            </a:fld>
            <a:endParaRPr/>
          </a:p>
        </p:txBody>
      </p:sp>
    </p:spTree>
    <p:extLst>
      <p:ext uri="{BB962C8B-B14F-4D97-AF65-F5344CB8AC3E}">
        <p14:creationId xmlns:p14="http://schemas.microsoft.com/office/powerpoint/2010/main" val="15635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12589" y="4445000"/>
            <a:ext cx="7008574" cy="1930400"/>
          </a:xfrm>
        </p:spPr>
        <p:txBody>
          <a:bodyPr anchor="t">
            <a:normAutofit/>
          </a:bodyPr>
          <a:lstStyle>
            <a:lvl1pPr algn="l">
              <a:defRPr sz="5400" b="0" cap="none" baseline="0"/>
            </a:lvl1pPr>
          </a:lstStyle>
          <a:p>
            <a:r>
              <a:rPr lang="en-US" smtClean="0"/>
              <a:t>Click to edit Master title style</a:t>
            </a:r>
            <a:endParaRPr dirty="0"/>
          </a:p>
        </p:txBody>
      </p:sp>
      <p:sp>
        <p:nvSpPr>
          <p:cNvPr id="3" name="Text Placeholder 2"/>
          <p:cNvSpPr>
            <a:spLocks noGrp="1"/>
          </p:cNvSpPr>
          <p:nvPr>
            <p:ph type="body" idx="1"/>
          </p:nvPr>
        </p:nvSpPr>
        <p:spPr>
          <a:xfrm>
            <a:off x="812589" y="3124200"/>
            <a:ext cx="7008574" cy="1296987"/>
          </a:xfrm>
        </p:spPr>
        <p:txBody>
          <a:bodyPr anchor="b">
            <a:normAutofit/>
          </a:bodyPr>
          <a:lstStyle>
            <a:lvl1pPr marL="0" indent="0">
              <a:spcBef>
                <a:spcPts val="0"/>
              </a:spcBef>
              <a:buNone/>
              <a:defRPr sz="2800">
                <a:solidFill>
                  <a:schemeClr val="tx1"/>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41963402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11730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1706581" indent="0">
              <a:buNone/>
              <a:defRPr sz="1800"/>
            </a:lvl6pPr>
            <a:lvl7pPr marL="2011328">
              <a:defRPr sz="1800"/>
            </a:lvl7pPr>
            <a:lvl8pPr marL="2011328">
              <a:defRPr sz="1800"/>
            </a:lvl8pPr>
            <a:lvl9pPr marL="201132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9755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2DD204D1-F9BD-4643-8480-6EA41EB484F1}" type="datetimeFigureOut">
              <a:rPr lang="en-US"/>
              <a:t>2/23/2017</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3489339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12137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4" name="Content Placeholder 3"/>
          <p:cNvSpPr>
            <a:spLocks noGrp="1"/>
          </p:cNvSpPr>
          <p:nvPr>
            <p:ph sz="half" idx="2"/>
          </p:nvPr>
        </p:nvSpPr>
        <p:spPr>
          <a:xfrm>
            <a:off x="111730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30162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6" name="Content Placeholder 5"/>
          <p:cNvSpPr>
            <a:spLocks noGrp="1"/>
          </p:cNvSpPr>
          <p:nvPr>
            <p:ph sz="quarter" idx="4"/>
          </p:nvPr>
        </p:nvSpPr>
        <p:spPr>
          <a:xfrm>
            <a:off x="629755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2DD204D1-F9BD-4643-8480-6EA41EB484F1}" type="datetimeFigureOut">
              <a:rPr lang="en-US"/>
              <a:t>2/23/2017</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355283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2DD204D1-F9BD-4643-8480-6EA41EB484F1}" type="datetimeFigureOut">
              <a:rPr lang="en-US"/>
              <a:t>2/23/2017</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3516763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D204D1-F9BD-4643-8480-6EA41EB484F1}" type="datetimeFigureOut">
              <a:rPr lang="en-US"/>
              <a:t>2/23/2017</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EB37DED6-D4C7-42EE-AB49-D2E39E64FDE4}" type="slidenum">
              <a:rPr/>
              <a:t>‹#›</a:t>
            </a:fld>
            <a:endParaRPr/>
          </a:p>
        </p:txBody>
      </p:sp>
    </p:spTree>
    <p:extLst>
      <p:ext uri="{BB962C8B-B14F-4D97-AF65-F5344CB8AC3E}">
        <p14:creationId xmlns:p14="http://schemas.microsoft.com/office/powerpoint/2010/main" val="206873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3961368" y="0"/>
            <a:ext cx="7922736"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304721" y="1701800"/>
            <a:ext cx="3351927" cy="2844800"/>
          </a:xfrm>
        </p:spPr>
        <p:txBody>
          <a:bodyPr anchor="b">
            <a:normAutofit/>
          </a:bodyPr>
          <a:lstStyle>
            <a:lvl1pPr algn="l">
              <a:defRPr sz="2000" b="1"/>
            </a:lvl1pPr>
          </a:lstStyle>
          <a:p>
            <a:r>
              <a:rPr lang="en-US" smtClean="0"/>
              <a:t>Click to edit Master title style</a:t>
            </a:r>
            <a:endParaRPr/>
          </a:p>
        </p:txBody>
      </p:sp>
      <p:sp>
        <p:nvSpPr>
          <p:cNvPr id="4" name="Text Placeholder 3"/>
          <p:cNvSpPr>
            <a:spLocks noGrp="1"/>
          </p:cNvSpPr>
          <p:nvPr>
            <p:ph type="body" sz="half" idx="2"/>
          </p:nvPr>
        </p:nvSpPr>
        <p:spPr>
          <a:xfrm>
            <a:off x="304721" y="4648200"/>
            <a:ext cx="3351927" cy="1727200"/>
          </a:xfrm>
        </p:spPr>
        <p:txBody>
          <a:bodyPr>
            <a:normAutofit/>
          </a:bodyPr>
          <a:lstStyle>
            <a:lvl1pPr marL="0" indent="0">
              <a:spcBef>
                <a:spcPts val="120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3" name="Content Placeholder 2"/>
          <p:cNvSpPr>
            <a:spLocks noGrp="1"/>
          </p:cNvSpPr>
          <p:nvPr>
            <p:ph idx="1"/>
          </p:nvPr>
        </p:nvSpPr>
        <p:spPr>
          <a:xfrm>
            <a:off x="4469236" y="482600"/>
            <a:ext cx="6805427" cy="5892800"/>
          </a:xfrm>
        </p:spPr>
        <p:txBody>
          <a:bodyPr>
            <a:normAutofit/>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126BF754-515F-40B9-8D24-D54D5825B3D0}" type="datetimeFigureOut">
              <a:rPr lang="en-US"/>
              <a:t>2/23/2017</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DFBB78A-01B4-41F2-96B0-677A4A282832}" type="slidenum">
              <a:rPr/>
              <a:t>‹#›</a:t>
            </a:fld>
            <a:endParaRPr/>
          </a:p>
        </p:txBody>
      </p:sp>
    </p:spTree>
    <p:extLst>
      <p:ext uri="{BB962C8B-B14F-4D97-AF65-F5344CB8AC3E}">
        <p14:creationId xmlns:p14="http://schemas.microsoft.com/office/powerpoint/2010/main" val="1968072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2082258" y="0"/>
            <a:ext cx="802431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2437765" y="4800600"/>
            <a:ext cx="7313295" cy="762000"/>
          </a:xfrm>
        </p:spPr>
        <p:txBody>
          <a:bodyPr anchor="b">
            <a:normAutofit/>
          </a:bodyPr>
          <a:lstStyle>
            <a:lvl1pPr algn="l">
              <a:defRPr sz="2000" b="1"/>
            </a:lvl1pPr>
          </a:lstStyle>
          <a:p>
            <a:r>
              <a:rPr lang="en-US" smtClean="0"/>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2437765" y="279401"/>
            <a:ext cx="7313295" cy="4448175"/>
          </a:xfrm>
        </p:spPr>
        <p:txBody>
          <a:bodyPr>
            <a:normAutofit/>
          </a:bodyPr>
          <a:lstStyle>
            <a:lvl1pPr marL="0" indent="0">
              <a:buNone/>
              <a:defRPr sz="28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en-US" smtClean="0"/>
              <a:t>Click icon to add picture</a:t>
            </a:r>
            <a:endParaRPr/>
          </a:p>
        </p:txBody>
      </p:sp>
      <p:sp>
        <p:nvSpPr>
          <p:cNvPr id="4" name="Text Placeholder 3"/>
          <p:cNvSpPr>
            <a:spLocks noGrp="1"/>
          </p:cNvSpPr>
          <p:nvPr>
            <p:ph type="body" sz="half" idx="2"/>
          </p:nvPr>
        </p:nvSpPr>
        <p:spPr>
          <a:xfrm>
            <a:off x="2437765" y="5562600"/>
            <a:ext cx="7313295" cy="812800"/>
          </a:xfrm>
        </p:spPr>
        <p:txBody>
          <a:bodyPr>
            <a:normAutofit/>
          </a:bodyPr>
          <a:lstStyle>
            <a:lvl1pPr marL="0" indent="0">
              <a:spcBef>
                <a:spcPts val="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6BF754-515F-40B9-8D24-D54D5825B3D0}" type="datetimeFigureOut">
              <a:rPr lang="en-US"/>
              <a:t>2/23/2017</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DFBB78A-01B4-41F2-96B0-677A4A282832}" type="slidenum">
              <a:rPr/>
              <a:t>‹#›</a:t>
            </a:fld>
            <a:endParaRPr/>
          </a:p>
        </p:txBody>
      </p:sp>
    </p:spTree>
    <p:extLst>
      <p:ext uri="{BB962C8B-B14F-4D97-AF65-F5344CB8AC3E}">
        <p14:creationId xmlns:p14="http://schemas.microsoft.com/office/powerpoint/2010/main" val="1221337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304721" y="0"/>
            <a:ext cx="11579384"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Placeholder 1"/>
          <p:cNvSpPr>
            <a:spLocks noGrp="1"/>
          </p:cNvSpPr>
          <p:nvPr>
            <p:ph type="title"/>
          </p:nvPr>
        </p:nvSpPr>
        <p:spPr>
          <a:xfrm>
            <a:off x="1117309" y="76200"/>
            <a:ext cx="10157354" cy="1397000"/>
          </a:xfrm>
          <a:prstGeom prst="rect">
            <a:avLst/>
          </a:prstGeom>
        </p:spPr>
        <p:txBody>
          <a:bodyPr vert="horz" lIns="121899" tIns="60949" rIns="121899" bIns="60949" rtlCol="0" anchor="b">
            <a:normAutofit/>
          </a:bodyPr>
          <a:lstStyle/>
          <a:p>
            <a:r>
              <a:rPr lang="en-US" smtClean="0"/>
              <a:t>Click to edit Master title style</a:t>
            </a:r>
            <a:endParaRPr dirty="0"/>
          </a:p>
        </p:txBody>
      </p:sp>
      <p:sp>
        <p:nvSpPr>
          <p:cNvPr id="3" name="Text Placeholder 2"/>
          <p:cNvSpPr>
            <a:spLocks noGrp="1"/>
          </p:cNvSpPr>
          <p:nvPr>
            <p:ph type="body" idx="1"/>
          </p:nvPr>
        </p:nvSpPr>
        <p:spPr>
          <a:xfrm>
            <a:off x="1117309" y="1701800"/>
            <a:ext cx="10157354" cy="4470400"/>
          </a:xfrm>
          <a:prstGeom prst="rect">
            <a:avLst/>
          </a:prstGeom>
        </p:spPr>
        <p:txBody>
          <a:bodyPr vert="horz" lIns="121899" tIns="60949" rIns="121899" bIns="60949"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1117309" y="6400801"/>
            <a:ext cx="2742486" cy="320675"/>
          </a:xfrm>
          <a:prstGeom prst="rect">
            <a:avLst/>
          </a:prstGeom>
        </p:spPr>
        <p:txBody>
          <a:bodyPr vert="horz" lIns="121899" tIns="60949" rIns="121899" bIns="60949" rtlCol="0" anchor="b"/>
          <a:lstStyle>
            <a:lvl1pPr algn="l">
              <a:defRPr sz="1200" baseline="0">
                <a:solidFill>
                  <a:schemeClr val="tx2">
                    <a:lumMod val="65000"/>
                    <a:lumOff val="35000"/>
                  </a:schemeClr>
                </a:solidFill>
              </a:defRPr>
            </a:lvl1pPr>
          </a:lstStyle>
          <a:p>
            <a:fld id="{2DD204D1-F9BD-4643-8480-6EA41EB484F1}" type="datetimeFigureOut">
              <a:rPr lang="en-US" smtClean="0"/>
              <a:pPr/>
              <a:t>2/23/2017</a:t>
            </a:fld>
            <a:endParaRPr lang="en-US"/>
          </a:p>
        </p:txBody>
      </p:sp>
      <p:sp>
        <p:nvSpPr>
          <p:cNvPr id="5" name="Footer Placeholder 4"/>
          <p:cNvSpPr>
            <a:spLocks noGrp="1"/>
          </p:cNvSpPr>
          <p:nvPr>
            <p:ph type="ftr" sz="quarter" idx="3"/>
          </p:nvPr>
        </p:nvSpPr>
        <p:spPr>
          <a:xfrm>
            <a:off x="3907842" y="6400801"/>
            <a:ext cx="6216301" cy="320675"/>
          </a:xfrm>
          <a:prstGeom prst="rect">
            <a:avLst/>
          </a:prstGeom>
        </p:spPr>
        <p:txBody>
          <a:bodyPr vert="horz" lIns="121899" tIns="60949" rIns="121899" bIns="60949" rtlCol="0" anchor="b"/>
          <a:lstStyle>
            <a:lvl1pPr algn="ctr">
              <a:defRPr sz="1200" baseline="0">
                <a:solidFill>
                  <a:schemeClr val="tx2">
                    <a:lumMod val="65000"/>
                    <a:lumOff val="35000"/>
                  </a:schemeClr>
                </a:solidFill>
              </a:defRPr>
            </a:lvl1pPr>
          </a:lstStyle>
          <a:p>
            <a:endParaRPr lang="en-US"/>
          </a:p>
        </p:txBody>
      </p:sp>
      <p:sp>
        <p:nvSpPr>
          <p:cNvPr id="6" name="Slide Number Placeholder 5"/>
          <p:cNvSpPr>
            <a:spLocks noGrp="1"/>
          </p:cNvSpPr>
          <p:nvPr>
            <p:ph type="sldNum" sz="quarter" idx="4"/>
          </p:nvPr>
        </p:nvSpPr>
        <p:spPr>
          <a:xfrm>
            <a:off x="10167146" y="6400801"/>
            <a:ext cx="1107518" cy="320675"/>
          </a:xfrm>
          <a:prstGeom prst="rect">
            <a:avLst/>
          </a:prstGeom>
        </p:spPr>
        <p:txBody>
          <a:bodyPr vert="horz" lIns="121899" tIns="60949" rIns="121899" bIns="60949" rtlCol="0" anchor="b"/>
          <a:lstStyle>
            <a:lvl1pPr algn="r">
              <a:defRPr sz="1200" baseline="0">
                <a:solidFill>
                  <a:schemeClr val="tx2">
                    <a:lumMod val="65000"/>
                    <a:lumOff val="35000"/>
                  </a:schemeClr>
                </a:solidFill>
              </a:defRPr>
            </a:lvl1pPr>
          </a:lstStyle>
          <a:p>
            <a:fld id="{EB37DED6-D4C7-42EE-AB49-D2E39E64FDE4}" type="slidenum">
              <a:rPr lang="en-US" smtClean="0"/>
              <a:pPr/>
              <a:t>‹#›</a:t>
            </a:fld>
            <a:endParaRPr lang="en-US"/>
          </a:p>
        </p:txBody>
      </p:sp>
    </p:spTree>
    <p:extLst>
      <p:ext uri="{BB962C8B-B14F-4D97-AF65-F5344CB8AC3E}">
        <p14:creationId xmlns:p14="http://schemas.microsoft.com/office/powerpoint/2010/main" val="1544047913"/>
      </p:ext>
    </p:extLst>
  </p:cSld>
  <p:clrMap bg1="lt1" tx1="dk1" bg2="lt2" tx2="dk2" accent1="accent1" accent2="accent2" accent3="accent3" accent4="accent4" accent5="accent5" accent6="accent6" hlink="hlink" folHlink="folHlink"/>
  <p:sldLayoutIdLst>
    <p:sldLayoutId id="2147483661" r:id="rId1"/>
    <p:sldLayoutId id="2147483679" r:id="rId2"/>
    <p:sldLayoutId id="2147483663" r:id="rId3"/>
    <p:sldLayoutId id="2147483664" r:id="rId4"/>
    <p:sldLayoutId id="2147483665" r:id="rId5"/>
    <p:sldLayoutId id="2147483666" r:id="rId6"/>
    <p:sldLayoutId id="2147483667" r:id="rId7"/>
    <p:sldLayoutId id="2147483675" r:id="rId8"/>
    <p:sldLayoutId id="2147483676" r:id="rId9"/>
    <p:sldLayoutId id="2147483677" r:id="rId10"/>
    <p:sldLayoutId id="2147483678"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p:titleStyle>
    <p:body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86461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3291264"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377885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400" dirty="0" smtClean="0"/>
              <a:t>2017 StudentAffairs.com Virtual Case Study</a:t>
            </a:r>
            <a:endParaRPr lang="en-US" sz="4400" dirty="0"/>
          </a:p>
        </p:txBody>
      </p:sp>
      <p:sp>
        <p:nvSpPr>
          <p:cNvPr id="3" name="Subtitle 2"/>
          <p:cNvSpPr>
            <a:spLocks noGrp="1"/>
          </p:cNvSpPr>
          <p:nvPr>
            <p:ph type="subTitle" idx="1"/>
          </p:nvPr>
        </p:nvSpPr>
        <p:spPr>
          <a:xfrm>
            <a:off x="4672383" y="4927600"/>
            <a:ext cx="7008574" cy="1701800"/>
          </a:xfrm>
        </p:spPr>
        <p:txBody>
          <a:bodyPr>
            <a:normAutofit fontScale="77500" lnSpcReduction="20000"/>
          </a:bodyPr>
          <a:lstStyle/>
          <a:p>
            <a:r>
              <a:rPr lang="en-US" dirty="0" smtClean="0"/>
              <a:t>INDIANA STATE UNIVERSITY</a:t>
            </a:r>
          </a:p>
          <a:p>
            <a:endParaRPr lang="en-US" dirty="0" smtClean="0"/>
          </a:p>
          <a:p>
            <a:r>
              <a:rPr lang="en-US" dirty="0" smtClean="0"/>
              <a:t>Nick Kight</a:t>
            </a:r>
          </a:p>
          <a:p>
            <a:r>
              <a:rPr lang="en-US" dirty="0" smtClean="0"/>
              <a:t>Kelly Anthony</a:t>
            </a:r>
          </a:p>
          <a:p>
            <a:r>
              <a:rPr lang="en-US" dirty="0" smtClean="0"/>
              <a:t>Danielle Stiles-Polk</a:t>
            </a:r>
          </a:p>
          <a:p>
            <a:r>
              <a:rPr lang="en-US" dirty="0" smtClean="0"/>
              <a:t>Cady </a:t>
            </a:r>
            <a:r>
              <a:rPr lang="en-US" dirty="0" err="1" smtClean="0"/>
              <a:t>Tabeling</a:t>
            </a:r>
            <a:endParaRPr lang="en-US" dirty="0"/>
          </a:p>
        </p:txBody>
      </p:sp>
    </p:spTree>
    <p:extLst>
      <p:ext uri="{BB962C8B-B14F-4D97-AF65-F5344CB8AC3E}">
        <p14:creationId xmlns:p14="http://schemas.microsoft.com/office/powerpoint/2010/main" val="3650340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Academic Integration:</a:t>
            </a:r>
            <a:br>
              <a:rPr lang="en-US" dirty="0" smtClean="0"/>
            </a:br>
            <a:r>
              <a:rPr lang="en-US" sz="3100" dirty="0" smtClean="0"/>
              <a:t>Eligibility for disability services at Indiana State University</a:t>
            </a:r>
            <a:endParaRPr lang="en-US" sz="3100" dirty="0"/>
          </a:p>
        </p:txBody>
      </p:sp>
      <p:sp>
        <p:nvSpPr>
          <p:cNvPr id="3" name="Content Placeholder 2"/>
          <p:cNvSpPr>
            <a:spLocks noGrp="1"/>
          </p:cNvSpPr>
          <p:nvPr>
            <p:ph idx="1"/>
          </p:nvPr>
        </p:nvSpPr>
        <p:spPr/>
        <p:txBody>
          <a:bodyPr>
            <a:normAutofit/>
          </a:bodyPr>
          <a:lstStyle/>
          <a:p>
            <a:pPr fontAlgn="base"/>
            <a:r>
              <a:rPr lang="en-US" dirty="0" smtClean="0"/>
              <a:t>Apply and be accepted for admission.</a:t>
            </a:r>
          </a:p>
          <a:p>
            <a:pPr fontAlgn="base"/>
            <a:r>
              <a:rPr lang="en-US" dirty="0" smtClean="0"/>
              <a:t>Provide current and comprehensive documentation of a temporary or permanent disability that requires accommodation.</a:t>
            </a:r>
          </a:p>
          <a:p>
            <a:pPr fontAlgn="base"/>
            <a:r>
              <a:rPr lang="en-US" dirty="0" smtClean="0"/>
              <a:t>Discuss specific needs and register for services by scheduling an appointment.</a:t>
            </a:r>
          </a:p>
          <a:p>
            <a:pPr fontAlgn="base"/>
            <a:r>
              <a:rPr lang="en-US" dirty="0" smtClean="0"/>
              <a:t>Request services in a timely manner.</a:t>
            </a:r>
            <a:endParaRPr lang="en-US" dirty="0"/>
          </a:p>
        </p:txBody>
      </p:sp>
    </p:spTree>
    <p:extLst>
      <p:ext uri="{BB962C8B-B14F-4D97-AF65-F5344CB8AC3E}">
        <p14:creationId xmlns:p14="http://schemas.microsoft.com/office/powerpoint/2010/main" val="1180822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Academic Integration:</a:t>
            </a:r>
            <a:br>
              <a:rPr lang="en-US" dirty="0" smtClean="0"/>
            </a:br>
            <a:r>
              <a:rPr lang="en-US" sz="3100" dirty="0" smtClean="0"/>
              <a:t>Disability Student Services at Indiana State University</a:t>
            </a:r>
            <a:endParaRPr lang="en-US" sz="3100" dirty="0"/>
          </a:p>
        </p:txBody>
      </p:sp>
      <p:sp>
        <p:nvSpPr>
          <p:cNvPr id="3" name="Content Placeholder 2"/>
          <p:cNvSpPr>
            <a:spLocks noGrp="1"/>
          </p:cNvSpPr>
          <p:nvPr>
            <p:ph idx="1"/>
          </p:nvPr>
        </p:nvSpPr>
        <p:spPr/>
        <p:txBody>
          <a:bodyPr>
            <a:normAutofit/>
          </a:bodyPr>
          <a:lstStyle/>
          <a:p>
            <a:pPr fontAlgn="base"/>
            <a:r>
              <a:rPr lang="en-US" dirty="0" smtClean="0"/>
              <a:t>Most requested services are additional time in written exams along with the following services:</a:t>
            </a:r>
          </a:p>
          <a:p>
            <a:pPr lvl="1" fontAlgn="base"/>
            <a:r>
              <a:rPr lang="en-US" dirty="0" smtClean="0"/>
              <a:t>Extra preparation time for oral exams</a:t>
            </a:r>
          </a:p>
          <a:p>
            <a:pPr lvl="1" fontAlgn="base"/>
            <a:r>
              <a:rPr lang="en-US" dirty="0" smtClean="0"/>
              <a:t>Separate room for taking exam</a:t>
            </a:r>
          </a:p>
          <a:p>
            <a:pPr lvl="1" fontAlgn="base"/>
            <a:r>
              <a:rPr lang="en-US" dirty="0" smtClean="0"/>
              <a:t>Note-taking service</a:t>
            </a:r>
          </a:p>
          <a:p>
            <a:pPr lvl="1" fontAlgn="base"/>
            <a:r>
              <a:rPr lang="en-US" dirty="0" smtClean="0"/>
              <a:t>Reading services</a:t>
            </a:r>
          </a:p>
          <a:p>
            <a:pPr lvl="1" fontAlgn="base"/>
            <a:r>
              <a:rPr lang="en-US" dirty="0" smtClean="0"/>
              <a:t>Registration assistance</a:t>
            </a:r>
          </a:p>
          <a:p>
            <a:pPr lvl="1" fontAlgn="base"/>
            <a:r>
              <a:rPr lang="en-US" dirty="0" smtClean="0"/>
              <a:t>Arrangement of interpreter service</a:t>
            </a:r>
          </a:p>
          <a:p>
            <a:pPr lvl="1" fontAlgn="base"/>
            <a:r>
              <a:rPr lang="en-US" dirty="0" smtClean="0"/>
              <a:t>Letters of introduction to faculty</a:t>
            </a:r>
            <a:endParaRPr lang="en-US" dirty="0"/>
          </a:p>
        </p:txBody>
      </p:sp>
    </p:spTree>
    <p:extLst>
      <p:ext uri="{BB962C8B-B14F-4D97-AF65-F5344CB8AC3E}">
        <p14:creationId xmlns:p14="http://schemas.microsoft.com/office/powerpoint/2010/main" val="3987360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Academic Integration:</a:t>
            </a:r>
            <a:br>
              <a:rPr lang="en-US" dirty="0" smtClean="0"/>
            </a:br>
            <a:r>
              <a:rPr lang="en-US" dirty="0" smtClean="0"/>
              <a:t>Individualized College Plan (ICP)</a:t>
            </a:r>
            <a:endParaRPr lang="en-US" dirty="0"/>
          </a:p>
        </p:txBody>
      </p:sp>
      <p:sp>
        <p:nvSpPr>
          <p:cNvPr id="3" name="Content Placeholder 2"/>
          <p:cNvSpPr>
            <a:spLocks noGrp="1"/>
          </p:cNvSpPr>
          <p:nvPr>
            <p:ph idx="1"/>
          </p:nvPr>
        </p:nvSpPr>
        <p:spPr/>
        <p:txBody>
          <a:bodyPr>
            <a:normAutofit/>
          </a:bodyPr>
          <a:lstStyle/>
          <a:p>
            <a:pPr fontAlgn="base"/>
            <a:r>
              <a:rPr lang="en-US" dirty="0" smtClean="0"/>
              <a:t>Because one of the most important aspects of transitioning to higher education begins with the “fit” of the student to the institution, the Individualized College Plan should outline academic modifications, independent living skills, socialization skills and goals, vocational goals, and mental health support (</a:t>
            </a:r>
            <a:r>
              <a:rPr lang="en-US" dirty="0" err="1" smtClean="0"/>
              <a:t>VanBergeijk</a:t>
            </a:r>
            <a:r>
              <a:rPr lang="en-US" dirty="0"/>
              <a:t> </a:t>
            </a:r>
            <a:r>
              <a:rPr lang="en-US" dirty="0" smtClean="0"/>
              <a:t>et al., 2008).</a:t>
            </a:r>
          </a:p>
          <a:p>
            <a:pPr fontAlgn="base"/>
            <a:r>
              <a:rPr lang="en-US" dirty="0" smtClean="0"/>
              <a:t>Transition plans should include exposure to the college curriculum while the student is still in high school.</a:t>
            </a:r>
            <a:endParaRPr lang="en-US" dirty="0"/>
          </a:p>
        </p:txBody>
      </p:sp>
    </p:spTree>
    <p:extLst>
      <p:ext uri="{BB962C8B-B14F-4D97-AF65-F5344CB8AC3E}">
        <p14:creationId xmlns:p14="http://schemas.microsoft.com/office/powerpoint/2010/main" val="3672132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6177" y="2133600"/>
            <a:ext cx="7313295" cy="762000"/>
          </a:xfrm>
        </p:spPr>
        <p:txBody>
          <a:bodyPr>
            <a:noAutofit/>
          </a:bodyPr>
          <a:lstStyle/>
          <a:p>
            <a:pPr algn="ctr"/>
            <a:r>
              <a:rPr lang="en-US" sz="2800" dirty="0" smtClean="0"/>
              <a:t>PROPOSED PROGRAM: </a:t>
            </a:r>
            <a:br>
              <a:rPr lang="en-US" sz="2800" dirty="0" smtClean="0"/>
            </a:br>
            <a:r>
              <a:rPr lang="en-US" sz="2800" dirty="0" smtClean="0"/>
              <a:t/>
            </a:r>
            <a:br>
              <a:rPr lang="en-US" sz="2800" dirty="0" smtClean="0"/>
            </a:br>
            <a:r>
              <a:rPr lang="en-US" sz="2800" b="0" i="1" dirty="0" smtClean="0"/>
              <a:t>PUZZLE MASTERS</a:t>
            </a:r>
            <a:endParaRPr lang="en-US" sz="2800" dirty="0"/>
          </a:p>
        </p:txBody>
      </p:sp>
      <p:sp>
        <p:nvSpPr>
          <p:cNvPr id="4" name="Text Placeholder 3"/>
          <p:cNvSpPr>
            <a:spLocks noGrp="1"/>
          </p:cNvSpPr>
          <p:nvPr>
            <p:ph type="body" sz="half" idx="2"/>
          </p:nvPr>
        </p:nvSpPr>
        <p:spPr>
          <a:xfrm>
            <a:off x="2436177" y="3048000"/>
            <a:ext cx="7313295" cy="812800"/>
          </a:xfrm>
        </p:spPr>
        <p:txBody>
          <a:bodyPr/>
          <a:lstStyle/>
          <a:p>
            <a:pPr algn="ctr"/>
            <a:r>
              <a:rPr lang="en-US" dirty="0" smtClean="0"/>
              <a:t>“Helping students with ASD put the pieces of college together.”</a:t>
            </a:r>
            <a:endParaRPr lang="en-US" dirty="0"/>
          </a:p>
        </p:txBody>
      </p:sp>
    </p:spTree>
    <p:extLst>
      <p:ext uri="{BB962C8B-B14F-4D97-AF65-F5344CB8AC3E}">
        <p14:creationId xmlns:p14="http://schemas.microsoft.com/office/powerpoint/2010/main" val="32074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4212" y="152400"/>
            <a:ext cx="7696200" cy="1296987"/>
          </a:xfrm>
        </p:spPr>
        <p:txBody>
          <a:bodyPr>
            <a:noAutofit/>
          </a:bodyPr>
          <a:lstStyle/>
          <a:p>
            <a:r>
              <a:rPr lang="en-US" sz="3200" dirty="0" smtClean="0"/>
              <a:t>Puzzle Masters: Program Objectives</a:t>
            </a:r>
            <a:endParaRPr lang="en-US" sz="3200" dirty="0"/>
          </a:p>
        </p:txBody>
      </p:sp>
      <p:sp>
        <p:nvSpPr>
          <p:cNvPr id="5" name="TextBox 4"/>
          <p:cNvSpPr txBox="1"/>
          <p:nvPr/>
        </p:nvSpPr>
        <p:spPr>
          <a:xfrm>
            <a:off x="836612" y="1600200"/>
            <a:ext cx="6934200" cy="3477875"/>
          </a:xfrm>
          <a:prstGeom prst="rect">
            <a:avLst/>
          </a:prstGeom>
          <a:noFill/>
        </p:spPr>
        <p:txBody>
          <a:bodyPr wrap="square" rtlCol="0">
            <a:spAutoFit/>
          </a:bodyPr>
          <a:lstStyle/>
          <a:p>
            <a:pPr marL="342900" indent="-342900">
              <a:buFont typeface="Arial" panose="020B0604020202020204" pitchFamily="34" charset="0"/>
              <a:buChar char="•"/>
            </a:pPr>
            <a:r>
              <a:rPr lang="en-US" sz="2000" dirty="0" smtClean="0"/>
              <a:t>Designed as a cohesive program that follows individual students from acceptance through graduation.</a:t>
            </a:r>
          </a:p>
          <a:p>
            <a:pPr marL="342900" indent="-342900">
              <a:buFont typeface="Arial" panose="020B0604020202020204" pitchFamily="34" charset="0"/>
              <a:buChar char="•"/>
            </a:pPr>
            <a:endParaRPr lang="en-US" sz="2000" dirty="0" smtClean="0"/>
          </a:p>
          <a:p>
            <a:pPr marL="342900" indent="-342900">
              <a:buFont typeface="Arial" panose="020B0604020202020204" pitchFamily="34" charset="0"/>
              <a:buChar char="•"/>
            </a:pPr>
            <a:r>
              <a:rPr lang="en-US" sz="2000" dirty="0" smtClean="0"/>
              <a:t>Educates participants and the campus community about Autism Spectrum Disorder.</a:t>
            </a:r>
          </a:p>
          <a:p>
            <a:pPr marL="342900" indent="-342900">
              <a:buFont typeface="Arial" panose="020B0604020202020204" pitchFamily="34" charset="0"/>
              <a:buChar char="•"/>
            </a:pPr>
            <a:endParaRPr lang="en-US" sz="2000" dirty="0" smtClean="0"/>
          </a:p>
          <a:p>
            <a:pPr marL="342900" indent="-342900">
              <a:buFont typeface="Arial" panose="020B0604020202020204" pitchFamily="34" charset="0"/>
              <a:buChar char="•"/>
            </a:pPr>
            <a:r>
              <a:rPr lang="en-US" sz="2000" dirty="0" smtClean="0"/>
              <a:t>Offers an inclusive support system without isolation.</a:t>
            </a:r>
          </a:p>
          <a:p>
            <a:pPr marL="342900" indent="-342900">
              <a:buFont typeface="Arial" panose="020B0604020202020204" pitchFamily="34" charset="0"/>
              <a:buChar char="•"/>
            </a:pPr>
            <a:endParaRPr lang="en-US" sz="2000" dirty="0" smtClean="0"/>
          </a:p>
          <a:p>
            <a:pPr marL="342900" indent="-342900">
              <a:buFont typeface="Arial" panose="020B0604020202020204" pitchFamily="34" charset="0"/>
              <a:buChar char="•"/>
            </a:pPr>
            <a:r>
              <a:rPr lang="en-US" sz="2000" dirty="0" smtClean="0"/>
              <a:t>Meets students where they are in their individual development and offers necessary resources.</a:t>
            </a:r>
            <a:endParaRPr lang="en-US" sz="2000" dirty="0"/>
          </a:p>
        </p:txBody>
      </p:sp>
    </p:spTree>
    <p:extLst>
      <p:ext uri="{BB962C8B-B14F-4D97-AF65-F5344CB8AC3E}">
        <p14:creationId xmlns:p14="http://schemas.microsoft.com/office/powerpoint/2010/main" val="1013946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4212" y="152400"/>
            <a:ext cx="7696200" cy="1296987"/>
          </a:xfrm>
        </p:spPr>
        <p:txBody>
          <a:bodyPr>
            <a:noAutofit/>
          </a:bodyPr>
          <a:lstStyle/>
          <a:p>
            <a:r>
              <a:rPr lang="en-US" sz="3200" dirty="0" smtClean="0"/>
              <a:t>Puzzle Masters: Participants</a:t>
            </a:r>
            <a:endParaRPr lang="en-US" sz="3200" dirty="0"/>
          </a:p>
        </p:txBody>
      </p:sp>
      <p:sp>
        <p:nvSpPr>
          <p:cNvPr id="5" name="TextBox 4"/>
          <p:cNvSpPr txBox="1"/>
          <p:nvPr/>
        </p:nvSpPr>
        <p:spPr>
          <a:xfrm>
            <a:off x="836612" y="1600200"/>
            <a:ext cx="6934200" cy="1323439"/>
          </a:xfrm>
          <a:prstGeom prst="rect">
            <a:avLst/>
          </a:prstGeom>
          <a:noFill/>
        </p:spPr>
        <p:txBody>
          <a:bodyPr wrap="square" rtlCol="0">
            <a:spAutoFit/>
          </a:bodyPr>
          <a:lstStyle/>
          <a:p>
            <a:pPr marL="342900" indent="-342900">
              <a:buFont typeface="Arial" panose="020B0604020202020204" pitchFamily="34" charset="0"/>
              <a:buChar char="•"/>
            </a:pPr>
            <a:r>
              <a:rPr lang="en-US" sz="2000" dirty="0" smtClean="0"/>
              <a:t>Students with identified ASD and similar learning disabilities who are enrolled in the university and given the opportunity to opt-into the program and assigned to a peer mentor.</a:t>
            </a:r>
            <a:endParaRPr lang="en-US" sz="2000" dirty="0"/>
          </a:p>
        </p:txBody>
      </p:sp>
    </p:spTree>
    <p:extLst>
      <p:ext uri="{BB962C8B-B14F-4D97-AF65-F5344CB8AC3E}">
        <p14:creationId xmlns:p14="http://schemas.microsoft.com/office/powerpoint/2010/main" val="770033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4212" y="152400"/>
            <a:ext cx="7696200" cy="1296987"/>
          </a:xfrm>
        </p:spPr>
        <p:txBody>
          <a:bodyPr>
            <a:noAutofit/>
          </a:bodyPr>
          <a:lstStyle/>
          <a:p>
            <a:r>
              <a:rPr lang="en-US" sz="3200" dirty="0" smtClean="0"/>
              <a:t>Puzzle Masters: Inclusion</a:t>
            </a:r>
            <a:endParaRPr lang="en-US" sz="3200" dirty="0"/>
          </a:p>
        </p:txBody>
      </p:sp>
      <p:sp>
        <p:nvSpPr>
          <p:cNvPr id="5" name="TextBox 4"/>
          <p:cNvSpPr txBox="1"/>
          <p:nvPr/>
        </p:nvSpPr>
        <p:spPr>
          <a:xfrm>
            <a:off x="836612" y="1600200"/>
            <a:ext cx="6934200" cy="2246769"/>
          </a:xfrm>
          <a:prstGeom prst="rect">
            <a:avLst/>
          </a:prstGeom>
          <a:noFill/>
        </p:spPr>
        <p:txBody>
          <a:bodyPr wrap="square" rtlCol="0">
            <a:spAutoFit/>
          </a:bodyPr>
          <a:lstStyle/>
          <a:p>
            <a:pPr marL="342900" indent="-342900">
              <a:buFont typeface="Arial" panose="020B0604020202020204" pitchFamily="34" charset="0"/>
              <a:buChar char="•"/>
            </a:pPr>
            <a:r>
              <a:rPr lang="en-US" sz="2000" dirty="0" smtClean="0"/>
              <a:t>To create an immediate connection to campus, a peer mentor (</a:t>
            </a:r>
            <a:r>
              <a:rPr lang="en-US" sz="2000" i="1" dirty="0" smtClean="0"/>
              <a:t>selected from the graduate-level programs of psychology, education, and student affairs</a:t>
            </a:r>
            <a:r>
              <a:rPr lang="en-US" sz="2000" dirty="0" smtClean="0"/>
              <a:t>)will initiate contact with the student with ASD and the student’s family to begin assessing student’s needs and educate the student and family on availability of campus resources.</a:t>
            </a:r>
            <a:endParaRPr lang="en-US" sz="2000" dirty="0"/>
          </a:p>
        </p:txBody>
      </p:sp>
    </p:spTree>
    <p:extLst>
      <p:ext uri="{BB962C8B-B14F-4D97-AF65-F5344CB8AC3E}">
        <p14:creationId xmlns:p14="http://schemas.microsoft.com/office/powerpoint/2010/main" val="331645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4212" y="152400"/>
            <a:ext cx="7696200" cy="1296987"/>
          </a:xfrm>
        </p:spPr>
        <p:txBody>
          <a:bodyPr>
            <a:noAutofit/>
          </a:bodyPr>
          <a:lstStyle/>
          <a:p>
            <a:r>
              <a:rPr lang="en-US" sz="3200" dirty="0" smtClean="0"/>
              <a:t>Puzzle Masters: Ongoing support</a:t>
            </a:r>
            <a:endParaRPr lang="en-US" sz="3200" dirty="0"/>
          </a:p>
        </p:txBody>
      </p:sp>
      <p:sp>
        <p:nvSpPr>
          <p:cNvPr id="5" name="TextBox 4"/>
          <p:cNvSpPr txBox="1"/>
          <p:nvPr/>
        </p:nvSpPr>
        <p:spPr>
          <a:xfrm>
            <a:off x="836612" y="1600200"/>
            <a:ext cx="6934200" cy="2554545"/>
          </a:xfrm>
          <a:prstGeom prst="rect">
            <a:avLst/>
          </a:prstGeom>
          <a:noFill/>
        </p:spPr>
        <p:txBody>
          <a:bodyPr wrap="square" rtlCol="0">
            <a:spAutoFit/>
          </a:bodyPr>
          <a:lstStyle/>
          <a:p>
            <a:pPr marL="342900" indent="-342900">
              <a:buFont typeface="Arial" panose="020B0604020202020204" pitchFamily="34" charset="0"/>
              <a:buChar char="•"/>
            </a:pPr>
            <a:r>
              <a:rPr lang="en-US" sz="2000" dirty="0" smtClean="0"/>
              <a:t>Once on campus, the student with ASD meets with his or her peer mentor weekly to assist with the initial transition to campus.</a:t>
            </a:r>
          </a:p>
          <a:p>
            <a:endParaRPr lang="en-US" sz="2000" dirty="0" smtClean="0"/>
          </a:p>
          <a:p>
            <a:pPr marL="342900" indent="-342900">
              <a:buFont typeface="Arial" panose="020B0604020202020204" pitchFamily="34" charset="0"/>
              <a:buChar char="•"/>
            </a:pPr>
            <a:r>
              <a:rPr lang="en-US" sz="2000" dirty="0" smtClean="0"/>
              <a:t>A peer mentor will be available to the student with an ASD throughout the student’s college career and the relationship can be flexible as the needs of the student changes.</a:t>
            </a:r>
            <a:endParaRPr lang="en-US" sz="2000" dirty="0"/>
          </a:p>
        </p:txBody>
      </p:sp>
    </p:spTree>
    <p:extLst>
      <p:ext uri="{BB962C8B-B14F-4D97-AF65-F5344CB8AC3E}">
        <p14:creationId xmlns:p14="http://schemas.microsoft.com/office/powerpoint/2010/main" val="1286475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4212" y="152400"/>
            <a:ext cx="7696200" cy="1296987"/>
          </a:xfrm>
        </p:spPr>
        <p:txBody>
          <a:bodyPr>
            <a:noAutofit/>
          </a:bodyPr>
          <a:lstStyle/>
          <a:p>
            <a:r>
              <a:rPr lang="en-US" sz="3200" dirty="0" smtClean="0"/>
              <a:t>Puzzle Masters: Education</a:t>
            </a:r>
            <a:endParaRPr lang="en-US" sz="3200" dirty="0"/>
          </a:p>
        </p:txBody>
      </p:sp>
      <p:sp>
        <p:nvSpPr>
          <p:cNvPr id="5" name="TextBox 4"/>
          <p:cNvSpPr txBox="1"/>
          <p:nvPr/>
        </p:nvSpPr>
        <p:spPr>
          <a:xfrm>
            <a:off x="836612" y="1600200"/>
            <a:ext cx="6934200" cy="2246769"/>
          </a:xfrm>
          <a:prstGeom prst="rect">
            <a:avLst/>
          </a:prstGeom>
          <a:noFill/>
        </p:spPr>
        <p:txBody>
          <a:bodyPr wrap="square" rtlCol="0">
            <a:spAutoFit/>
          </a:bodyPr>
          <a:lstStyle/>
          <a:p>
            <a:pPr marL="342900" indent="-342900">
              <a:buFont typeface="Arial" panose="020B0604020202020204" pitchFamily="34" charset="0"/>
              <a:buChar char="•"/>
            </a:pPr>
            <a:r>
              <a:rPr lang="en-US" sz="2000" dirty="0" smtClean="0"/>
              <a:t>A campus support group comprised of all students with ASD and their respective peer mentors will meet on a bi-weekly basis to offer a forum for open sharing and discussion regarding campus life.</a:t>
            </a:r>
            <a:endParaRPr lang="en-US" sz="2000" dirty="0"/>
          </a:p>
          <a:p>
            <a:pPr marL="952393" lvl="1" indent="-342900">
              <a:buFont typeface="Arial" panose="020B0604020202020204" pitchFamily="34" charset="0"/>
              <a:buChar char="•"/>
            </a:pPr>
            <a:r>
              <a:rPr lang="en-US" sz="2000" dirty="0" smtClean="0"/>
              <a:t>Support group will ideally provide an opportunity for the students to continue honing their social skills.</a:t>
            </a:r>
          </a:p>
        </p:txBody>
      </p:sp>
    </p:spTree>
    <p:extLst>
      <p:ext uri="{BB962C8B-B14F-4D97-AF65-F5344CB8AC3E}">
        <p14:creationId xmlns:p14="http://schemas.microsoft.com/office/powerpoint/2010/main" val="3686936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4212" y="152400"/>
            <a:ext cx="7696200" cy="1296987"/>
          </a:xfrm>
        </p:spPr>
        <p:txBody>
          <a:bodyPr>
            <a:noAutofit/>
          </a:bodyPr>
          <a:lstStyle/>
          <a:p>
            <a:r>
              <a:rPr lang="en-US" sz="3200" dirty="0" smtClean="0"/>
              <a:t>Puzzle Masters: Advocacy</a:t>
            </a:r>
            <a:endParaRPr lang="en-US" sz="3200" dirty="0"/>
          </a:p>
        </p:txBody>
      </p:sp>
      <p:sp>
        <p:nvSpPr>
          <p:cNvPr id="5" name="TextBox 4"/>
          <p:cNvSpPr txBox="1"/>
          <p:nvPr/>
        </p:nvSpPr>
        <p:spPr>
          <a:xfrm>
            <a:off x="836612" y="1600200"/>
            <a:ext cx="6934200" cy="1323439"/>
          </a:xfrm>
          <a:prstGeom prst="rect">
            <a:avLst/>
          </a:prstGeom>
          <a:noFill/>
        </p:spPr>
        <p:txBody>
          <a:bodyPr wrap="square" rtlCol="0">
            <a:spAutoFit/>
          </a:bodyPr>
          <a:lstStyle/>
          <a:p>
            <a:pPr marL="342900" indent="-342900">
              <a:buFont typeface="Arial" panose="020B0604020202020204" pitchFamily="34" charset="0"/>
              <a:buChar char="•"/>
            </a:pPr>
            <a:r>
              <a:rPr lang="en-US" sz="2000" dirty="0" smtClean="0"/>
              <a:t>The support group will also provide an educational curriculum that offers education to the campus community and practical life skills education to the students with ASD.</a:t>
            </a:r>
            <a:endParaRPr lang="en-US" sz="2000" dirty="0"/>
          </a:p>
        </p:txBody>
      </p:sp>
    </p:spTree>
    <p:extLst>
      <p:ext uri="{BB962C8B-B14F-4D97-AF65-F5344CB8AC3E}">
        <p14:creationId xmlns:p14="http://schemas.microsoft.com/office/powerpoint/2010/main" val="1248293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Task at hand</a:t>
            </a:r>
            <a:endParaRPr lang="en-US" dirty="0"/>
          </a:p>
        </p:txBody>
      </p:sp>
      <p:sp>
        <p:nvSpPr>
          <p:cNvPr id="14" name="Content Placeholder 13"/>
          <p:cNvSpPr>
            <a:spLocks noGrp="1"/>
          </p:cNvSpPr>
          <p:nvPr>
            <p:ph idx="1"/>
          </p:nvPr>
        </p:nvSpPr>
        <p:spPr/>
        <p:txBody>
          <a:bodyPr/>
          <a:lstStyle/>
          <a:p>
            <a:r>
              <a:rPr lang="en-US" dirty="0" smtClean="0"/>
              <a:t>Develop a program aimed at providing personal, social, and academic integration into the campus community for students on the Autism Spectrum.	</a:t>
            </a:r>
          </a:p>
          <a:p>
            <a:pPr lvl="1"/>
            <a:r>
              <a:rPr lang="en-US" dirty="0" smtClean="0"/>
              <a:t>Challenges and recommendations for students on the Autism Spectrum</a:t>
            </a:r>
          </a:p>
          <a:p>
            <a:pPr lvl="2"/>
            <a:r>
              <a:rPr lang="en-US" dirty="0" smtClean="0"/>
              <a:t>Personal integration</a:t>
            </a:r>
          </a:p>
          <a:p>
            <a:pPr lvl="2"/>
            <a:r>
              <a:rPr lang="en-US" dirty="0" smtClean="0"/>
              <a:t>Social integration</a:t>
            </a:r>
          </a:p>
          <a:p>
            <a:pPr lvl="2"/>
            <a:r>
              <a:rPr lang="en-US" dirty="0" smtClean="0"/>
              <a:t>Academic integration</a:t>
            </a:r>
            <a:endParaRPr lang="en-US" dirty="0"/>
          </a:p>
        </p:txBody>
      </p:sp>
    </p:spTree>
    <p:extLst>
      <p:ext uri="{BB962C8B-B14F-4D97-AF65-F5344CB8AC3E}">
        <p14:creationId xmlns:p14="http://schemas.microsoft.com/office/powerpoint/2010/main" val="711182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p:cNvSpPr>
            <a:spLocks noGrp="1"/>
          </p:cNvSpPr>
          <p:nvPr>
            <p:ph type="body" idx="1"/>
          </p:nvPr>
        </p:nvSpPr>
        <p:spPr>
          <a:xfrm>
            <a:off x="150812" y="291407"/>
            <a:ext cx="8115300" cy="1296987"/>
          </a:xfrm>
        </p:spPr>
        <p:txBody>
          <a:bodyPr>
            <a:noAutofit/>
          </a:bodyPr>
          <a:lstStyle/>
          <a:p>
            <a:r>
              <a:rPr lang="en-US" sz="3200" dirty="0" smtClean="0"/>
              <a:t>Puzzle Masters: Proposed Yearly Budget</a:t>
            </a:r>
            <a:endParaRPr lang="en-US" sz="3200" dirty="0"/>
          </a:p>
        </p:txBody>
      </p:sp>
      <p:sp>
        <p:nvSpPr>
          <p:cNvPr id="5" name="TextBox 4"/>
          <p:cNvSpPr txBox="1"/>
          <p:nvPr/>
        </p:nvSpPr>
        <p:spPr>
          <a:xfrm>
            <a:off x="164248" y="1752600"/>
            <a:ext cx="8101863" cy="4278094"/>
          </a:xfrm>
          <a:prstGeom prst="rect">
            <a:avLst/>
          </a:prstGeom>
          <a:noFill/>
        </p:spPr>
        <p:txBody>
          <a:bodyPr wrap="square" rtlCol="0">
            <a:spAutoFit/>
          </a:bodyPr>
          <a:lstStyle/>
          <a:p>
            <a:pPr marL="342900" indent="-342900">
              <a:buFont typeface="Arial" panose="020B0604020202020204" pitchFamily="34" charset="0"/>
              <a:buChar char="•"/>
            </a:pPr>
            <a:r>
              <a:rPr lang="en-US" sz="2000" dirty="0" smtClean="0"/>
              <a:t>Conferences				$1,000</a:t>
            </a:r>
          </a:p>
          <a:p>
            <a:pPr marL="952393" lvl="1" indent="-342900">
              <a:buFont typeface="Arial" panose="020B0604020202020204" pitchFamily="34" charset="0"/>
              <a:buChar char="•"/>
            </a:pPr>
            <a:r>
              <a:rPr lang="en-US" sz="1600" i="1" dirty="0" smtClean="0"/>
              <a:t>Continuing education opportunities for program staff to remain aware of trends and needs within the ASD student population.</a:t>
            </a:r>
            <a:endParaRPr lang="en-US" sz="1600" i="1" dirty="0"/>
          </a:p>
          <a:p>
            <a:pPr marL="342900" indent="-342900">
              <a:buFont typeface="Arial" panose="020B0604020202020204" pitchFamily="34" charset="0"/>
              <a:buChar char="•"/>
            </a:pPr>
            <a:r>
              <a:rPr lang="en-US" sz="2000" dirty="0" smtClean="0"/>
              <a:t>Peer training				$5,000</a:t>
            </a:r>
          </a:p>
          <a:p>
            <a:pPr marL="952393" lvl="1" indent="-342900">
              <a:buFont typeface="Arial" panose="020B0604020202020204" pitchFamily="34" charset="0"/>
              <a:buChar char="•"/>
            </a:pPr>
            <a:r>
              <a:rPr lang="en-US" sz="1600" i="1" dirty="0" smtClean="0"/>
              <a:t>Hiring of outside specialist to train peer mentors and program staff volunteers (specially from areas such as social work, psychology, and education).</a:t>
            </a:r>
          </a:p>
          <a:p>
            <a:pPr marL="342900" indent="-342900">
              <a:buFont typeface="Arial" panose="020B0604020202020204" pitchFamily="34" charset="0"/>
              <a:buChar char="•"/>
            </a:pPr>
            <a:r>
              <a:rPr lang="en-US" sz="2000" dirty="0" smtClean="0"/>
              <a:t>Curriculum and assessment		$500</a:t>
            </a:r>
          </a:p>
          <a:p>
            <a:pPr marL="952393" lvl="1" indent="-342900">
              <a:buFont typeface="Arial" panose="020B0604020202020204" pitchFamily="34" charset="0"/>
              <a:buChar char="•"/>
            </a:pPr>
            <a:r>
              <a:rPr lang="en-US" sz="1600" i="1" dirty="0" smtClean="0"/>
              <a:t>Assessment and the evaluation of this program will allow us to make modifications as we measure the achievement of our outcomes.</a:t>
            </a:r>
          </a:p>
          <a:p>
            <a:pPr marL="342900" indent="-342900">
              <a:buFont typeface="Arial" panose="020B0604020202020204" pitchFamily="34" charset="0"/>
              <a:buChar char="•"/>
            </a:pPr>
            <a:r>
              <a:rPr lang="en-US" sz="2000" dirty="0" smtClean="0"/>
              <a:t>Events &amp; activities			$1,000</a:t>
            </a:r>
          </a:p>
          <a:p>
            <a:pPr marL="952393" lvl="1" indent="-342900">
              <a:buFont typeface="Arial" panose="020B0604020202020204" pitchFamily="34" charset="0"/>
              <a:buChar char="•"/>
            </a:pPr>
            <a:r>
              <a:rPr lang="en-US" sz="1600" i="1" dirty="0" smtClean="0"/>
              <a:t>Inclusion activities and education for the campus community.</a:t>
            </a:r>
          </a:p>
          <a:p>
            <a:pPr marL="342900" indent="-342900">
              <a:buFont typeface="Arial" panose="020B0604020202020204" pitchFamily="34" charset="0"/>
              <a:buChar char="•"/>
            </a:pPr>
            <a:r>
              <a:rPr lang="en-US" sz="2000" dirty="0" smtClean="0"/>
              <a:t>Supplies				$500</a:t>
            </a:r>
          </a:p>
          <a:p>
            <a:pPr marL="342900" indent="-342900">
              <a:buFont typeface="Arial" panose="020B0604020202020204" pitchFamily="34" charset="0"/>
              <a:buChar char="•"/>
            </a:pPr>
            <a:endParaRPr lang="en-US" sz="2000" dirty="0"/>
          </a:p>
          <a:p>
            <a:r>
              <a:rPr lang="en-US" b="1" dirty="0" smtClean="0"/>
              <a:t>TOTAL:					$8,000</a:t>
            </a:r>
          </a:p>
        </p:txBody>
      </p:sp>
    </p:spTree>
    <p:extLst>
      <p:ext uri="{BB962C8B-B14F-4D97-AF65-F5344CB8AC3E}">
        <p14:creationId xmlns:p14="http://schemas.microsoft.com/office/powerpoint/2010/main" val="4037890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309" y="0"/>
            <a:ext cx="10157354" cy="457200"/>
          </a:xfrm>
        </p:spPr>
        <p:txBody>
          <a:bodyPr>
            <a:normAutofit/>
          </a:bodyPr>
          <a:lstStyle/>
          <a:p>
            <a:pPr algn="ctr"/>
            <a:r>
              <a:rPr lang="en-US" sz="2400" dirty="0" smtClean="0"/>
              <a:t>References</a:t>
            </a:r>
            <a:endParaRPr lang="en-US" sz="2400" dirty="0"/>
          </a:p>
        </p:txBody>
      </p:sp>
      <p:sp>
        <p:nvSpPr>
          <p:cNvPr id="3" name="Content Placeholder 2"/>
          <p:cNvSpPr>
            <a:spLocks noGrp="1"/>
          </p:cNvSpPr>
          <p:nvPr>
            <p:ph idx="1"/>
          </p:nvPr>
        </p:nvSpPr>
        <p:spPr>
          <a:xfrm>
            <a:off x="1110355" y="472224"/>
            <a:ext cx="10157354" cy="6233375"/>
          </a:xfrm>
        </p:spPr>
        <p:txBody>
          <a:bodyPr>
            <a:noAutofit/>
          </a:bodyPr>
          <a:lstStyle/>
          <a:p>
            <a:pPr marL="0" indent="0">
              <a:buNone/>
            </a:pPr>
            <a:r>
              <a:rPr lang="en-US" sz="1400" dirty="0" err="1"/>
              <a:t>Adreon</a:t>
            </a:r>
            <a:r>
              <a:rPr lang="en-US" sz="1400" dirty="0"/>
              <a:t>, D., &amp; Durocher, J. S. (2007). Evaluating the college transition needs of individuals with </a:t>
            </a:r>
            <a:r>
              <a:rPr lang="en-US" sz="1400" dirty="0" smtClean="0"/>
              <a:t>high-functioning 	autism </a:t>
            </a:r>
            <a:r>
              <a:rPr lang="en-US" sz="1400" dirty="0"/>
              <a:t>spectrum disorders. </a:t>
            </a:r>
            <a:r>
              <a:rPr lang="en-US" sz="1400" i="1" dirty="0"/>
              <a:t>Intervention of School and Clinic</a:t>
            </a:r>
            <a:r>
              <a:rPr lang="en-US" sz="1400" dirty="0"/>
              <a:t>, </a:t>
            </a:r>
            <a:r>
              <a:rPr lang="en-US" sz="1400" i="1" dirty="0"/>
              <a:t>42</a:t>
            </a:r>
            <a:r>
              <a:rPr lang="en-US" sz="1400" dirty="0"/>
              <a:t>(5), 271-279</a:t>
            </a:r>
            <a:r>
              <a:rPr lang="en-US" sz="1400" dirty="0" smtClean="0"/>
              <a:t>.</a:t>
            </a:r>
          </a:p>
          <a:p>
            <a:pPr marL="0" indent="0">
              <a:buNone/>
            </a:pPr>
            <a:r>
              <a:rPr lang="en-US" sz="1400" dirty="0" err="1"/>
              <a:t>Ashbaugh</a:t>
            </a:r>
            <a:r>
              <a:rPr lang="en-US" sz="1400" dirty="0"/>
              <a:t>, K., </a:t>
            </a:r>
            <a:r>
              <a:rPr lang="en-US" sz="1400" dirty="0" err="1"/>
              <a:t>Koegel</a:t>
            </a:r>
            <a:r>
              <a:rPr lang="en-US" sz="1400" dirty="0"/>
              <a:t>, R. L., &amp; Kern </a:t>
            </a:r>
            <a:r>
              <a:rPr lang="en-US" sz="1400" dirty="0" err="1"/>
              <a:t>Koegel</a:t>
            </a:r>
            <a:r>
              <a:rPr lang="en-US" sz="1400" dirty="0"/>
              <a:t>, L. (2017). Increasing social integration for college </a:t>
            </a:r>
            <a:r>
              <a:rPr lang="en-US" sz="1400" dirty="0" smtClean="0"/>
              <a:t>students </a:t>
            </a:r>
            <a:r>
              <a:rPr lang="en-US" sz="1400" dirty="0"/>
              <a:t>with autism </a:t>
            </a:r>
            <a:r>
              <a:rPr lang="en-US" sz="1400" dirty="0" smtClean="0"/>
              <a:t>	spectrum </a:t>
            </a:r>
            <a:r>
              <a:rPr lang="en-US" sz="1400" dirty="0"/>
              <a:t>disorder. </a:t>
            </a:r>
            <a:r>
              <a:rPr lang="en-US" sz="1400" i="1" dirty="0"/>
              <a:t>Behavioral Development Bulletin,</a:t>
            </a:r>
            <a:r>
              <a:rPr lang="en-US" sz="1400" dirty="0"/>
              <a:t> 1-14. </a:t>
            </a:r>
            <a:r>
              <a:rPr lang="en-US" sz="1400" dirty="0" smtClean="0"/>
              <a:t>doi:10.1037/bdb0000057</a:t>
            </a:r>
          </a:p>
          <a:p>
            <a:pPr marL="0" indent="0">
              <a:buNone/>
            </a:pPr>
            <a:r>
              <a:rPr lang="en-US" sz="1400" dirty="0"/>
              <a:t>Colclough, M. N. (2016). Exploring the social experiences of college students who have </a:t>
            </a:r>
            <a:r>
              <a:rPr lang="en-US" sz="1400" dirty="0" smtClean="0"/>
              <a:t>autism </a:t>
            </a:r>
            <a:r>
              <a:rPr lang="en-US" sz="1400" dirty="0"/>
              <a:t>spectrum disorders: </a:t>
            </a:r>
            <a:r>
              <a:rPr lang="en-US" sz="1400" dirty="0" smtClean="0"/>
              <a:t>	Examining </a:t>
            </a:r>
            <a:r>
              <a:rPr lang="en-US" sz="1400" dirty="0"/>
              <a:t>neurodiversity on campus (Doctoral dissertation, </a:t>
            </a:r>
            <a:r>
              <a:rPr lang="en-US" sz="1400" dirty="0" smtClean="0"/>
              <a:t>Old </a:t>
            </a:r>
            <a:r>
              <a:rPr lang="en-US" sz="1400" dirty="0"/>
              <a:t>Dominion University, 2016). </a:t>
            </a:r>
            <a:r>
              <a:rPr lang="en-US" sz="1400" dirty="0" smtClean="0"/>
              <a:t>	</a:t>
            </a:r>
            <a:r>
              <a:rPr lang="en-US" sz="1400" i="1" dirty="0" smtClean="0"/>
              <a:t>Educational </a:t>
            </a:r>
            <a:r>
              <a:rPr lang="en-US" sz="1400" i="1" dirty="0"/>
              <a:t>Foundations &amp; Leadership Theses &amp; </a:t>
            </a:r>
            <a:r>
              <a:rPr lang="en-US" sz="1400" i="1" dirty="0" smtClean="0"/>
              <a:t>Dissertations</a:t>
            </a:r>
            <a:r>
              <a:rPr lang="en-US" sz="1400" i="1" dirty="0"/>
              <a:t>,</a:t>
            </a:r>
            <a:r>
              <a:rPr lang="en-US" sz="1400" dirty="0"/>
              <a:t> Paper 6</a:t>
            </a:r>
            <a:r>
              <a:rPr lang="en-US" sz="1400" dirty="0" smtClean="0"/>
              <a:t>.</a:t>
            </a:r>
          </a:p>
          <a:p>
            <a:pPr marL="0" indent="0">
              <a:buNone/>
            </a:pPr>
            <a:r>
              <a:rPr lang="en-US" sz="1400" dirty="0"/>
              <a:t>Cox, B. E., Thompson, K., Anderson, A., </a:t>
            </a:r>
            <a:r>
              <a:rPr lang="en-US" sz="1400" dirty="0" err="1"/>
              <a:t>Mintz</a:t>
            </a:r>
            <a:r>
              <a:rPr lang="en-US" sz="1400" dirty="0"/>
              <a:t>, A., Locks, T., Morgan, L., Edelstein, J., &amp; </a:t>
            </a:r>
            <a:r>
              <a:rPr lang="en-US" sz="1400" dirty="0" err="1"/>
              <a:t>Wolz</a:t>
            </a:r>
            <a:r>
              <a:rPr lang="en-US" sz="1400" dirty="0"/>
              <a:t>, A. </a:t>
            </a:r>
            <a:r>
              <a:rPr lang="en-US" sz="1400" dirty="0" smtClean="0"/>
              <a:t>(</a:t>
            </a:r>
            <a:r>
              <a:rPr lang="en-US" sz="1400" dirty="0"/>
              <a:t>2017). College </a:t>
            </a:r>
            <a:r>
              <a:rPr lang="en-US" sz="1400" dirty="0" smtClean="0"/>
              <a:t>	experiences </a:t>
            </a:r>
            <a:r>
              <a:rPr lang="en-US" sz="1400" dirty="0"/>
              <a:t>for students with autism spectrum disorder: Personal identity, public disclosure, and </a:t>
            </a:r>
            <a:r>
              <a:rPr lang="en-US" sz="1400" dirty="0" smtClean="0"/>
              <a:t>	institutional </a:t>
            </a:r>
            <a:r>
              <a:rPr lang="en-US" sz="1400" dirty="0"/>
              <a:t>support. </a:t>
            </a:r>
            <a:r>
              <a:rPr lang="en-US" sz="1400" i="1" dirty="0"/>
              <a:t>Journal of College Student Development</a:t>
            </a:r>
            <a:r>
              <a:rPr lang="en-US" sz="1400" dirty="0"/>
              <a:t>, </a:t>
            </a:r>
            <a:r>
              <a:rPr lang="en-US" sz="1400" i="1" dirty="0"/>
              <a:t>58</a:t>
            </a:r>
            <a:r>
              <a:rPr lang="en-US" sz="1400" dirty="0"/>
              <a:t>(1), 71-87. </a:t>
            </a:r>
            <a:r>
              <a:rPr lang="en-US" sz="1400" dirty="0" err="1"/>
              <a:t>d</a:t>
            </a:r>
            <a:r>
              <a:rPr lang="en-US" sz="1400" dirty="0" err="1" smtClean="0"/>
              <a:t>oi</a:t>
            </a:r>
            <a:r>
              <a:rPr lang="en-US" sz="1400" dirty="0" smtClean="0"/>
              <a:t>: 	10.1353/csd.2017.0004</a:t>
            </a:r>
          </a:p>
          <a:p>
            <a:pPr marL="0" indent="0">
              <a:buNone/>
            </a:pPr>
            <a:r>
              <a:rPr lang="en-US" sz="1400" dirty="0"/>
              <a:t>Gilson, C. B., &amp; Carter, E. W. (2016). Promoting social interactions and job independence for </a:t>
            </a:r>
            <a:r>
              <a:rPr lang="en-US" sz="1400" dirty="0" smtClean="0"/>
              <a:t>college </a:t>
            </a:r>
            <a:r>
              <a:rPr lang="en-US" sz="1400" dirty="0"/>
              <a:t>students with </a:t>
            </a:r>
            <a:r>
              <a:rPr lang="en-US" sz="1400" dirty="0" smtClean="0"/>
              <a:t>	autism or intellectual </a:t>
            </a:r>
            <a:r>
              <a:rPr lang="en-US" sz="1400" dirty="0"/>
              <a:t>disability: A pilot study. </a:t>
            </a:r>
            <a:r>
              <a:rPr lang="en-US" sz="1400" i="1" dirty="0"/>
              <a:t>Journal of Autism &amp; </a:t>
            </a:r>
            <a:r>
              <a:rPr lang="en-US" sz="1400" i="1" dirty="0" smtClean="0"/>
              <a:t>Developmental </a:t>
            </a:r>
            <a:r>
              <a:rPr lang="en-US" sz="1400" i="1" dirty="0"/>
              <a:t>Disorders,46</a:t>
            </a:r>
            <a:r>
              <a:rPr lang="en-US" sz="1400" dirty="0"/>
              <a:t>(9), </a:t>
            </a:r>
            <a:r>
              <a:rPr lang="en-US" sz="1400" dirty="0" smtClean="0"/>
              <a:t>2831-	3194</a:t>
            </a:r>
            <a:r>
              <a:rPr lang="en-US" sz="1400" dirty="0"/>
              <a:t>. </a:t>
            </a:r>
            <a:r>
              <a:rPr lang="en-US" sz="1400" dirty="0" smtClean="0"/>
              <a:t>doi:10.1007/s10803-016-2894-2</a:t>
            </a:r>
          </a:p>
          <a:p>
            <a:pPr marL="0" indent="0">
              <a:buNone/>
            </a:pPr>
            <a:r>
              <a:rPr lang="en-US" sz="1400" dirty="0" err="1"/>
              <a:t>Sayman</a:t>
            </a:r>
            <a:r>
              <a:rPr lang="en-US" sz="1400" dirty="0"/>
              <a:t>, D. M., (2015). I still need my security teddy bear: Experiences of an individual with autism </a:t>
            </a:r>
            <a:r>
              <a:rPr lang="en-US" sz="1400" dirty="0" smtClean="0"/>
              <a:t>spectrum 	disorder </a:t>
            </a:r>
            <a:r>
              <a:rPr lang="en-US" sz="1400" dirty="0"/>
              <a:t>in higher education. </a:t>
            </a:r>
            <a:r>
              <a:rPr lang="en-US" sz="1400" i="1" dirty="0"/>
              <a:t>The Learning Assistance Review, 20</a:t>
            </a:r>
            <a:r>
              <a:rPr lang="en-US" sz="1400" dirty="0"/>
              <a:t>(1), 77-98</a:t>
            </a:r>
            <a:r>
              <a:rPr lang="en-US" sz="1400" dirty="0" smtClean="0"/>
              <a:t>.</a:t>
            </a:r>
          </a:p>
          <a:p>
            <a:pPr marL="0" indent="0">
              <a:buNone/>
            </a:pPr>
            <a:r>
              <a:rPr lang="en-US" sz="1400" dirty="0"/>
              <a:t>Van </a:t>
            </a:r>
            <a:r>
              <a:rPr lang="en-US" sz="1400" dirty="0" err="1"/>
              <a:t>Hees</a:t>
            </a:r>
            <a:r>
              <a:rPr lang="en-US" sz="1400" dirty="0"/>
              <a:t>, V., </a:t>
            </a:r>
            <a:r>
              <a:rPr lang="en-US" sz="1400" dirty="0" err="1"/>
              <a:t>Moyson</a:t>
            </a:r>
            <a:r>
              <a:rPr lang="en-US" sz="1400" dirty="0"/>
              <a:t>, T., &amp; </a:t>
            </a:r>
            <a:r>
              <a:rPr lang="en-US" sz="1400" dirty="0" err="1"/>
              <a:t>Roeyers</a:t>
            </a:r>
            <a:r>
              <a:rPr lang="en-US" sz="1400" dirty="0"/>
              <a:t>, H. (2014). Higher education experiences of students with </a:t>
            </a:r>
            <a:r>
              <a:rPr lang="en-US" sz="1400" dirty="0" smtClean="0"/>
              <a:t>autism </a:t>
            </a:r>
            <a:r>
              <a:rPr lang="en-US" sz="1400" dirty="0"/>
              <a:t>spectrum </a:t>
            </a:r>
            <a:r>
              <a:rPr lang="en-US" sz="1400" dirty="0" smtClean="0"/>
              <a:t>	disorder</a:t>
            </a:r>
            <a:r>
              <a:rPr lang="en-US" sz="1400" dirty="0"/>
              <a:t>: Challenges, benefits, and support needs. </a:t>
            </a:r>
            <a:r>
              <a:rPr lang="en-US" sz="1400" i="1" dirty="0"/>
              <a:t>Journal of Autism &amp; Developmental Disorders, 45</a:t>
            </a:r>
            <a:r>
              <a:rPr lang="en-US" sz="1400" dirty="0"/>
              <a:t>, </a:t>
            </a:r>
            <a:r>
              <a:rPr lang="en-US" sz="1400" dirty="0" smtClean="0"/>
              <a:t>	1673-1688</a:t>
            </a:r>
            <a:r>
              <a:rPr lang="en-US" sz="1400" dirty="0"/>
              <a:t>. </a:t>
            </a:r>
            <a:r>
              <a:rPr lang="en-US" sz="1400" dirty="0" err="1"/>
              <a:t>Doi</a:t>
            </a:r>
            <a:r>
              <a:rPr lang="en-US" sz="1400" dirty="0"/>
              <a:t>: </a:t>
            </a:r>
            <a:r>
              <a:rPr lang="en-US" sz="1400" dirty="0" smtClean="0"/>
              <a:t>10.1007/s10803-014-2324-2</a:t>
            </a:r>
          </a:p>
          <a:p>
            <a:pPr marL="0" indent="0">
              <a:buNone/>
            </a:pPr>
            <a:r>
              <a:rPr lang="en-US" sz="1400" dirty="0" err="1"/>
              <a:t>VanBergeijk</a:t>
            </a:r>
            <a:r>
              <a:rPr lang="en-US" sz="1400" dirty="0"/>
              <a:t>, E., </a:t>
            </a:r>
            <a:r>
              <a:rPr lang="en-US" sz="1400" dirty="0" err="1"/>
              <a:t>Klin</a:t>
            </a:r>
            <a:r>
              <a:rPr lang="en-US" sz="1400" dirty="0"/>
              <a:t>, A., </a:t>
            </a:r>
            <a:r>
              <a:rPr lang="en-US" sz="1400" dirty="0" err="1"/>
              <a:t>Volkmar</a:t>
            </a:r>
            <a:r>
              <a:rPr lang="en-US" sz="1400" dirty="0"/>
              <a:t>, F. (2008). Supporting more able students on the autism spectrum: college and </a:t>
            </a:r>
            <a:r>
              <a:rPr lang="en-US" sz="1400" dirty="0" smtClean="0"/>
              <a:t>	beyond</a:t>
            </a:r>
            <a:r>
              <a:rPr lang="en-US" sz="1400" dirty="0"/>
              <a:t>. </a:t>
            </a:r>
            <a:r>
              <a:rPr lang="en-US" sz="1400" i="1" dirty="0"/>
              <a:t>Journal of Autism &amp; Developmental Disorders. </a:t>
            </a:r>
            <a:r>
              <a:rPr lang="en-US" sz="1400" dirty="0"/>
              <a:t>38(7):1359-1370.</a:t>
            </a:r>
          </a:p>
        </p:txBody>
      </p:sp>
    </p:spTree>
    <p:extLst>
      <p:ext uri="{BB962C8B-B14F-4D97-AF65-F5344CB8AC3E}">
        <p14:creationId xmlns:p14="http://schemas.microsoft.com/office/powerpoint/2010/main" val="1035525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 to personal integration</a:t>
            </a:r>
            <a:endParaRPr lang="en-US" dirty="0"/>
          </a:p>
        </p:txBody>
      </p:sp>
      <p:sp>
        <p:nvSpPr>
          <p:cNvPr id="4" name="Content Placeholder 3"/>
          <p:cNvSpPr>
            <a:spLocks noGrp="1"/>
          </p:cNvSpPr>
          <p:nvPr>
            <p:ph sz="half" idx="2"/>
          </p:nvPr>
        </p:nvSpPr>
        <p:spPr/>
        <p:txBody>
          <a:bodyPr>
            <a:normAutofit fontScale="92500" lnSpcReduction="20000"/>
          </a:bodyPr>
          <a:lstStyle/>
          <a:p>
            <a:pPr marL="304747" lvl="2">
              <a:spcBef>
                <a:spcPts val="1866"/>
              </a:spcBef>
              <a:buFont typeface="Arial" pitchFamily="34" charset="0"/>
              <a:buChar char="•"/>
            </a:pPr>
            <a:r>
              <a:rPr lang="en-US" i="1" dirty="0"/>
              <a:t>“The core features and the psychiatric risks of ASD, coupled with new stresses and demands of higher education, pose significant challenges to students with ASD” (Van </a:t>
            </a:r>
            <a:r>
              <a:rPr lang="en-US" i="1" dirty="0" err="1" smtClean="0"/>
              <a:t>Hees</a:t>
            </a:r>
            <a:r>
              <a:rPr lang="en-US" i="1" dirty="0" smtClean="0"/>
              <a:t> et al., 2014).</a:t>
            </a:r>
          </a:p>
          <a:p>
            <a:pPr marL="304747" lvl="2">
              <a:spcBef>
                <a:spcPts val="1866"/>
              </a:spcBef>
              <a:buFont typeface="Arial" pitchFamily="34" charset="0"/>
              <a:buChar char="•"/>
            </a:pPr>
            <a:r>
              <a:rPr lang="en-US" i="1" dirty="0"/>
              <a:t>“Day-to-day activities required a lot of time and energy. The newer the activity and the more new activities needed to be taken into account and organized, the more students felt overwhelmed and the more their management of activities failed” (Van </a:t>
            </a:r>
            <a:r>
              <a:rPr lang="en-US" i="1" dirty="0" err="1" smtClean="0"/>
              <a:t>Hees</a:t>
            </a:r>
            <a:r>
              <a:rPr lang="en-US" i="1" dirty="0" smtClean="0"/>
              <a:t> et al.,, 2014).</a:t>
            </a:r>
          </a:p>
          <a:p>
            <a:pPr marL="304747" lvl="2">
              <a:spcBef>
                <a:spcPts val="1866"/>
              </a:spcBef>
              <a:buFont typeface="Arial" pitchFamily="34" charset="0"/>
              <a:buChar char="•"/>
            </a:pPr>
            <a:r>
              <a:rPr lang="en-US" i="1" dirty="0"/>
              <a:t>“Although the numbers of students with disabilities are growing in post-secondary education, these students are also at the highest risk for dropping out of college” (</a:t>
            </a:r>
            <a:r>
              <a:rPr lang="en-US" i="1" dirty="0" err="1"/>
              <a:t>Sayman</a:t>
            </a:r>
            <a:r>
              <a:rPr lang="en-US" i="1" dirty="0"/>
              <a:t>, </a:t>
            </a:r>
            <a:r>
              <a:rPr lang="en-US" i="1" dirty="0" smtClean="0"/>
              <a:t>2015).</a:t>
            </a:r>
            <a:endParaRPr lang="en-US" i="1" dirty="0"/>
          </a:p>
          <a:p>
            <a:pPr marL="304747" lvl="2">
              <a:spcBef>
                <a:spcPts val="1866"/>
              </a:spcBef>
              <a:buFont typeface="Arial" pitchFamily="34" charset="0"/>
              <a:buChar char="•"/>
            </a:pPr>
            <a:endParaRPr lang="en-US" i="1" dirty="0"/>
          </a:p>
          <a:p>
            <a:pPr marL="304747" lvl="2">
              <a:spcBef>
                <a:spcPts val="1866"/>
              </a:spcBef>
              <a:buFont typeface="Arial" pitchFamily="34" charset="0"/>
              <a:buChar char="•"/>
            </a:pPr>
            <a:endParaRPr lang="en-US" dirty="0"/>
          </a:p>
          <a:p>
            <a:endParaRPr lang="en-US" dirty="0"/>
          </a:p>
        </p:txBody>
      </p:sp>
      <p:sp>
        <p:nvSpPr>
          <p:cNvPr id="5" name="Content Placeholder 4"/>
          <p:cNvSpPr>
            <a:spLocks noGrp="1"/>
          </p:cNvSpPr>
          <p:nvPr>
            <p:ph sz="half" idx="1"/>
          </p:nvPr>
        </p:nvSpPr>
        <p:spPr/>
        <p:txBody>
          <a:bodyPr>
            <a:normAutofit fontScale="92500" lnSpcReduction="20000"/>
          </a:bodyPr>
          <a:lstStyle/>
          <a:p>
            <a:r>
              <a:rPr lang="en-US" dirty="0" smtClean="0"/>
              <a:t>ASD students are taught to pass themselves off as normal (Cox</a:t>
            </a:r>
            <a:r>
              <a:rPr lang="en-US" dirty="0"/>
              <a:t> </a:t>
            </a:r>
            <a:r>
              <a:rPr lang="en-US" dirty="0" smtClean="0"/>
              <a:t>et al., 2017)</a:t>
            </a:r>
          </a:p>
          <a:p>
            <a:r>
              <a:rPr lang="en-US" dirty="0" smtClean="0"/>
              <a:t>ASD students are overwhelmed stepping into unfamiliar environments (Van </a:t>
            </a:r>
            <a:r>
              <a:rPr lang="en-US" dirty="0" err="1" smtClean="0"/>
              <a:t>Hees</a:t>
            </a:r>
            <a:r>
              <a:rPr lang="en-US" dirty="0" smtClean="0"/>
              <a:t> et al., 2014)</a:t>
            </a:r>
          </a:p>
          <a:p>
            <a:r>
              <a:rPr lang="en-US" dirty="0" smtClean="0"/>
              <a:t>ASD students struggle to establish a new routine (Van </a:t>
            </a:r>
            <a:r>
              <a:rPr lang="en-US" dirty="0" err="1" smtClean="0"/>
              <a:t>Hees</a:t>
            </a:r>
            <a:r>
              <a:rPr lang="en-US" dirty="0" smtClean="0"/>
              <a:t> et al., 2014)</a:t>
            </a:r>
          </a:p>
          <a:p>
            <a:r>
              <a:rPr lang="en-US" dirty="0" smtClean="0"/>
              <a:t>ASD students are more likely to drop out of college (</a:t>
            </a:r>
            <a:r>
              <a:rPr lang="en-US" dirty="0" err="1" smtClean="0"/>
              <a:t>Sayman</a:t>
            </a:r>
            <a:r>
              <a:rPr lang="en-US" dirty="0" smtClean="0"/>
              <a:t>, 2015)</a:t>
            </a:r>
          </a:p>
          <a:p>
            <a:endParaRPr lang="en-US" dirty="0"/>
          </a:p>
        </p:txBody>
      </p:sp>
    </p:spTree>
    <p:extLst>
      <p:ext uri="{BB962C8B-B14F-4D97-AF65-F5344CB8AC3E}">
        <p14:creationId xmlns:p14="http://schemas.microsoft.com/office/powerpoint/2010/main" val="3347619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Recommendations to personal integration</a:t>
            </a:r>
            <a:endParaRPr lang="en-US" sz="3600" dirty="0"/>
          </a:p>
        </p:txBody>
      </p:sp>
      <p:sp>
        <p:nvSpPr>
          <p:cNvPr id="4" name="Content Placeholder 3"/>
          <p:cNvSpPr>
            <a:spLocks noGrp="1"/>
          </p:cNvSpPr>
          <p:nvPr>
            <p:ph sz="half" idx="2"/>
          </p:nvPr>
        </p:nvSpPr>
        <p:spPr>
          <a:xfrm>
            <a:off x="6297559" y="1701800"/>
            <a:ext cx="4977104" cy="5003800"/>
          </a:xfrm>
        </p:spPr>
        <p:txBody>
          <a:bodyPr>
            <a:normAutofit fontScale="62500" lnSpcReduction="20000"/>
          </a:bodyPr>
          <a:lstStyle/>
          <a:p>
            <a:pPr marL="304747" lvl="2">
              <a:spcBef>
                <a:spcPts val="1866"/>
              </a:spcBef>
              <a:buFont typeface="Arial" pitchFamily="34" charset="0"/>
              <a:buChar char="•"/>
            </a:pPr>
            <a:r>
              <a:rPr lang="en-US" sz="2200" i="1" dirty="0"/>
              <a:t>“Finally, there is a need for a better awareness among staff and students about ASD, and the way in which it can affect navigating in college. Awareness programs could help to break the current stereotypes, stigma and misunderstanding about students with ASD” (Van </a:t>
            </a:r>
            <a:r>
              <a:rPr lang="en-US" sz="2200" i="1" dirty="0" err="1" smtClean="0"/>
              <a:t>Hees</a:t>
            </a:r>
            <a:r>
              <a:rPr lang="en-US" sz="2200" i="1" dirty="0" smtClean="0"/>
              <a:t> et al., 2014).</a:t>
            </a:r>
          </a:p>
          <a:p>
            <a:pPr marL="304747" lvl="2">
              <a:spcBef>
                <a:spcPts val="1866"/>
              </a:spcBef>
              <a:buFont typeface="Arial" pitchFamily="34" charset="0"/>
              <a:buChar char="•"/>
            </a:pPr>
            <a:r>
              <a:rPr lang="en-US" sz="2200" i="1" dirty="0"/>
              <a:t>“A single-room option as part of a larger community recognizes student independence while providing a transitional space to engage in communal activity” (</a:t>
            </a:r>
            <a:r>
              <a:rPr lang="en-US" sz="2200" i="1" dirty="0" smtClean="0"/>
              <a:t>Cox et al., 2017).</a:t>
            </a:r>
          </a:p>
          <a:p>
            <a:pPr marL="304747" lvl="2">
              <a:spcBef>
                <a:spcPts val="1866"/>
              </a:spcBef>
              <a:buFont typeface="Arial" pitchFamily="34" charset="0"/>
              <a:buChar char="•"/>
            </a:pPr>
            <a:r>
              <a:rPr lang="en-US" sz="2300" i="1" dirty="0"/>
              <a:t>“Common daily living issues that may be problematic for some individuals with ASD include tending to personal hygiene, dressing properly, waking up to an alarm clock, getting to class on time, shopping, understanding meal plans and the rules for using them, using a campus ID, handling fire drills in the middle of the night, finding public restrooms, and acquiring transportation” (</a:t>
            </a:r>
            <a:r>
              <a:rPr lang="en-US" sz="2300" i="1" dirty="0" err="1" smtClean="0"/>
              <a:t>Adreon</a:t>
            </a:r>
            <a:r>
              <a:rPr lang="en-US" sz="2300" i="1" dirty="0" smtClean="0"/>
              <a:t> &amp; Durocher, 2007).</a:t>
            </a:r>
          </a:p>
          <a:p>
            <a:pPr marL="304747" lvl="2">
              <a:spcBef>
                <a:spcPts val="1866"/>
              </a:spcBef>
              <a:buFont typeface="Arial" pitchFamily="34" charset="0"/>
              <a:buChar char="•"/>
            </a:pPr>
            <a:r>
              <a:rPr lang="en-US" sz="2300" i="1" dirty="0"/>
              <a:t>“Students believed less strongly in group training and clearly preferred to exchange experiences with other students with ASD in a support group” (Van </a:t>
            </a:r>
            <a:r>
              <a:rPr lang="en-US" sz="2300" i="1" dirty="0" err="1" smtClean="0"/>
              <a:t>Hees</a:t>
            </a:r>
            <a:r>
              <a:rPr lang="en-US" sz="2300" i="1" dirty="0" smtClean="0"/>
              <a:t> et al., 2014).</a:t>
            </a:r>
            <a:endParaRPr lang="en-US" sz="2300" i="1" dirty="0"/>
          </a:p>
          <a:p>
            <a:pPr marL="304747" lvl="2">
              <a:spcBef>
                <a:spcPts val="1866"/>
              </a:spcBef>
              <a:buFont typeface="Arial" pitchFamily="34" charset="0"/>
              <a:buChar char="•"/>
            </a:pPr>
            <a:endParaRPr lang="en-US" sz="1600" dirty="0"/>
          </a:p>
          <a:p>
            <a:pPr marL="304747" lvl="2">
              <a:spcBef>
                <a:spcPts val="1866"/>
              </a:spcBef>
              <a:buFont typeface="Arial" pitchFamily="34" charset="0"/>
              <a:buChar char="•"/>
            </a:pPr>
            <a:endParaRPr lang="en-US" i="1" dirty="0"/>
          </a:p>
          <a:p>
            <a:pPr marL="304747" lvl="2">
              <a:spcBef>
                <a:spcPts val="1866"/>
              </a:spcBef>
              <a:buFont typeface="Arial" pitchFamily="34" charset="0"/>
              <a:buChar char="•"/>
            </a:pPr>
            <a:endParaRPr lang="en-US" i="1" dirty="0"/>
          </a:p>
          <a:p>
            <a:pPr marL="304747" lvl="2">
              <a:spcBef>
                <a:spcPts val="1866"/>
              </a:spcBef>
              <a:buFont typeface="Arial" pitchFamily="34" charset="0"/>
              <a:buChar char="•"/>
            </a:pPr>
            <a:endParaRPr lang="en-US" dirty="0"/>
          </a:p>
          <a:p>
            <a:endParaRPr lang="en-US" dirty="0"/>
          </a:p>
        </p:txBody>
      </p:sp>
      <p:sp>
        <p:nvSpPr>
          <p:cNvPr id="5" name="Content Placeholder 4"/>
          <p:cNvSpPr>
            <a:spLocks noGrp="1"/>
          </p:cNvSpPr>
          <p:nvPr>
            <p:ph sz="half" idx="1"/>
          </p:nvPr>
        </p:nvSpPr>
        <p:spPr/>
        <p:txBody>
          <a:bodyPr>
            <a:normAutofit fontScale="62500" lnSpcReduction="20000"/>
          </a:bodyPr>
          <a:lstStyle/>
          <a:p>
            <a:r>
              <a:rPr lang="en-US" sz="3200" dirty="0" smtClean="0"/>
              <a:t>Change the campus climate and raise awareness of ASD across campus (Van </a:t>
            </a:r>
            <a:r>
              <a:rPr lang="en-US" sz="3200" dirty="0" err="1" smtClean="0"/>
              <a:t>Hees</a:t>
            </a:r>
            <a:r>
              <a:rPr lang="en-US" sz="3200" dirty="0" smtClean="0"/>
              <a:t> et al., 2014)</a:t>
            </a:r>
          </a:p>
          <a:p>
            <a:r>
              <a:rPr lang="en-US" sz="3200" dirty="0" smtClean="0"/>
              <a:t>Provide comfort zones for students with ASD (Cox et al., 2017)</a:t>
            </a:r>
          </a:p>
          <a:p>
            <a:r>
              <a:rPr lang="en-US" sz="3200" dirty="0" smtClean="0"/>
              <a:t>Teach ASD students life skills (</a:t>
            </a:r>
            <a:r>
              <a:rPr lang="en-US" sz="3200" dirty="0" err="1" smtClean="0"/>
              <a:t>Adreon</a:t>
            </a:r>
            <a:r>
              <a:rPr lang="en-US" sz="3200" dirty="0" smtClean="0"/>
              <a:t> &amp; Durocher, 2007)</a:t>
            </a:r>
          </a:p>
          <a:p>
            <a:r>
              <a:rPr lang="en-US" sz="3200" dirty="0" smtClean="0"/>
              <a:t>Teach ASD students how to self-advocate (</a:t>
            </a:r>
            <a:r>
              <a:rPr lang="en-US" sz="3200" dirty="0" err="1" smtClean="0"/>
              <a:t>Sayman</a:t>
            </a:r>
            <a:r>
              <a:rPr lang="en-US" sz="3200" dirty="0" smtClean="0"/>
              <a:t>, 2015)</a:t>
            </a:r>
          </a:p>
          <a:p>
            <a:r>
              <a:rPr lang="en-US" sz="3200" dirty="0" smtClean="0"/>
              <a:t>Implement ASD </a:t>
            </a:r>
            <a:r>
              <a:rPr lang="en-US" sz="3200" dirty="0" smtClean="0"/>
              <a:t>student </a:t>
            </a:r>
            <a:r>
              <a:rPr lang="en-US" sz="3200" dirty="0" smtClean="0"/>
              <a:t>support groups (Van </a:t>
            </a:r>
            <a:r>
              <a:rPr lang="en-US" sz="3200" dirty="0" err="1" smtClean="0"/>
              <a:t>Hees</a:t>
            </a:r>
            <a:r>
              <a:rPr lang="en-US" sz="3200" dirty="0" smtClean="0"/>
              <a:t> et al., 2014)</a:t>
            </a:r>
          </a:p>
          <a:p>
            <a:endParaRPr lang="en-US" dirty="0"/>
          </a:p>
        </p:txBody>
      </p:sp>
    </p:spTree>
    <p:extLst>
      <p:ext uri="{BB962C8B-B14F-4D97-AF65-F5344CB8AC3E}">
        <p14:creationId xmlns:p14="http://schemas.microsoft.com/office/powerpoint/2010/main" val="3901355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integration: </a:t>
            </a:r>
            <a:br>
              <a:rPr lang="en-US" dirty="0" smtClean="0"/>
            </a:br>
            <a:r>
              <a:rPr lang="en-US" dirty="0" smtClean="0"/>
              <a:t>Interaction with Peer Groups</a:t>
            </a:r>
            <a:endParaRPr lang="en-US" dirty="0"/>
          </a:p>
        </p:txBody>
      </p:sp>
      <p:sp>
        <p:nvSpPr>
          <p:cNvPr id="3" name="Content Placeholder 2"/>
          <p:cNvSpPr>
            <a:spLocks noGrp="1"/>
          </p:cNvSpPr>
          <p:nvPr>
            <p:ph idx="1"/>
          </p:nvPr>
        </p:nvSpPr>
        <p:spPr>
          <a:xfrm>
            <a:off x="1117309" y="1701800"/>
            <a:ext cx="10615903" cy="4470400"/>
          </a:xfrm>
        </p:spPr>
        <p:txBody>
          <a:bodyPr>
            <a:normAutofit fontScale="70000" lnSpcReduction="20000"/>
          </a:bodyPr>
          <a:lstStyle/>
          <a:p>
            <a:pPr fontAlgn="base">
              <a:lnSpc>
                <a:spcPct val="115000"/>
              </a:lnSpc>
              <a:spcBef>
                <a:spcPts val="1800"/>
              </a:spcBef>
            </a:pPr>
            <a:r>
              <a:rPr lang="en-US" dirty="0"/>
              <a:t>College students with autism often only disclose their disability to their peers when it is absolutely necessary (Cox </a:t>
            </a:r>
            <a:r>
              <a:rPr lang="en-US" dirty="0" smtClean="0"/>
              <a:t>et al., </a:t>
            </a:r>
            <a:r>
              <a:rPr lang="en-US" dirty="0"/>
              <a:t>2017).</a:t>
            </a:r>
          </a:p>
          <a:p>
            <a:pPr lvl="1" fontAlgn="base">
              <a:lnSpc>
                <a:spcPct val="115000"/>
              </a:lnSpc>
              <a:spcBef>
                <a:spcPts val="1800"/>
              </a:spcBef>
            </a:pPr>
            <a:r>
              <a:rPr lang="en-US" dirty="0"/>
              <a:t>A negative experience with sharing their disability can make it difficult to continue sharing with peers (Cox </a:t>
            </a:r>
            <a:r>
              <a:rPr lang="en-US" dirty="0" smtClean="0"/>
              <a:t>et al., </a:t>
            </a:r>
            <a:r>
              <a:rPr lang="en-US" dirty="0"/>
              <a:t>2017).</a:t>
            </a:r>
          </a:p>
          <a:p>
            <a:pPr lvl="1" fontAlgn="base">
              <a:lnSpc>
                <a:spcPct val="115000"/>
              </a:lnSpc>
              <a:spcBef>
                <a:spcPts val="1800"/>
              </a:spcBef>
            </a:pPr>
            <a:r>
              <a:rPr lang="en-US" dirty="0"/>
              <a:t>This can lead to peer groups not understanding the way in which the student with autism interacts with their college peers in dorms, classrooms, or on campus.</a:t>
            </a:r>
          </a:p>
          <a:p>
            <a:pPr fontAlgn="base">
              <a:lnSpc>
                <a:spcPct val="115000"/>
              </a:lnSpc>
              <a:spcBef>
                <a:spcPts val="1800"/>
              </a:spcBef>
            </a:pPr>
            <a:r>
              <a:rPr lang="en-US" dirty="0"/>
              <a:t>Research has shown that students with autism would prefer to have positive social interactions with their </a:t>
            </a:r>
            <a:r>
              <a:rPr lang="en-US" dirty="0" smtClean="0"/>
              <a:t>peers, </a:t>
            </a:r>
            <a:r>
              <a:rPr lang="en-US" dirty="0"/>
              <a:t>but </a:t>
            </a:r>
            <a:r>
              <a:rPr lang="en-US" dirty="0" smtClean="0"/>
              <a:t>their </a:t>
            </a:r>
            <a:r>
              <a:rPr lang="en-US" dirty="0"/>
              <a:t>social </a:t>
            </a:r>
            <a:r>
              <a:rPr lang="en-US" dirty="0" smtClean="0"/>
              <a:t>skill </a:t>
            </a:r>
            <a:r>
              <a:rPr lang="en-US" dirty="0"/>
              <a:t>deficits often lead to loneliness (</a:t>
            </a:r>
            <a:r>
              <a:rPr lang="en-US" dirty="0" err="1" smtClean="0"/>
              <a:t>Ashbaugh</a:t>
            </a:r>
            <a:r>
              <a:rPr lang="en-US" dirty="0"/>
              <a:t> </a:t>
            </a:r>
            <a:r>
              <a:rPr lang="en-US" dirty="0" smtClean="0"/>
              <a:t>et al., </a:t>
            </a:r>
            <a:r>
              <a:rPr lang="en-US" dirty="0"/>
              <a:t>2017).</a:t>
            </a:r>
          </a:p>
          <a:p>
            <a:pPr lvl="1" fontAlgn="base">
              <a:lnSpc>
                <a:spcPct val="115000"/>
              </a:lnSpc>
              <a:spcBef>
                <a:spcPts val="1800"/>
              </a:spcBef>
            </a:pPr>
            <a:r>
              <a:rPr lang="en-US" dirty="0"/>
              <a:t>Additionally, this can lead to students feeling isolated and spending typical social time alone and not interacting with other college peers (</a:t>
            </a:r>
            <a:r>
              <a:rPr lang="en-US" dirty="0" err="1" smtClean="0"/>
              <a:t>Ashbaugh</a:t>
            </a:r>
            <a:r>
              <a:rPr lang="en-US" dirty="0"/>
              <a:t> </a:t>
            </a:r>
            <a:r>
              <a:rPr lang="en-US" dirty="0" smtClean="0"/>
              <a:t>et al., </a:t>
            </a:r>
            <a:r>
              <a:rPr lang="en-US" dirty="0"/>
              <a:t>2017).</a:t>
            </a:r>
          </a:p>
          <a:p>
            <a:pPr fontAlgn="base">
              <a:lnSpc>
                <a:spcPct val="115000"/>
              </a:lnSpc>
              <a:spcBef>
                <a:spcPts val="1800"/>
              </a:spcBef>
            </a:pPr>
            <a:r>
              <a:rPr lang="en-US" dirty="0"/>
              <a:t>Most disability support services, currently, do not provide the much needed support focused on increasing socialization (</a:t>
            </a:r>
            <a:r>
              <a:rPr lang="en-US" dirty="0" err="1" smtClean="0"/>
              <a:t>Ashbaugh</a:t>
            </a:r>
            <a:r>
              <a:rPr lang="en-US" dirty="0"/>
              <a:t> </a:t>
            </a:r>
            <a:r>
              <a:rPr lang="en-US" dirty="0" smtClean="0"/>
              <a:t>et al., </a:t>
            </a:r>
            <a:r>
              <a:rPr lang="en-US" dirty="0"/>
              <a:t>2017).</a:t>
            </a:r>
          </a:p>
          <a:p>
            <a:endParaRPr lang="en-US" dirty="0"/>
          </a:p>
        </p:txBody>
      </p:sp>
    </p:spTree>
    <p:extLst>
      <p:ext uri="{BB962C8B-B14F-4D97-AF65-F5344CB8AC3E}">
        <p14:creationId xmlns:p14="http://schemas.microsoft.com/office/powerpoint/2010/main" val="13403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588" y="762000"/>
            <a:ext cx="10157354" cy="1397000"/>
          </a:xfrm>
        </p:spPr>
        <p:txBody>
          <a:bodyPr>
            <a:noAutofit/>
          </a:bodyPr>
          <a:lstStyle/>
          <a:p>
            <a:r>
              <a:rPr lang="en-US" sz="3200" dirty="0" smtClean="0"/>
              <a:t>Social integration: </a:t>
            </a:r>
            <a:br>
              <a:rPr lang="en-US" sz="3200" dirty="0" smtClean="0"/>
            </a:br>
            <a:r>
              <a:rPr lang="en-US" sz="3200" dirty="0" smtClean="0"/>
              <a:t>Theory related to sexual identity development</a:t>
            </a:r>
            <a:endParaRPr lang="en-US" sz="3200" dirty="0"/>
          </a:p>
        </p:txBody>
      </p:sp>
      <p:sp>
        <p:nvSpPr>
          <p:cNvPr id="6" name="Content Placeholder 2"/>
          <p:cNvSpPr txBox="1">
            <a:spLocks/>
          </p:cNvSpPr>
          <p:nvPr/>
        </p:nvSpPr>
        <p:spPr>
          <a:xfrm>
            <a:off x="1" y="1905000"/>
            <a:ext cx="7999412" cy="4470400"/>
          </a:xfrm>
          <a:prstGeom prst="rect">
            <a:avLst/>
          </a:prstGeom>
        </p:spPr>
        <p:txBody>
          <a:bodyPr vert="horz" lIns="121899" tIns="60949" rIns="121899" bIns="60949" rtlCol="0" anchor="b">
            <a:normAutofit fontScale="70000" lnSpcReduction="20000"/>
          </a:bodyPr>
          <a:lstStyle>
            <a:lvl1pPr marL="0" indent="0" algn="l" defTabSz="1218987" rtl="0" eaLnBrk="1" latinLnBrk="0" hangingPunct="1">
              <a:lnSpc>
                <a:spcPct val="95000"/>
              </a:lnSpc>
              <a:spcBef>
                <a:spcPts val="0"/>
              </a:spcBef>
              <a:buSzPct val="100000"/>
              <a:buFont typeface="Arial" pitchFamily="34" charset="0"/>
              <a:buNone/>
              <a:defRPr sz="2800" kern="1200">
                <a:solidFill>
                  <a:schemeClr val="tx1"/>
                </a:solidFill>
                <a:latin typeface="+mn-lt"/>
                <a:ea typeface="+mn-ea"/>
                <a:cs typeface="+mn-cs"/>
              </a:defRPr>
            </a:lvl1pPr>
            <a:lvl2pPr marL="609493" indent="0" algn="l" defTabSz="1218987" rtl="0" eaLnBrk="1" latinLnBrk="0" hangingPunct="1">
              <a:lnSpc>
                <a:spcPct val="95000"/>
              </a:lnSpc>
              <a:spcBef>
                <a:spcPts val="1066"/>
              </a:spcBef>
              <a:buSzPct val="100000"/>
              <a:buFont typeface="Century Gothic" pitchFamily="34" charset="0"/>
              <a:buNone/>
              <a:defRPr sz="2400" kern="1200">
                <a:solidFill>
                  <a:schemeClr val="tx1">
                    <a:tint val="75000"/>
                  </a:schemeClr>
                </a:solidFill>
                <a:latin typeface="+mn-lt"/>
                <a:ea typeface="+mn-ea"/>
                <a:cs typeface="+mn-cs"/>
              </a:defRPr>
            </a:lvl2pPr>
            <a:lvl3pPr marL="1218987" indent="0" algn="l" defTabSz="1218987" rtl="0" eaLnBrk="1" latinLnBrk="0" hangingPunct="1">
              <a:lnSpc>
                <a:spcPct val="95000"/>
              </a:lnSpc>
              <a:spcBef>
                <a:spcPts val="1066"/>
              </a:spcBef>
              <a:buSzPct val="100000"/>
              <a:buFont typeface="Century Gothic" pitchFamily="34" charset="0"/>
              <a:buNone/>
              <a:defRPr sz="2100" kern="1200">
                <a:solidFill>
                  <a:schemeClr val="tx1">
                    <a:tint val="75000"/>
                  </a:schemeClr>
                </a:solidFill>
                <a:latin typeface="+mn-lt"/>
                <a:ea typeface="+mn-ea"/>
                <a:cs typeface="+mn-cs"/>
              </a:defRPr>
            </a:lvl3pPr>
            <a:lvl4pPr marL="1828480" indent="0" algn="l" defTabSz="1218987" rtl="0" eaLnBrk="1" latinLnBrk="0" hangingPunct="1">
              <a:lnSpc>
                <a:spcPct val="95000"/>
              </a:lnSpc>
              <a:spcBef>
                <a:spcPts val="1066"/>
              </a:spcBef>
              <a:buSzPct val="100000"/>
              <a:buFont typeface="Century Gothic" pitchFamily="34" charset="0"/>
              <a:buNone/>
              <a:defRPr sz="1900" kern="1200">
                <a:solidFill>
                  <a:schemeClr val="tx1">
                    <a:tint val="75000"/>
                  </a:schemeClr>
                </a:solidFill>
                <a:latin typeface="+mn-lt"/>
                <a:ea typeface="+mn-ea"/>
                <a:cs typeface="+mn-cs"/>
              </a:defRPr>
            </a:lvl4pPr>
            <a:lvl5pPr marL="2437973" indent="0" algn="l" defTabSz="1218987" rtl="0" eaLnBrk="1" latinLnBrk="0" hangingPunct="1">
              <a:lnSpc>
                <a:spcPct val="95000"/>
              </a:lnSpc>
              <a:spcBef>
                <a:spcPts val="1066"/>
              </a:spcBef>
              <a:buSzPct val="100000"/>
              <a:buFont typeface="Century Gothic" pitchFamily="34" charset="0"/>
              <a:buNone/>
              <a:defRPr sz="1900" kern="1200">
                <a:solidFill>
                  <a:schemeClr val="tx1">
                    <a:tint val="75000"/>
                  </a:schemeClr>
                </a:solidFill>
                <a:latin typeface="+mn-lt"/>
                <a:ea typeface="+mn-ea"/>
                <a:cs typeface="+mn-cs"/>
              </a:defRPr>
            </a:lvl5pPr>
            <a:lvl6pPr marL="3047467" indent="0" algn="l" defTabSz="1218987" rtl="0" eaLnBrk="1" latinLnBrk="0" hangingPunct="1">
              <a:lnSpc>
                <a:spcPct val="95000"/>
              </a:lnSpc>
              <a:spcBef>
                <a:spcPts val="1066"/>
              </a:spcBef>
              <a:buSzPct val="90000"/>
              <a:buFont typeface="Century Gothic" pitchFamily="34" charset="0"/>
              <a:buNone/>
              <a:defRPr sz="1900" kern="1200">
                <a:solidFill>
                  <a:schemeClr val="tx1">
                    <a:tint val="75000"/>
                  </a:schemeClr>
                </a:solidFill>
                <a:latin typeface="+mn-lt"/>
                <a:ea typeface="+mn-ea"/>
                <a:cs typeface="+mn-cs"/>
              </a:defRPr>
            </a:lvl6pPr>
            <a:lvl7pPr marL="3656960" indent="0" algn="l" defTabSz="1218987" rtl="0" eaLnBrk="1" latinLnBrk="0" hangingPunct="1">
              <a:lnSpc>
                <a:spcPct val="95000"/>
              </a:lnSpc>
              <a:spcBef>
                <a:spcPts val="1066"/>
              </a:spcBef>
              <a:buSzPct val="90000"/>
              <a:buFont typeface="Century Gothic" pitchFamily="34" charset="0"/>
              <a:buNone/>
              <a:defRPr sz="1900" kern="1200">
                <a:solidFill>
                  <a:schemeClr val="tx1">
                    <a:tint val="75000"/>
                  </a:schemeClr>
                </a:solidFill>
                <a:latin typeface="+mn-lt"/>
                <a:ea typeface="+mn-ea"/>
                <a:cs typeface="+mn-cs"/>
              </a:defRPr>
            </a:lvl7pPr>
            <a:lvl8pPr marL="4266453" indent="0" algn="l" defTabSz="1218987" rtl="0" eaLnBrk="1" latinLnBrk="0" hangingPunct="1">
              <a:lnSpc>
                <a:spcPct val="95000"/>
              </a:lnSpc>
              <a:spcBef>
                <a:spcPts val="1066"/>
              </a:spcBef>
              <a:buSzPct val="90000"/>
              <a:buFont typeface="Century Gothic" pitchFamily="34" charset="0"/>
              <a:buNone/>
              <a:defRPr sz="1900" kern="1200">
                <a:solidFill>
                  <a:schemeClr val="tx1">
                    <a:tint val="75000"/>
                  </a:schemeClr>
                </a:solidFill>
                <a:latin typeface="+mn-lt"/>
                <a:ea typeface="+mn-ea"/>
                <a:cs typeface="+mn-cs"/>
              </a:defRPr>
            </a:lvl8pPr>
            <a:lvl9pPr marL="4875947" indent="0" algn="l" defTabSz="1218987" rtl="0" eaLnBrk="1" latinLnBrk="0" hangingPunct="1">
              <a:lnSpc>
                <a:spcPct val="95000"/>
              </a:lnSpc>
              <a:spcBef>
                <a:spcPts val="1066"/>
              </a:spcBef>
              <a:buSzPct val="90000"/>
              <a:buFont typeface="Century Gothic" pitchFamily="34" charset="0"/>
              <a:buNone/>
              <a:defRPr sz="1900" kern="1200">
                <a:solidFill>
                  <a:schemeClr val="tx1">
                    <a:tint val="75000"/>
                  </a:schemeClr>
                </a:solidFill>
                <a:latin typeface="+mn-lt"/>
                <a:ea typeface="+mn-ea"/>
                <a:cs typeface="+mn-cs"/>
              </a:defRPr>
            </a:lvl9pPr>
          </a:lstStyle>
          <a:p>
            <a:pPr marL="457200" indent="-457200" fontAlgn="base">
              <a:lnSpc>
                <a:spcPct val="115000"/>
              </a:lnSpc>
              <a:spcBef>
                <a:spcPts val="1800"/>
              </a:spcBef>
              <a:buFont typeface="Arial" panose="020B0604020202020204" pitchFamily="34" charset="0"/>
              <a:buChar char="•"/>
            </a:pPr>
            <a:r>
              <a:rPr lang="en-US" dirty="0"/>
              <a:t>A</a:t>
            </a:r>
            <a:r>
              <a:rPr lang="en-US" dirty="0" smtClean="0"/>
              <a:t> </a:t>
            </a:r>
            <a:r>
              <a:rPr lang="en-US" dirty="0"/>
              <a:t>student with autism who is working through their identity development is similar to that of a student working through their sexual identity development.  Both are identity characteristics that are able to be hidden </a:t>
            </a:r>
            <a:r>
              <a:rPr lang="en-US" dirty="0" smtClean="0"/>
              <a:t>(Cox et al., 2017).</a:t>
            </a:r>
            <a:endParaRPr lang="en-US" dirty="0"/>
          </a:p>
          <a:p>
            <a:pPr marL="457200" indent="-457200" fontAlgn="base">
              <a:lnSpc>
                <a:spcPct val="115000"/>
              </a:lnSpc>
              <a:spcBef>
                <a:spcPts val="1800"/>
              </a:spcBef>
              <a:buFont typeface="Arial" panose="020B0604020202020204" pitchFamily="34" charset="0"/>
              <a:buChar char="•"/>
            </a:pPr>
            <a:r>
              <a:rPr lang="en-US" dirty="0"/>
              <a:t>Students with autism already are facing potential barriers to their ability to communicate and socialize as </a:t>
            </a:r>
            <a:r>
              <a:rPr lang="en-US" dirty="0" smtClean="0"/>
              <a:t>they are </a:t>
            </a:r>
            <a:r>
              <a:rPr lang="en-US" dirty="0"/>
              <a:t>transitioning into adulthood (</a:t>
            </a:r>
            <a:r>
              <a:rPr lang="en-US" dirty="0" err="1" smtClean="0"/>
              <a:t>Ashbaugh</a:t>
            </a:r>
            <a:r>
              <a:rPr lang="en-US" dirty="0"/>
              <a:t> </a:t>
            </a:r>
            <a:r>
              <a:rPr lang="en-US" dirty="0" smtClean="0"/>
              <a:t>et al., </a:t>
            </a:r>
            <a:r>
              <a:rPr lang="en-US" dirty="0"/>
              <a:t>2017</a:t>
            </a:r>
            <a:r>
              <a:rPr lang="en-US" dirty="0" smtClean="0"/>
              <a:t>).</a:t>
            </a:r>
          </a:p>
          <a:p>
            <a:pPr marL="457200" indent="-457200" fontAlgn="base">
              <a:lnSpc>
                <a:spcPct val="115000"/>
              </a:lnSpc>
              <a:spcBef>
                <a:spcPts val="1800"/>
              </a:spcBef>
              <a:buFont typeface="Arial" panose="020B0604020202020204" pitchFamily="34" charset="0"/>
              <a:buChar char="•"/>
            </a:pPr>
            <a:r>
              <a:rPr lang="en-US" dirty="0" smtClean="0"/>
              <a:t>It </a:t>
            </a:r>
            <a:r>
              <a:rPr lang="en-US" dirty="0"/>
              <a:t>is up to educators in the college and university setting to provide an environment that allows students to explore their own identities and where students feel safe disclosing their autism diagnosis (Cox et </a:t>
            </a:r>
            <a:r>
              <a:rPr lang="en-US" dirty="0" smtClean="0"/>
              <a:t>al., </a:t>
            </a:r>
            <a:r>
              <a:rPr lang="en-US" dirty="0"/>
              <a:t>2017).</a:t>
            </a:r>
          </a:p>
          <a:p>
            <a:endParaRPr lang="en-US" dirty="0"/>
          </a:p>
        </p:txBody>
      </p:sp>
    </p:spTree>
    <p:extLst>
      <p:ext uri="{BB962C8B-B14F-4D97-AF65-F5344CB8AC3E}">
        <p14:creationId xmlns:p14="http://schemas.microsoft.com/office/powerpoint/2010/main" val="1997697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Integration:</a:t>
            </a:r>
            <a:br>
              <a:rPr lang="en-US" dirty="0" smtClean="0"/>
            </a:br>
            <a:r>
              <a:rPr lang="en-US" dirty="0" smtClean="0"/>
              <a:t>Campus and social engagement</a:t>
            </a:r>
            <a:endParaRPr lang="en-US" dirty="0"/>
          </a:p>
        </p:txBody>
      </p:sp>
      <p:sp>
        <p:nvSpPr>
          <p:cNvPr id="3" name="Content Placeholder 2"/>
          <p:cNvSpPr>
            <a:spLocks noGrp="1"/>
          </p:cNvSpPr>
          <p:nvPr>
            <p:ph sz="half" idx="2"/>
          </p:nvPr>
        </p:nvSpPr>
        <p:spPr>
          <a:xfrm>
            <a:off x="1117308" y="1473200"/>
            <a:ext cx="9168103" cy="4699000"/>
          </a:xfrm>
        </p:spPr>
        <p:txBody>
          <a:bodyPr/>
          <a:lstStyle/>
          <a:p>
            <a:pPr fontAlgn="base"/>
            <a:r>
              <a:rPr lang="en-US" dirty="0"/>
              <a:t>In a recent study of college students with autism and their social experiences, half of participants indicated that they were “intentionally not engaged or cautiously engaged with social events on </a:t>
            </a:r>
            <a:r>
              <a:rPr lang="en-US" dirty="0" smtClean="0"/>
              <a:t>campus” </a:t>
            </a:r>
            <a:r>
              <a:rPr lang="en-US" dirty="0"/>
              <a:t>(Colclough, 2016).</a:t>
            </a:r>
          </a:p>
          <a:p>
            <a:pPr lvl="1" fontAlgn="base"/>
            <a:r>
              <a:rPr lang="en-US" dirty="0"/>
              <a:t>More specifically, choosing to go to an event on campus is much more of a complex choice for students with autism.  They must consider factors such as crowd size and noise (Colclough, 2016).</a:t>
            </a:r>
          </a:p>
          <a:p>
            <a:pPr fontAlgn="base"/>
            <a:r>
              <a:rPr lang="en-US" dirty="0"/>
              <a:t>Oftentimes, students with autism are very high functioning academically and may even perceive social events on campus as distractors from their educational purpose (Colclough, 2016).</a:t>
            </a:r>
          </a:p>
          <a:p>
            <a:pPr fontAlgn="base"/>
            <a:r>
              <a:rPr lang="en-US" dirty="0"/>
              <a:t>Some students have had success by identifying students they were familiar with in high school attending the same campus and thereby creating a very focused social circle (Colclough, 2016).</a:t>
            </a:r>
          </a:p>
        </p:txBody>
      </p:sp>
    </p:spTree>
    <p:extLst>
      <p:ext uri="{BB962C8B-B14F-4D97-AF65-F5344CB8AC3E}">
        <p14:creationId xmlns:p14="http://schemas.microsoft.com/office/powerpoint/2010/main" val="3296948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Integration: Peer mentors</a:t>
            </a:r>
            <a:endParaRPr lang="en-US" dirty="0"/>
          </a:p>
        </p:txBody>
      </p:sp>
      <p:sp>
        <p:nvSpPr>
          <p:cNvPr id="3" name="Content Placeholder 2"/>
          <p:cNvSpPr>
            <a:spLocks noGrp="1"/>
          </p:cNvSpPr>
          <p:nvPr>
            <p:ph idx="1"/>
          </p:nvPr>
        </p:nvSpPr>
        <p:spPr/>
        <p:txBody>
          <a:bodyPr>
            <a:normAutofit fontScale="92500"/>
          </a:bodyPr>
          <a:lstStyle/>
          <a:p>
            <a:pPr fontAlgn="base"/>
            <a:r>
              <a:rPr lang="en-US" dirty="0"/>
              <a:t>Peer mentors have been utilized successfully in modeling appropriate behavior and encouraging campus engagement beyond the classroom (</a:t>
            </a:r>
            <a:r>
              <a:rPr lang="en-US" dirty="0" err="1" smtClean="0"/>
              <a:t>Ashbaugh</a:t>
            </a:r>
            <a:r>
              <a:rPr lang="en-US" dirty="0"/>
              <a:t> </a:t>
            </a:r>
            <a:r>
              <a:rPr lang="en-US" dirty="0" smtClean="0"/>
              <a:t>et al., </a:t>
            </a:r>
            <a:r>
              <a:rPr lang="en-US" dirty="0"/>
              <a:t>2017).</a:t>
            </a:r>
          </a:p>
          <a:p>
            <a:pPr fontAlgn="base"/>
            <a:r>
              <a:rPr lang="en-US" dirty="0"/>
              <a:t>Peer mentors can also be effective outlets for concerns or issues both socially and academically for students with autism (Colclough, 2016).</a:t>
            </a:r>
          </a:p>
          <a:p>
            <a:pPr fontAlgn="base"/>
            <a:r>
              <a:rPr lang="en-US" dirty="0"/>
              <a:t>Peer mentors can provide feedback from social activities that they attend with their matched student (</a:t>
            </a:r>
            <a:r>
              <a:rPr lang="en-US" dirty="0" err="1" smtClean="0"/>
              <a:t>Ashbaugh</a:t>
            </a:r>
            <a:r>
              <a:rPr lang="en-US" dirty="0"/>
              <a:t> </a:t>
            </a:r>
            <a:r>
              <a:rPr lang="en-US" dirty="0" smtClean="0"/>
              <a:t>et al., </a:t>
            </a:r>
            <a:r>
              <a:rPr lang="en-US" dirty="0"/>
              <a:t>2017).</a:t>
            </a:r>
          </a:p>
          <a:p>
            <a:pPr fontAlgn="base"/>
            <a:r>
              <a:rPr lang="en-US" dirty="0"/>
              <a:t>Studies performed involving peer mentors have proven successful in encouraging students with autism to attend social activities and also to interact more with their college peers (</a:t>
            </a:r>
            <a:r>
              <a:rPr lang="en-US" dirty="0" err="1" smtClean="0"/>
              <a:t>Ashbaugh</a:t>
            </a:r>
            <a:r>
              <a:rPr lang="en-US" dirty="0"/>
              <a:t> </a:t>
            </a:r>
            <a:r>
              <a:rPr lang="en-US" dirty="0" smtClean="0"/>
              <a:t>et al., </a:t>
            </a:r>
            <a:r>
              <a:rPr lang="en-US" dirty="0"/>
              <a:t>2017).</a:t>
            </a:r>
          </a:p>
        </p:txBody>
      </p:sp>
    </p:spTree>
    <p:extLst>
      <p:ext uri="{BB962C8B-B14F-4D97-AF65-F5344CB8AC3E}">
        <p14:creationId xmlns:p14="http://schemas.microsoft.com/office/powerpoint/2010/main" val="1325616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Academic Integration:</a:t>
            </a:r>
            <a:br>
              <a:rPr lang="en-US" dirty="0" smtClean="0"/>
            </a:br>
            <a:r>
              <a:rPr lang="en-US" sz="2400" dirty="0" smtClean="0"/>
              <a:t>Goals of Disability Student Services at Indiana State University</a:t>
            </a:r>
            <a:endParaRPr lang="en-US" sz="2400" dirty="0"/>
          </a:p>
        </p:txBody>
      </p:sp>
      <p:sp>
        <p:nvSpPr>
          <p:cNvPr id="3" name="Content Placeholder 2"/>
          <p:cNvSpPr>
            <a:spLocks noGrp="1"/>
          </p:cNvSpPr>
          <p:nvPr>
            <p:ph idx="1"/>
          </p:nvPr>
        </p:nvSpPr>
        <p:spPr/>
        <p:txBody>
          <a:bodyPr>
            <a:normAutofit/>
          </a:bodyPr>
          <a:lstStyle/>
          <a:p>
            <a:pPr fontAlgn="base"/>
            <a:r>
              <a:rPr lang="en-US" dirty="0" smtClean="0"/>
              <a:t>To enable students with disabilities to participate in and benefit from university programs and activities by providing services.</a:t>
            </a:r>
          </a:p>
          <a:p>
            <a:pPr fontAlgn="base"/>
            <a:r>
              <a:rPr lang="en-US" dirty="0" smtClean="0"/>
              <a:t>To ensure university’s environment is free of both physical barriers and barriers of attitude.</a:t>
            </a:r>
          </a:p>
          <a:p>
            <a:pPr fontAlgn="base"/>
            <a:r>
              <a:rPr lang="en-US" dirty="0" smtClean="0"/>
              <a:t>To encourage students with disabilities to become as independent and self-reliant as possible and to inform students that it is their responsibility to secure services and accommodations.</a:t>
            </a:r>
          </a:p>
          <a:p>
            <a:pPr fontAlgn="base"/>
            <a:r>
              <a:rPr lang="en-US" dirty="0" smtClean="0"/>
              <a:t>To provide information and consultation about specific disabilities to entire campus community. </a:t>
            </a:r>
            <a:endParaRPr lang="en-US" dirty="0"/>
          </a:p>
        </p:txBody>
      </p:sp>
    </p:spTree>
    <p:extLst>
      <p:ext uri="{BB962C8B-B14F-4D97-AF65-F5344CB8AC3E}">
        <p14:creationId xmlns:p14="http://schemas.microsoft.com/office/powerpoint/2010/main" val="2370548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Books 16x9">
  <a:themeElements>
    <a:clrScheme name="Books_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extLst>
    <a:ext uri="{05A4C25C-085E-4340-85A3-A5531E510DB2}">
      <thm15:themeFamily xmlns:thm15="http://schemas.microsoft.com/office/thememl/2012/main" name="TF02787940.potx" id="{F769AD3B-90E4-4F81-9CF2-8BD9F607FEC3}" vid="{18F656D2-BE2F-4155-8430-D393897A45F9}"/>
    </a:ext>
  </a:extLst>
</a:theme>
</file>

<file path=ppt/theme/theme2.xml><?xml version="1.0" encoding="utf-8"?>
<a:theme xmlns:a="http://schemas.openxmlformats.org/drawingml/2006/main" name="Office Them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ppt/theme/theme3.xml><?xml version="1.0" encoding="utf-8"?>
<a:theme xmlns:a="http://schemas.openxmlformats.org/drawingml/2006/main" name="Office Theme">
  <a:themeElements>
    <a:clrScheme name="Books16x9">
      <a:dk1>
        <a:srgbClr val="374C81"/>
      </a:dk1>
      <a:lt1>
        <a:srgbClr val="FFFFFF"/>
      </a:lt1>
      <a:dk2>
        <a:srgbClr val="000000"/>
      </a:dk2>
      <a:lt2>
        <a:srgbClr val="EDE5DF"/>
      </a:lt2>
      <a:accent1>
        <a:srgbClr val="414E77"/>
      </a:accent1>
      <a:accent2>
        <a:srgbClr val="70AAC4"/>
      </a:accent2>
      <a:accent3>
        <a:srgbClr val="8B6A94"/>
      </a:accent3>
      <a:accent4>
        <a:srgbClr val="61A796"/>
      </a:accent4>
      <a:accent5>
        <a:srgbClr val="4E5798"/>
      </a:accent5>
      <a:accent6>
        <a:srgbClr val="7E5C5C"/>
      </a:accent6>
      <a:hlink>
        <a:srgbClr val="0070C0"/>
      </a:hlink>
      <a:folHlink>
        <a:srgbClr val="7030A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ocPublishedLinkedAssetsLookup xmlns="4873beb7-5857-4685-be1f-d57550cc96cc" xsi:nil="true"/>
    <ApprovalStatus xmlns="4873beb7-5857-4685-be1f-d57550cc96cc">InProgress</ApprovalStatus>
    <MarketSpecific xmlns="4873beb7-5857-4685-be1f-d57550cc96cc">false</MarketSpecific>
    <LocComments xmlns="4873beb7-5857-4685-be1f-d57550cc96cc" xsi:nil="true"/>
    <LocLastLocAttemptVersionTypeLookup xmlns="4873beb7-5857-4685-be1f-d57550cc96cc" xsi:nil="true"/>
    <DirectSourceMarket xmlns="4873beb7-5857-4685-be1f-d57550cc96cc" xsi:nil="true"/>
    <ThumbnailAssetId xmlns="4873beb7-5857-4685-be1f-d57550cc96cc" xsi:nil="true"/>
    <PrimaryImageGen xmlns="4873beb7-5857-4685-be1f-d57550cc96cc">false</PrimaryImageGen>
    <LocNewPublishedVersionLookup xmlns="4873beb7-5857-4685-be1f-d57550cc96cc" xsi:nil="true"/>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LocOverallPublishStatusLookup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LocOverallLocStatusLookup xmlns="4873beb7-5857-4685-be1f-d57550cc96cc" xsi:nil="tru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1345039</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The bookstacks present on most slides  make this a good choice for students, teachers, reading enthusiasts, and others in education. This presentation template contains multiple slide layouts in widescreen format (16x9) and includes a sample table and chart that you can easily  modify.</APDescription>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2011-11-26T00:00:00+00:00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TemplateStatus xmlns="4873beb7-5857-4685-be1f-d57550cc96cc">Complete</TemplateStatus>
    <Downloads xmlns="4873beb7-5857-4685-be1f-d57550cc96cc">0</Downloads>
    <OOCacheId xmlns="4873beb7-5857-4685-be1f-d57550cc96cc" xsi:nil="true"/>
    <IsDeleted xmlns="4873beb7-5857-4685-be1f-d57550cc96cc">false</IsDeleted>
    <LocPublishedDependentAssetsLookup xmlns="4873beb7-5857-4685-be1f-d57550cc96cc" xsi:nil="true"/>
    <AssetExpire xmlns="4873beb7-5857-4685-be1f-d57550cc96cc">2029-05-12T07:00:00+00:00</AssetExpire>
    <DSATActionTaken xmlns="4873beb7-5857-4685-be1f-d57550cc96cc" xsi:nil="true"/>
    <CSXSubmissionMarket xmlns="4873beb7-5857-4685-be1f-d57550cc96cc" xsi:nil="true"/>
    <TPExecutable xmlns="4873beb7-5857-4685-be1f-d57550cc96cc" xsi:nil="true"/>
    <EditorialTags xmlns="4873beb7-5857-4685-be1f-d57550cc96cc" xsi:nil="true"/>
    <SubmitterId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TP102787939</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694216</LocLastLocAttemptVersionLookup>
    <LocProcessedForHandoffsLookup xmlns="4873beb7-5857-4685-be1f-d57550cc96cc" xsi:nil="true"/>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LocOverallPreviewStatusLookup xmlns="4873beb7-5857-4685-be1f-d57550cc96cc" xsi:nil="true"/>
    <TaxCatchAll xmlns="4873beb7-5857-4685-be1f-d57550cc96cc"/>
    <Markets xmlns="4873beb7-5857-4685-be1f-d57550cc96cc"/>
    <UAProjectedTotalWords xmlns="4873beb7-5857-4685-be1f-d57550cc96cc" xsi:nil="true"/>
    <IntlLangReview xmlns="4873beb7-5857-4685-be1f-d57550cc96cc" xsi:nil="true"/>
    <OutputCachingOn xmlns="4873beb7-5857-4685-be1f-d57550cc96cc">false</OutputCachingOn>
    <AverageRating xmlns="4873beb7-5857-4685-be1f-d57550cc96cc" xsi:nil="true"/>
    <APAuthor xmlns="4873beb7-5857-4685-be1f-d57550cc96cc">
      <UserInfo>
        <DisplayName>REDMOND\kristaa</DisplayName>
        <AccountId>136</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LocProcessedForMarketsLookup xmlns="4873beb7-5857-4685-be1f-d57550cc96cc" xsi:nil="true"/>
    <TPLaunchHelpLinkType xmlns="4873beb7-5857-4685-be1f-d57550cc96cc">Template</TPLaunchHelpLinkType>
    <OriginalRelease xmlns="4873beb7-5857-4685-be1f-d57550cc96cc">15</OriginalRelease>
    <LocalizationTagsTaxHTField0 xmlns="4873beb7-5857-4685-be1f-d57550cc96cc">
      <Terms xmlns="http://schemas.microsoft.com/office/infopath/2007/PartnerControls"/>
    </LocalizationTagsTaxHTField0>
    <UACurrentWords xmlns="4873beb7-5857-4685-be1f-d57550cc96cc" xsi:nil="true"/>
    <ArtSampleDocs xmlns="4873beb7-5857-4685-be1f-d57550cc96cc" xsi:nil="true"/>
    <UALocRecommendation xmlns="4873beb7-5857-4685-be1f-d57550cc96cc">Localize</UALocRecommendation>
    <Manager xmlns="4873beb7-5857-4685-be1f-d57550cc96cc" xsi:nil="true"/>
    <LocOverallHandbackStatusLookup xmlns="4873beb7-5857-4685-be1f-d57550cc96cc" xsi:nil="true"/>
    <ShowIn xmlns="4873beb7-5857-4685-be1f-d57550cc96cc">Show everywhere</ShowIn>
    <UANotes xmlns="4873beb7-5857-4685-be1f-d57550cc96cc" xsi:nil="true"/>
    <InternalTagsTaxHTField0 xmlns="4873beb7-5857-4685-be1f-d57550cc96cc">
      <Terms xmlns="http://schemas.microsoft.com/office/infopath/2007/PartnerControls"/>
    </InternalTagsTaxHTField0>
    <CSXHash xmlns="4873beb7-5857-4685-be1f-d57550cc96cc" xsi:nil="true"/>
    <VoteCount xmlns="4873beb7-5857-4685-be1f-d57550cc96cc" xsi:nil="true"/>
    <LocMarketGroupTiers2 xmlns="4873beb7-5857-4685-be1f-d57550cc96cc" xsi:nil="true"/>
  </documentManagement>
</p:properties>
</file>

<file path=customXml/item3.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BBB5C329-08A6-4E5E-AEF1-A97828C874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301D382-32B0-43EE-932C-28906AF37617}">
  <ds:schemaRefs>
    <ds:schemaRef ds:uri="4873beb7-5857-4685-be1f-d57550cc96cc"/>
    <ds:schemaRef ds:uri="http://schemas.microsoft.com/office/2006/documentManagement/types"/>
    <ds:schemaRef ds:uri="http://schemas.microsoft.com/office/infopath/2007/PartnerControls"/>
    <ds:schemaRef ds:uri="http://purl.org/dc/terms/"/>
    <ds:schemaRef ds:uri="http://purl.org/dc/elements/1.1/"/>
    <ds:schemaRef ds:uri="http://schemas.microsoft.com/office/2006/metadata/properties"/>
    <ds:schemaRef ds:uri="http://purl.org/dc/dcmitype/"/>
    <ds:schemaRef ds:uri="http://www.w3.org/XML/1998/namespace"/>
    <ds:schemaRef ds:uri="http://schemas.openxmlformats.org/package/2006/metadata/core-properties"/>
  </ds:schemaRefs>
</ds:datastoreItem>
</file>

<file path=customXml/itemProps3.xml><?xml version="1.0" encoding="utf-8"?>
<ds:datastoreItem xmlns:ds="http://schemas.openxmlformats.org/officeDocument/2006/customXml" ds:itemID="{E1B558C7-619B-49BE-9097-7FCBDADD4EC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Blue bookstack presentation (widescreen)</Template>
  <TotalTime>167</TotalTime>
  <Words>1451</Words>
  <Application>Microsoft Office PowerPoint</Application>
  <PresentationFormat>Custom</PresentationFormat>
  <Paragraphs>123</Paragraphs>
  <Slides>21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21</vt:i4>
      </vt:variant>
    </vt:vector>
  </HeadingPairs>
  <TitlesOfParts>
    <vt:vector size="24" baseType="lpstr">
      <vt:lpstr>Arial</vt:lpstr>
      <vt:lpstr>Century Gothic</vt:lpstr>
      <vt:lpstr>Books 16x9</vt:lpstr>
      <vt:lpstr>2017 StudentAffairs.com Virtual Case Study</vt:lpstr>
      <vt:lpstr>Task at hand</vt:lpstr>
      <vt:lpstr>Challenges to personal integration</vt:lpstr>
      <vt:lpstr>Recommendations to personal integration</vt:lpstr>
      <vt:lpstr>Social integration:  Interaction with Peer Groups</vt:lpstr>
      <vt:lpstr>Social integration:  Theory related to sexual identity development</vt:lpstr>
      <vt:lpstr>Social Integration: Campus and social engagement</vt:lpstr>
      <vt:lpstr>Social Integration: Peer mentors</vt:lpstr>
      <vt:lpstr>Academic Integration: Goals of Disability Student Services at Indiana State University</vt:lpstr>
      <vt:lpstr>Academic Integration: Eligibility for disability services at Indiana State University</vt:lpstr>
      <vt:lpstr>Academic Integration: Disability Student Services at Indiana State University</vt:lpstr>
      <vt:lpstr>Academic Integration: Individualized College Plan (ICP)</vt:lpstr>
      <vt:lpstr>PROPOSED PROGRAM:   PUZZLE MASTERS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References</vt:lpstr>
    </vt:vector>
  </TitlesOfParts>
  <Company>University of Saint Francis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2017 StudentAffairs.com Virtual Case Study</dc:title>
  <dc:creator>Kight, Nicholas C</dc:creator>
  <cp:lastModifiedBy>Kight, Nicholas C</cp:lastModifiedBy>
  <cp:revision>18</cp:revision>
  <dcterms:created xsi:type="dcterms:W3CDTF">2017-02-22T15:33:31Z</dcterms:created>
  <dcterms:modified xsi:type="dcterms:W3CDTF">2017-02-24T02:28:41Z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CampaignTags">
    <vt:lpwstr/>
  </property>
  <property fmtid="{D5CDD505-2E9C-101B-9397-08002B2CF9AE}" pid="7" name="ScenarioTags">
    <vt:lpwstr/>
  </property>
</Properties>
</file>