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464" r:id="rId2"/>
    <p:sldId id="465" r:id="rId3"/>
    <p:sldId id="484" r:id="rId4"/>
    <p:sldId id="485" r:id="rId5"/>
    <p:sldId id="468" r:id="rId6"/>
    <p:sldId id="478" r:id="rId7"/>
    <p:sldId id="474" r:id="rId8"/>
    <p:sldId id="475" r:id="rId9"/>
    <p:sldId id="467" r:id="rId10"/>
    <p:sldId id="490" r:id="rId11"/>
    <p:sldId id="469" r:id="rId12"/>
    <p:sldId id="476" r:id="rId13"/>
    <p:sldId id="486" r:id="rId14"/>
    <p:sldId id="487" r:id="rId15"/>
    <p:sldId id="477" r:id="rId16"/>
    <p:sldId id="488" r:id="rId17"/>
    <p:sldId id="491" r:id="rId18"/>
    <p:sldId id="48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nny" initials="K" lastIdx="1" clrIdx="0"/>
  <p:cmAuthor id="1" name="Hudson, Shekinah Janae" initials="HJ" lastIdx="1" clrIdx="1">
    <p:extLst>
      <p:ext uri="{19B8F6BF-5375-455C-9EA6-DF929625EA0E}">
        <p15:presenceInfo xmlns:p15="http://schemas.microsoft.com/office/powerpoint/2012/main" userId="S003000090D42CEB@LIVE.COM" providerId="AD"/>
      </p:ext>
    </p:extLst>
  </p:cmAuthor>
  <p:cmAuthor id="2" name="Huinker, Taylor L" initials="HL" lastIdx="2" clrIdx="2">
    <p:extLst>
      <p:ext uri="{19B8F6BF-5375-455C-9EA6-DF929625EA0E}">
        <p15:presenceInfo xmlns:p15="http://schemas.microsoft.com/office/powerpoint/2012/main" userId="S0033FFF8ED4B6EA@LIVE.COM"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9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97" autoAdjust="0"/>
    <p:restoredTop sz="94316" autoAdjust="0"/>
  </p:normalViewPr>
  <p:slideViewPr>
    <p:cSldViewPr>
      <p:cViewPr varScale="1">
        <p:scale>
          <a:sx n="116" d="100"/>
          <a:sy n="116" d="100"/>
        </p:scale>
        <p:origin x="1764" y="120"/>
      </p:cViewPr>
      <p:guideLst>
        <p:guide orient="horz" pos="2160"/>
        <p:guide pos="2880"/>
      </p:guideLst>
    </p:cSldViewPr>
  </p:slideViewPr>
  <p:outlineViewPr>
    <p:cViewPr>
      <p:scale>
        <a:sx n="33" d="100"/>
        <a:sy n="33" d="100"/>
      </p:scale>
      <p:origin x="48" y="16872"/>
    </p:cViewPr>
  </p:outlineViewPr>
  <p:notesTextViewPr>
    <p:cViewPr>
      <p:scale>
        <a:sx n="100" d="100"/>
        <a:sy n="100" d="100"/>
      </p:scale>
      <p:origin x="0" y="0"/>
    </p:cViewPr>
  </p:notesTextViewPr>
  <p:sorterViewPr>
    <p:cViewPr>
      <p:scale>
        <a:sx n="50" d="100"/>
        <a:sy n="50" d="100"/>
      </p:scale>
      <p:origin x="0" y="4374"/>
    </p:cViewPr>
  </p:sorterViewPr>
  <p:notesViewPr>
    <p:cSldViewPr>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0C486C-9F88-4251-A7D8-8E56FB600E76}" type="doc">
      <dgm:prSet loTypeId="urn:microsoft.com/office/officeart/2005/8/layout/cycle3" loCatId="cycle" qsTypeId="urn:microsoft.com/office/officeart/2005/8/quickstyle/simple1" qsCatId="simple" csTypeId="urn:microsoft.com/office/officeart/2005/8/colors/accent4_2" csCatId="accent4" phldr="1"/>
      <dgm:spPr/>
      <dgm:t>
        <a:bodyPr/>
        <a:lstStyle/>
        <a:p>
          <a:endParaRPr lang="en-US"/>
        </a:p>
      </dgm:t>
    </dgm:pt>
    <dgm:pt modelId="{0181934E-133F-44BB-AEAD-B9032B842208}">
      <dgm:prSet phldrT="[Text]" custT="1"/>
      <dgm:spPr/>
      <dgm:t>
        <a:bodyPr/>
        <a:lstStyle/>
        <a:p>
          <a:r>
            <a:rPr lang="en-US" sz="1050" dirty="0">
              <a:latin typeface="+mj-lt"/>
              <a:cs typeface="Latha" pitchFamily="2"/>
            </a:rPr>
            <a:t>Introduction &amp; Current State</a:t>
          </a:r>
          <a:endParaRPr lang="en-US" sz="1050" dirty="0">
            <a:latin typeface="+mj-lt"/>
          </a:endParaRPr>
        </a:p>
      </dgm:t>
    </dgm:pt>
    <dgm:pt modelId="{40944CAE-9D95-4C2E-ABF0-45137B6626CB}" type="parTrans" cxnId="{88DAC7F3-1A9E-4041-AE68-379FC6304471}">
      <dgm:prSet/>
      <dgm:spPr/>
      <dgm:t>
        <a:bodyPr/>
        <a:lstStyle/>
        <a:p>
          <a:endParaRPr lang="en-US"/>
        </a:p>
      </dgm:t>
    </dgm:pt>
    <dgm:pt modelId="{24B4A3FB-0FA3-489A-9EA2-DB581E449704}" type="sibTrans" cxnId="{88DAC7F3-1A9E-4041-AE68-379FC6304471}">
      <dgm:prSet/>
      <dgm:spPr/>
      <dgm:t>
        <a:bodyPr/>
        <a:lstStyle/>
        <a:p>
          <a:endParaRPr lang="en-US"/>
        </a:p>
      </dgm:t>
    </dgm:pt>
    <dgm:pt modelId="{969ED649-5F09-4A00-8F56-E837B0FD9A42}">
      <dgm:prSet phldrT="[Text]" custT="1"/>
      <dgm:spPr/>
      <dgm:t>
        <a:bodyPr/>
        <a:lstStyle/>
        <a:p>
          <a:r>
            <a:rPr lang="en-US" sz="1050" dirty="0">
              <a:latin typeface="+mj-lt"/>
              <a:cs typeface="Latha" pitchFamily="2"/>
            </a:rPr>
            <a:t>Researching School &amp; Application</a:t>
          </a:r>
          <a:endParaRPr lang="en-US" sz="1050" dirty="0">
            <a:latin typeface="+mj-lt"/>
          </a:endParaRPr>
        </a:p>
      </dgm:t>
    </dgm:pt>
    <dgm:pt modelId="{2CE63614-F4AC-4628-86A6-DBB458B54088}" type="parTrans" cxnId="{464A12A0-DDDB-430E-9025-15D1320C2323}">
      <dgm:prSet/>
      <dgm:spPr/>
      <dgm:t>
        <a:bodyPr/>
        <a:lstStyle/>
        <a:p>
          <a:endParaRPr lang="en-US"/>
        </a:p>
      </dgm:t>
    </dgm:pt>
    <dgm:pt modelId="{28FF234D-4BA6-4512-863C-FB57DEF1D1B2}" type="sibTrans" cxnId="{464A12A0-DDDB-430E-9025-15D1320C2323}">
      <dgm:prSet/>
      <dgm:spPr/>
      <dgm:t>
        <a:bodyPr/>
        <a:lstStyle/>
        <a:p>
          <a:endParaRPr lang="en-US"/>
        </a:p>
      </dgm:t>
    </dgm:pt>
    <dgm:pt modelId="{21B8B902-1575-4DC2-9FF7-0B4F27A35C98}">
      <dgm:prSet phldrT="[Text]" custT="1"/>
      <dgm:spPr/>
      <dgm:t>
        <a:bodyPr/>
        <a:lstStyle/>
        <a:p>
          <a:r>
            <a:rPr lang="en-US" sz="1050" dirty="0">
              <a:latin typeface="+mj-lt"/>
              <a:cs typeface="Latha" pitchFamily="2"/>
            </a:rPr>
            <a:t>Orientation &amp; Housing</a:t>
          </a:r>
          <a:endParaRPr lang="en-US" sz="1050" dirty="0">
            <a:latin typeface="+mj-lt"/>
          </a:endParaRPr>
        </a:p>
      </dgm:t>
    </dgm:pt>
    <dgm:pt modelId="{A0B853C7-ECA5-4017-83F4-BAF46126778D}" type="parTrans" cxnId="{28A6D071-CC4F-4A50-B522-C200536316E8}">
      <dgm:prSet/>
      <dgm:spPr/>
      <dgm:t>
        <a:bodyPr/>
        <a:lstStyle/>
        <a:p>
          <a:endParaRPr lang="en-US"/>
        </a:p>
      </dgm:t>
    </dgm:pt>
    <dgm:pt modelId="{7946053D-D38D-4DF8-857D-E08718DD6E93}" type="sibTrans" cxnId="{28A6D071-CC4F-4A50-B522-C200536316E8}">
      <dgm:prSet/>
      <dgm:spPr/>
      <dgm:t>
        <a:bodyPr/>
        <a:lstStyle/>
        <a:p>
          <a:endParaRPr lang="en-US"/>
        </a:p>
      </dgm:t>
    </dgm:pt>
    <dgm:pt modelId="{28BD1EE3-FE41-42F0-A3AE-BCA89F6D666D}">
      <dgm:prSet phldrT="[Text]" custT="1"/>
      <dgm:spPr/>
      <dgm:t>
        <a:bodyPr/>
        <a:lstStyle/>
        <a:p>
          <a:r>
            <a:rPr lang="en-US" sz="1050" dirty="0">
              <a:latin typeface="+mj-lt"/>
            </a:rPr>
            <a:t>Summary</a:t>
          </a:r>
        </a:p>
      </dgm:t>
    </dgm:pt>
    <dgm:pt modelId="{283186FE-E688-426C-B01F-1CB6F6B04CEC}" type="parTrans" cxnId="{0C5AFFD0-222D-4A7D-A248-4893C8A8C8D3}">
      <dgm:prSet/>
      <dgm:spPr/>
      <dgm:t>
        <a:bodyPr/>
        <a:lstStyle/>
        <a:p>
          <a:endParaRPr lang="en-US"/>
        </a:p>
      </dgm:t>
    </dgm:pt>
    <dgm:pt modelId="{99FBC115-6A91-4D5B-8B52-A046ECFCED6F}" type="sibTrans" cxnId="{0C5AFFD0-222D-4A7D-A248-4893C8A8C8D3}">
      <dgm:prSet/>
      <dgm:spPr/>
      <dgm:t>
        <a:bodyPr/>
        <a:lstStyle/>
        <a:p>
          <a:endParaRPr lang="en-US"/>
        </a:p>
      </dgm:t>
    </dgm:pt>
    <dgm:pt modelId="{96537B4C-F6B9-46BD-A0C6-F94BF2BEB315}">
      <dgm:prSet phldrT="[Text]" custT="1"/>
      <dgm:spPr/>
      <dgm:t>
        <a:bodyPr/>
        <a:lstStyle/>
        <a:p>
          <a:r>
            <a:rPr lang="en-US" sz="1050" dirty="0">
              <a:latin typeface="+mj-lt"/>
            </a:rPr>
            <a:t>Campus Experience</a:t>
          </a:r>
        </a:p>
      </dgm:t>
    </dgm:pt>
    <dgm:pt modelId="{7466F47E-FEF7-4DEB-BA98-BB34C9D417E6}" type="sibTrans" cxnId="{F7888F20-369B-400C-A24B-ED7E813EFF15}">
      <dgm:prSet/>
      <dgm:spPr/>
      <dgm:t>
        <a:bodyPr/>
        <a:lstStyle/>
        <a:p>
          <a:endParaRPr lang="en-US"/>
        </a:p>
      </dgm:t>
    </dgm:pt>
    <dgm:pt modelId="{ED509836-0E15-4489-BAD7-C1B8373B554B}" type="parTrans" cxnId="{F7888F20-369B-400C-A24B-ED7E813EFF15}">
      <dgm:prSet/>
      <dgm:spPr/>
      <dgm:t>
        <a:bodyPr/>
        <a:lstStyle/>
        <a:p>
          <a:endParaRPr lang="en-US"/>
        </a:p>
      </dgm:t>
    </dgm:pt>
    <dgm:pt modelId="{D860347D-1A7D-4DFE-A6B3-A91A91B3AAB3}" type="pres">
      <dgm:prSet presAssocID="{270C486C-9F88-4251-A7D8-8E56FB600E76}" presName="Name0" presStyleCnt="0">
        <dgm:presLayoutVars>
          <dgm:dir/>
          <dgm:resizeHandles val="exact"/>
        </dgm:presLayoutVars>
      </dgm:prSet>
      <dgm:spPr/>
      <dgm:t>
        <a:bodyPr/>
        <a:lstStyle/>
        <a:p>
          <a:endParaRPr lang="en-US"/>
        </a:p>
      </dgm:t>
    </dgm:pt>
    <dgm:pt modelId="{948E0DB8-8AE0-4E97-A04D-53359A564603}" type="pres">
      <dgm:prSet presAssocID="{270C486C-9F88-4251-A7D8-8E56FB600E76}" presName="cycle" presStyleCnt="0"/>
      <dgm:spPr/>
    </dgm:pt>
    <dgm:pt modelId="{73B31A08-7721-4E49-9A4E-71C76B1F72F1}" type="pres">
      <dgm:prSet presAssocID="{0181934E-133F-44BB-AEAD-B9032B842208}" presName="nodeFirstNode" presStyleLbl="node1" presStyleIdx="0" presStyleCnt="5" custScaleX="74654" custScaleY="54065">
        <dgm:presLayoutVars>
          <dgm:bulletEnabled val="1"/>
        </dgm:presLayoutVars>
      </dgm:prSet>
      <dgm:spPr/>
      <dgm:t>
        <a:bodyPr/>
        <a:lstStyle/>
        <a:p>
          <a:endParaRPr lang="en-US"/>
        </a:p>
      </dgm:t>
    </dgm:pt>
    <dgm:pt modelId="{61CD131B-C188-4E54-8BF8-DA12AD3CF9BA}" type="pres">
      <dgm:prSet presAssocID="{24B4A3FB-0FA3-489A-9EA2-DB581E449704}" presName="sibTransFirstNode" presStyleLbl="bgShp" presStyleIdx="0" presStyleCnt="1" custAng="0"/>
      <dgm:spPr/>
      <dgm:t>
        <a:bodyPr/>
        <a:lstStyle/>
        <a:p>
          <a:endParaRPr lang="en-US"/>
        </a:p>
      </dgm:t>
    </dgm:pt>
    <dgm:pt modelId="{B3CA3CAE-588A-44ED-9BA5-90D3250A3AFC}" type="pres">
      <dgm:prSet presAssocID="{969ED649-5F09-4A00-8F56-E837B0FD9A42}" presName="nodeFollowingNodes" presStyleLbl="node1" presStyleIdx="1" presStyleCnt="5" custScaleX="74654" custScaleY="54065">
        <dgm:presLayoutVars>
          <dgm:bulletEnabled val="1"/>
        </dgm:presLayoutVars>
      </dgm:prSet>
      <dgm:spPr/>
      <dgm:t>
        <a:bodyPr/>
        <a:lstStyle/>
        <a:p>
          <a:endParaRPr lang="en-US"/>
        </a:p>
      </dgm:t>
    </dgm:pt>
    <dgm:pt modelId="{528BBED8-43BD-47F8-B842-3A0E53FD0A18}" type="pres">
      <dgm:prSet presAssocID="{21B8B902-1575-4DC2-9FF7-0B4F27A35C98}" presName="nodeFollowingNodes" presStyleLbl="node1" presStyleIdx="2" presStyleCnt="5" custScaleX="74654" custScaleY="54065">
        <dgm:presLayoutVars>
          <dgm:bulletEnabled val="1"/>
        </dgm:presLayoutVars>
      </dgm:prSet>
      <dgm:spPr/>
      <dgm:t>
        <a:bodyPr/>
        <a:lstStyle/>
        <a:p>
          <a:endParaRPr lang="en-US"/>
        </a:p>
      </dgm:t>
    </dgm:pt>
    <dgm:pt modelId="{6CB444E3-44C5-4A32-A81C-BD446247EA8B}" type="pres">
      <dgm:prSet presAssocID="{96537B4C-F6B9-46BD-A0C6-F94BF2BEB315}" presName="nodeFollowingNodes" presStyleLbl="node1" presStyleIdx="3" presStyleCnt="5" custScaleX="74654" custScaleY="54065">
        <dgm:presLayoutVars>
          <dgm:bulletEnabled val="1"/>
        </dgm:presLayoutVars>
      </dgm:prSet>
      <dgm:spPr/>
      <dgm:t>
        <a:bodyPr/>
        <a:lstStyle/>
        <a:p>
          <a:endParaRPr lang="en-US"/>
        </a:p>
      </dgm:t>
    </dgm:pt>
    <dgm:pt modelId="{58DC6ED8-A48F-4C41-A4DC-93E3286FB126}" type="pres">
      <dgm:prSet presAssocID="{28BD1EE3-FE41-42F0-A3AE-BCA89F6D666D}" presName="nodeFollowingNodes" presStyleLbl="node1" presStyleIdx="4" presStyleCnt="5" custScaleX="77093" custScaleY="53682" custRadScaleRad="107114" custRadScaleInc="-3364">
        <dgm:presLayoutVars>
          <dgm:bulletEnabled val="1"/>
        </dgm:presLayoutVars>
      </dgm:prSet>
      <dgm:spPr/>
      <dgm:t>
        <a:bodyPr/>
        <a:lstStyle/>
        <a:p>
          <a:endParaRPr lang="en-US"/>
        </a:p>
      </dgm:t>
    </dgm:pt>
  </dgm:ptLst>
  <dgm:cxnLst>
    <dgm:cxn modelId="{F7888F20-369B-400C-A24B-ED7E813EFF15}" srcId="{270C486C-9F88-4251-A7D8-8E56FB600E76}" destId="{96537B4C-F6B9-46BD-A0C6-F94BF2BEB315}" srcOrd="3" destOrd="0" parTransId="{ED509836-0E15-4489-BAD7-C1B8373B554B}" sibTransId="{7466F47E-FEF7-4DEB-BA98-BB34C9D417E6}"/>
    <dgm:cxn modelId="{8B836FD7-7D49-4BBE-BD21-9BDB2F7A9815}" type="presOf" srcId="{96537B4C-F6B9-46BD-A0C6-F94BF2BEB315}" destId="{6CB444E3-44C5-4A32-A81C-BD446247EA8B}" srcOrd="0" destOrd="0" presId="urn:microsoft.com/office/officeart/2005/8/layout/cycle3"/>
    <dgm:cxn modelId="{0C5AFFD0-222D-4A7D-A248-4893C8A8C8D3}" srcId="{270C486C-9F88-4251-A7D8-8E56FB600E76}" destId="{28BD1EE3-FE41-42F0-A3AE-BCA89F6D666D}" srcOrd="4" destOrd="0" parTransId="{283186FE-E688-426C-B01F-1CB6F6B04CEC}" sibTransId="{99FBC115-6A91-4D5B-8B52-A046ECFCED6F}"/>
    <dgm:cxn modelId="{AE2B743A-50A8-4008-99C4-8CDF0D2E5DB4}" type="presOf" srcId="{270C486C-9F88-4251-A7D8-8E56FB600E76}" destId="{D860347D-1A7D-4DFE-A6B3-A91A91B3AAB3}" srcOrd="0" destOrd="0" presId="urn:microsoft.com/office/officeart/2005/8/layout/cycle3"/>
    <dgm:cxn modelId="{CD27EDE6-9940-4805-B9AA-37D7071C40DC}" type="presOf" srcId="{24B4A3FB-0FA3-489A-9EA2-DB581E449704}" destId="{61CD131B-C188-4E54-8BF8-DA12AD3CF9BA}" srcOrd="0" destOrd="0" presId="urn:microsoft.com/office/officeart/2005/8/layout/cycle3"/>
    <dgm:cxn modelId="{F4B4DC50-0E5D-47E5-A2AF-7203A38448E3}" type="presOf" srcId="{21B8B902-1575-4DC2-9FF7-0B4F27A35C98}" destId="{528BBED8-43BD-47F8-B842-3A0E53FD0A18}" srcOrd="0" destOrd="0" presId="urn:microsoft.com/office/officeart/2005/8/layout/cycle3"/>
    <dgm:cxn modelId="{464A12A0-DDDB-430E-9025-15D1320C2323}" srcId="{270C486C-9F88-4251-A7D8-8E56FB600E76}" destId="{969ED649-5F09-4A00-8F56-E837B0FD9A42}" srcOrd="1" destOrd="0" parTransId="{2CE63614-F4AC-4628-86A6-DBB458B54088}" sibTransId="{28FF234D-4BA6-4512-863C-FB57DEF1D1B2}"/>
    <dgm:cxn modelId="{EF9D8BF3-83F9-4602-AFB8-7EECEFB9CED6}" type="presOf" srcId="{28BD1EE3-FE41-42F0-A3AE-BCA89F6D666D}" destId="{58DC6ED8-A48F-4C41-A4DC-93E3286FB126}" srcOrd="0" destOrd="0" presId="urn:microsoft.com/office/officeart/2005/8/layout/cycle3"/>
    <dgm:cxn modelId="{E3C7B297-92C7-44D4-9748-C02F69A83DC0}" type="presOf" srcId="{0181934E-133F-44BB-AEAD-B9032B842208}" destId="{73B31A08-7721-4E49-9A4E-71C76B1F72F1}" srcOrd="0" destOrd="0" presId="urn:microsoft.com/office/officeart/2005/8/layout/cycle3"/>
    <dgm:cxn modelId="{28A6D071-CC4F-4A50-B522-C200536316E8}" srcId="{270C486C-9F88-4251-A7D8-8E56FB600E76}" destId="{21B8B902-1575-4DC2-9FF7-0B4F27A35C98}" srcOrd="2" destOrd="0" parTransId="{A0B853C7-ECA5-4017-83F4-BAF46126778D}" sibTransId="{7946053D-D38D-4DF8-857D-E08718DD6E93}"/>
    <dgm:cxn modelId="{C5035281-D08D-4CC1-853A-011817DA0A1C}" type="presOf" srcId="{969ED649-5F09-4A00-8F56-E837B0FD9A42}" destId="{B3CA3CAE-588A-44ED-9BA5-90D3250A3AFC}" srcOrd="0" destOrd="0" presId="urn:microsoft.com/office/officeart/2005/8/layout/cycle3"/>
    <dgm:cxn modelId="{88DAC7F3-1A9E-4041-AE68-379FC6304471}" srcId="{270C486C-9F88-4251-A7D8-8E56FB600E76}" destId="{0181934E-133F-44BB-AEAD-B9032B842208}" srcOrd="0" destOrd="0" parTransId="{40944CAE-9D95-4C2E-ABF0-45137B6626CB}" sibTransId="{24B4A3FB-0FA3-489A-9EA2-DB581E449704}"/>
    <dgm:cxn modelId="{6918CE79-1247-40C2-8A0F-8498428C20A1}" type="presParOf" srcId="{D860347D-1A7D-4DFE-A6B3-A91A91B3AAB3}" destId="{948E0DB8-8AE0-4E97-A04D-53359A564603}" srcOrd="0" destOrd="0" presId="urn:microsoft.com/office/officeart/2005/8/layout/cycle3"/>
    <dgm:cxn modelId="{BA1F35E2-EA45-4F44-AC58-3B121C980407}" type="presParOf" srcId="{948E0DB8-8AE0-4E97-A04D-53359A564603}" destId="{73B31A08-7721-4E49-9A4E-71C76B1F72F1}" srcOrd="0" destOrd="0" presId="urn:microsoft.com/office/officeart/2005/8/layout/cycle3"/>
    <dgm:cxn modelId="{33A696D0-955F-456C-8883-15E4E259078D}" type="presParOf" srcId="{948E0DB8-8AE0-4E97-A04D-53359A564603}" destId="{61CD131B-C188-4E54-8BF8-DA12AD3CF9BA}" srcOrd="1" destOrd="0" presId="urn:microsoft.com/office/officeart/2005/8/layout/cycle3"/>
    <dgm:cxn modelId="{992EA705-9E00-486F-BC28-64C6BBCF617E}" type="presParOf" srcId="{948E0DB8-8AE0-4E97-A04D-53359A564603}" destId="{B3CA3CAE-588A-44ED-9BA5-90D3250A3AFC}" srcOrd="2" destOrd="0" presId="urn:microsoft.com/office/officeart/2005/8/layout/cycle3"/>
    <dgm:cxn modelId="{6299D467-F13E-461B-BF6B-93448CB56746}" type="presParOf" srcId="{948E0DB8-8AE0-4E97-A04D-53359A564603}" destId="{528BBED8-43BD-47F8-B842-3A0E53FD0A18}" srcOrd="3" destOrd="0" presId="urn:microsoft.com/office/officeart/2005/8/layout/cycle3"/>
    <dgm:cxn modelId="{252967E3-0F0C-4161-A4F9-BF32A0D2C836}" type="presParOf" srcId="{948E0DB8-8AE0-4E97-A04D-53359A564603}" destId="{6CB444E3-44C5-4A32-A81C-BD446247EA8B}" srcOrd="4" destOrd="0" presId="urn:microsoft.com/office/officeart/2005/8/layout/cycle3"/>
    <dgm:cxn modelId="{F2470702-74DB-4BFB-93D3-BC26FEC71ADF}" type="presParOf" srcId="{948E0DB8-8AE0-4E97-A04D-53359A564603}" destId="{58DC6ED8-A48F-4C41-A4DC-93E3286FB126}" srcOrd="5"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D131B-C188-4E54-8BF8-DA12AD3CF9BA}">
      <dsp:nvSpPr>
        <dsp:cNvPr id="0" name=""/>
        <dsp:cNvSpPr/>
      </dsp:nvSpPr>
      <dsp:spPr>
        <a:xfrm>
          <a:off x="2055269" y="128539"/>
          <a:ext cx="5062645" cy="5062645"/>
        </a:xfrm>
        <a:prstGeom prst="circularArrow">
          <a:avLst>
            <a:gd name="adj1" fmla="val 5544"/>
            <a:gd name="adj2" fmla="val 330680"/>
            <a:gd name="adj3" fmla="val 14325893"/>
            <a:gd name="adj4" fmla="val 17059562"/>
            <a:gd name="adj5" fmla="val 5757"/>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B31A08-7721-4E49-9A4E-71C76B1F72F1}">
      <dsp:nvSpPr>
        <dsp:cNvPr id="0" name=""/>
        <dsp:cNvSpPr/>
      </dsp:nvSpPr>
      <dsp:spPr>
        <a:xfrm>
          <a:off x="3693298" y="276482"/>
          <a:ext cx="1786586" cy="64692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a:latin typeface="+mj-lt"/>
              <a:cs typeface="Latha" pitchFamily="2"/>
            </a:rPr>
            <a:t>Introduction &amp; Current State</a:t>
          </a:r>
          <a:endParaRPr lang="en-US" sz="1050" kern="1200" dirty="0">
            <a:latin typeface="+mj-lt"/>
          </a:endParaRPr>
        </a:p>
      </dsp:txBody>
      <dsp:txXfrm>
        <a:off x="3724878" y="308062"/>
        <a:ext cx="1723426" cy="583769"/>
      </dsp:txXfrm>
    </dsp:sp>
    <dsp:sp modelId="{B3CA3CAE-588A-44ED-9BA5-90D3250A3AFC}">
      <dsp:nvSpPr>
        <dsp:cNvPr id="0" name=""/>
        <dsp:cNvSpPr/>
      </dsp:nvSpPr>
      <dsp:spPr>
        <a:xfrm>
          <a:off x="5746544" y="1768252"/>
          <a:ext cx="1786586" cy="64692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a:latin typeface="+mj-lt"/>
              <a:cs typeface="Latha" pitchFamily="2"/>
            </a:rPr>
            <a:t>Researching School &amp; Application</a:t>
          </a:r>
          <a:endParaRPr lang="en-US" sz="1050" kern="1200" dirty="0">
            <a:latin typeface="+mj-lt"/>
          </a:endParaRPr>
        </a:p>
      </dsp:txBody>
      <dsp:txXfrm>
        <a:off x="5778124" y="1799832"/>
        <a:ext cx="1723426" cy="583769"/>
      </dsp:txXfrm>
    </dsp:sp>
    <dsp:sp modelId="{528BBED8-43BD-47F8-B842-3A0E53FD0A18}">
      <dsp:nvSpPr>
        <dsp:cNvPr id="0" name=""/>
        <dsp:cNvSpPr/>
      </dsp:nvSpPr>
      <dsp:spPr>
        <a:xfrm>
          <a:off x="4962274" y="4181987"/>
          <a:ext cx="1786586" cy="64692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a:latin typeface="+mj-lt"/>
              <a:cs typeface="Latha" pitchFamily="2"/>
            </a:rPr>
            <a:t>Orientation &amp; Housing</a:t>
          </a:r>
          <a:endParaRPr lang="en-US" sz="1050" kern="1200" dirty="0">
            <a:latin typeface="+mj-lt"/>
          </a:endParaRPr>
        </a:p>
      </dsp:txBody>
      <dsp:txXfrm>
        <a:off x="4993854" y="4213567"/>
        <a:ext cx="1723426" cy="583769"/>
      </dsp:txXfrm>
    </dsp:sp>
    <dsp:sp modelId="{6CB444E3-44C5-4A32-A81C-BD446247EA8B}">
      <dsp:nvSpPr>
        <dsp:cNvPr id="0" name=""/>
        <dsp:cNvSpPr/>
      </dsp:nvSpPr>
      <dsp:spPr>
        <a:xfrm>
          <a:off x="2424323" y="4181987"/>
          <a:ext cx="1786586" cy="64692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a:latin typeface="+mj-lt"/>
            </a:rPr>
            <a:t>Campus Experience</a:t>
          </a:r>
        </a:p>
      </dsp:txBody>
      <dsp:txXfrm>
        <a:off x="2455903" y="4213567"/>
        <a:ext cx="1723426" cy="583769"/>
      </dsp:txXfrm>
    </dsp:sp>
    <dsp:sp modelId="{58DC6ED8-A48F-4C41-A4DC-93E3286FB126}">
      <dsp:nvSpPr>
        <dsp:cNvPr id="0" name=""/>
        <dsp:cNvSpPr/>
      </dsp:nvSpPr>
      <dsp:spPr>
        <a:xfrm>
          <a:off x="1440996" y="1800987"/>
          <a:ext cx="1844955" cy="64234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a:latin typeface="+mj-lt"/>
            </a:rPr>
            <a:t>Summary</a:t>
          </a:r>
        </a:p>
      </dsp:txBody>
      <dsp:txXfrm>
        <a:off x="1472353" y="1832344"/>
        <a:ext cx="1782241" cy="579633"/>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E913963-6983-4D8F-9649-34FA28788364}" type="datetimeFigureOut">
              <a:rPr lang="en-US" smtClean="0"/>
              <a:pPr/>
              <a:t>2/26/2016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6" name="Slide Number Placeholder 5"/>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138547-4FE8-499D-BEFB-68455F6E54A9}" type="slidenum">
              <a:rPr lang="en-US" smtClean="0"/>
              <a:t>‹#›</a:t>
            </a:fld>
            <a:endParaRPr lang="en-US"/>
          </a:p>
        </p:txBody>
      </p:sp>
    </p:spTree>
    <p:extLst>
      <p:ext uri="{BB962C8B-B14F-4D97-AF65-F5344CB8AC3E}">
        <p14:creationId xmlns:p14="http://schemas.microsoft.com/office/powerpoint/2010/main" val="4013980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77B853-EF3C-4DD4-8B8A-EE5CB70B492F}" type="datetimeFigureOut">
              <a:rPr lang="en-US" smtClean="0"/>
              <a:pPr/>
              <a:t>2/26/2016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38598D-4ECF-47C2-8342-CF6740C94C87}" type="slidenum">
              <a:rPr lang="en-US" smtClean="0"/>
              <a:pPr/>
              <a:t>‹#›</a:t>
            </a:fld>
            <a:endParaRPr lang="en-US"/>
          </a:p>
        </p:txBody>
      </p:sp>
    </p:spTree>
    <p:extLst>
      <p:ext uri="{BB962C8B-B14F-4D97-AF65-F5344CB8AC3E}">
        <p14:creationId xmlns:p14="http://schemas.microsoft.com/office/powerpoint/2010/main" val="667779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38598D-4ECF-47C2-8342-CF6740C94C87}" type="slidenum">
              <a:rPr lang="en-US" smtClean="0"/>
              <a:pPr/>
              <a:t>1</a:t>
            </a:fld>
            <a:endParaRPr lang="en-US"/>
          </a:p>
        </p:txBody>
      </p:sp>
    </p:spTree>
    <p:extLst>
      <p:ext uri="{BB962C8B-B14F-4D97-AF65-F5344CB8AC3E}">
        <p14:creationId xmlns:p14="http://schemas.microsoft.com/office/powerpoint/2010/main" val="3887374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38598D-4ECF-47C2-8342-CF6740C94C87}" type="slidenum">
              <a:rPr lang="en-US" smtClean="0"/>
              <a:pPr/>
              <a:t>10</a:t>
            </a:fld>
            <a:endParaRPr lang="en-US"/>
          </a:p>
        </p:txBody>
      </p:sp>
    </p:spTree>
    <p:extLst>
      <p:ext uri="{BB962C8B-B14F-4D97-AF65-F5344CB8AC3E}">
        <p14:creationId xmlns:p14="http://schemas.microsoft.com/office/powerpoint/2010/main" val="1954094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38598D-4ECF-47C2-8342-CF6740C94C87}" type="slidenum">
              <a:rPr lang="en-US" smtClean="0"/>
              <a:pPr/>
              <a:t>11</a:t>
            </a:fld>
            <a:endParaRPr lang="en-US"/>
          </a:p>
        </p:txBody>
      </p:sp>
    </p:spTree>
    <p:extLst>
      <p:ext uri="{BB962C8B-B14F-4D97-AF65-F5344CB8AC3E}">
        <p14:creationId xmlns:p14="http://schemas.microsoft.com/office/powerpoint/2010/main" val="1498873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38598D-4ECF-47C2-8342-CF6740C94C87}" type="slidenum">
              <a:rPr lang="en-US" smtClean="0"/>
              <a:pPr/>
              <a:t>12</a:t>
            </a:fld>
            <a:endParaRPr lang="en-US"/>
          </a:p>
        </p:txBody>
      </p:sp>
    </p:spTree>
    <p:extLst>
      <p:ext uri="{BB962C8B-B14F-4D97-AF65-F5344CB8AC3E}">
        <p14:creationId xmlns:p14="http://schemas.microsoft.com/office/powerpoint/2010/main" val="491191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38598D-4ECF-47C2-8342-CF6740C94C87}" type="slidenum">
              <a:rPr lang="en-US" smtClean="0"/>
              <a:pPr/>
              <a:t>13</a:t>
            </a:fld>
            <a:endParaRPr lang="en-US"/>
          </a:p>
        </p:txBody>
      </p:sp>
    </p:spTree>
    <p:extLst>
      <p:ext uri="{BB962C8B-B14F-4D97-AF65-F5344CB8AC3E}">
        <p14:creationId xmlns:p14="http://schemas.microsoft.com/office/powerpoint/2010/main" val="1047641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38598D-4ECF-47C2-8342-CF6740C94C87}" type="slidenum">
              <a:rPr lang="en-US" smtClean="0"/>
              <a:pPr/>
              <a:t>14</a:t>
            </a:fld>
            <a:endParaRPr lang="en-US"/>
          </a:p>
        </p:txBody>
      </p:sp>
    </p:spTree>
    <p:extLst>
      <p:ext uri="{BB962C8B-B14F-4D97-AF65-F5344CB8AC3E}">
        <p14:creationId xmlns:p14="http://schemas.microsoft.com/office/powerpoint/2010/main" val="965798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38598D-4ECF-47C2-8342-CF6740C94C87}" type="slidenum">
              <a:rPr lang="en-US" smtClean="0"/>
              <a:pPr/>
              <a:t>15</a:t>
            </a:fld>
            <a:endParaRPr lang="en-US"/>
          </a:p>
        </p:txBody>
      </p:sp>
    </p:spTree>
    <p:extLst>
      <p:ext uri="{BB962C8B-B14F-4D97-AF65-F5344CB8AC3E}">
        <p14:creationId xmlns:p14="http://schemas.microsoft.com/office/powerpoint/2010/main" val="1877316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38598D-4ECF-47C2-8342-CF6740C94C87}" type="slidenum">
              <a:rPr lang="en-US" smtClean="0"/>
              <a:pPr/>
              <a:t>16</a:t>
            </a:fld>
            <a:endParaRPr lang="en-US"/>
          </a:p>
        </p:txBody>
      </p:sp>
    </p:spTree>
    <p:extLst>
      <p:ext uri="{BB962C8B-B14F-4D97-AF65-F5344CB8AC3E}">
        <p14:creationId xmlns:p14="http://schemas.microsoft.com/office/powerpoint/2010/main" val="3897247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38598D-4ECF-47C2-8342-CF6740C94C87}" type="slidenum">
              <a:rPr lang="en-US" smtClean="0"/>
              <a:pPr/>
              <a:t>17</a:t>
            </a:fld>
            <a:endParaRPr lang="en-US"/>
          </a:p>
        </p:txBody>
      </p:sp>
    </p:spTree>
    <p:extLst>
      <p:ext uri="{BB962C8B-B14F-4D97-AF65-F5344CB8AC3E}">
        <p14:creationId xmlns:p14="http://schemas.microsoft.com/office/powerpoint/2010/main" val="206094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38598D-4ECF-47C2-8342-CF6740C94C87}" type="slidenum">
              <a:rPr lang="en-US" smtClean="0"/>
              <a:pPr/>
              <a:t>18</a:t>
            </a:fld>
            <a:endParaRPr lang="en-US"/>
          </a:p>
        </p:txBody>
      </p:sp>
    </p:spTree>
    <p:extLst>
      <p:ext uri="{BB962C8B-B14F-4D97-AF65-F5344CB8AC3E}">
        <p14:creationId xmlns:p14="http://schemas.microsoft.com/office/powerpoint/2010/main" val="1615386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38598D-4ECF-47C2-8342-CF6740C94C87}" type="slidenum">
              <a:rPr lang="en-US" smtClean="0"/>
              <a:pPr/>
              <a:t>2</a:t>
            </a:fld>
            <a:endParaRPr lang="en-US"/>
          </a:p>
        </p:txBody>
      </p:sp>
    </p:spTree>
    <p:extLst>
      <p:ext uri="{BB962C8B-B14F-4D97-AF65-F5344CB8AC3E}">
        <p14:creationId xmlns:p14="http://schemas.microsoft.com/office/powerpoint/2010/main" val="3987218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38598D-4ECF-47C2-8342-CF6740C94C87}" type="slidenum">
              <a:rPr lang="en-US" smtClean="0"/>
              <a:pPr/>
              <a:t>3</a:t>
            </a:fld>
            <a:endParaRPr lang="en-US"/>
          </a:p>
        </p:txBody>
      </p:sp>
    </p:spTree>
    <p:extLst>
      <p:ext uri="{BB962C8B-B14F-4D97-AF65-F5344CB8AC3E}">
        <p14:creationId xmlns:p14="http://schemas.microsoft.com/office/powerpoint/2010/main" val="2763502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John</a:t>
            </a:r>
          </a:p>
        </p:txBody>
      </p:sp>
      <p:sp>
        <p:nvSpPr>
          <p:cNvPr id="4" name="Slide Number Placeholder 3"/>
          <p:cNvSpPr>
            <a:spLocks noGrp="1"/>
          </p:cNvSpPr>
          <p:nvPr>
            <p:ph type="sldNum" sz="quarter" idx="10"/>
          </p:nvPr>
        </p:nvSpPr>
        <p:spPr/>
        <p:txBody>
          <a:bodyPr/>
          <a:lstStyle/>
          <a:p>
            <a:fld id="{6D38598D-4ECF-47C2-8342-CF6740C94C87}" type="slidenum">
              <a:rPr lang="en-US" smtClean="0"/>
              <a:pPr/>
              <a:t>4</a:t>
            </a:fld>
            <a:endParaRPr lang="en-US"/>
          </a:p>
        </p:txBody>
      </p:sp>
    </p:spTree>
    <p:extLst>
      <p:ext uri="{BB962C8B-B14F-4D97-AF65-F5344CB8AC3E}">
        <p14:creationId xmlns:p14="http://schemas.microsoft.com/office/powerpoint/2010/main" val="3505318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38598D-4ECF-47C2-8342-CF6740C94C87}" type="slidenum">
              <a:rPr lang="en-US" smtClean="0"/>
              <a:pPr/>
              <a:t>5</a:t>
            </a:fld>
            <a:endParaRPr lang="en-US"/>
          </a:p>
        </p:txBody>
      </p:sp>
    </p:spTree>
    <p:extLst>
      <p:ext uri="{BB962C8B-B14F-4D97-AF65-F5344CB8AC3E}">
        <p14:creationId xmlns:p14="http://schemas.microsoft.com/office/powerpoint/2010/main" val="832322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38598D-4ECF-47C2-8342-CF6740C94C87}" type="slidenum">
              <a:rPr lang="en-US" smtClean="0"/>
              <a:pPr/>
              <a:t>6</a:t>
            </a:fld>
            <a:endParaRPr lang="en-US"/>
          </a:p>
        </p:txBody>
      </p:sp>
    </p:spTree>
    <p:extLst>
      <p:ext uri="{BB962C8B-B14F-4D97-AF65-F5344CB8AC3E}">
        <p14:creationId xmlns:p14="http://schemas.microsoft.com/office/powerpoint/2010/main" val="4004881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38598D-4ECF-47C2-8342-CF6740C94C87}" type="slidenum">
              <a:rPr lang="en-US" smtClean="0"/>
              <a:pPr/>
              <a:t>7</a:t>
            </a:fld>
            <a:endParaRPr lang="en-US"/>
          </a:p>
        </p:txBody>
      </p:sp>
    </p:spTree>
    <p:extLst>
      <p:ext uri="{BB962C8B-B14F-4D97-AF65-F5344CB8AC3E}">
        <p14:creationId xmlns:p14="http://schemas.microsoft.com/office/powerpoint/2010/main" val="197973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38598D-4ECF-47C2-8342-CF6740C94C87}" type="slidenum">
              <a:rPr lang="en-US" smtClean="0"/>
              <a:pPr/>
              <a:t>8</a:t>
            </a:fld>
            <a:endParaRPr lang="en-US"/>
          </a:p>
        </p:txBody>
      </p:sp>
    </p:spTree>
    <p:extLst>
      <p:ext uri="{BB962C8B-B14F-4D97-AF65-F5344CB8AC3E}">
        <p14:creationId xmlns:p14="http://schemas.microsoft.com/office/powerpoint/2010/main" val="2874251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38598D-4ECF-47C2-8342-CF6740C94C87}" type="slidenum">
              <a:rPr lang="en-US" smtClean="0"/>
              <a:pPr/>
              <a:t>9</a:t>
            </a:fld>
            <a:endParaRPr lang="en-US"/>
          </a:p>
        </p:txBody>
      </p:sp>
    </p:spTree>
    <p:extLst>
      <p:ext uri="{BB962C8B-B14F-4D97-AF65-F5344CB8AC3E}">
        <p14:creationId xmlns:p14="http://schemas.microsoft.com/office/powerpoint/2010/main" val="3698926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6867350-A824-4737-9FFE-7DE0EA27F43D}"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49935" y="101600"/>
            <a:ext cx="2917465" cy="2802805"/>
          </a:xfrm>
          <a:prstGeom prst="rect">
            <a:avLst/>
          </a:prstGeom>
        </p:spPr>
      </p:pic>
      <p:sp>
        <p:nvSpPr>
          <p:cNvPr id="8" name="Rectangle 7"/>
          <p:cNvSpPr/>
          <p:nvPr userDrawn="1"/>
        </p:nvSpPr>
        <p:spPr>
          <a:xfrm>
            <a:off x="22194" y="2990664"/>
            <a:ext cx="9099612" cy="3867335"/>
          </a:xfrm>
          <a:prstGeom prst="rect">
            <a:avLst/>
          </a:prstGeom>
          <a:solidFill>
            <a:srgbClr val="7030A0"/>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itchFamily="34" charset="0"/>
              </a:rPr>
              <a:t>Opportunities</a:t>
            </a:r>
            <a:r>
              <a:rPr lang="en-US" sz="3200" baseline="0" dirty="0">
                <a:latin typeface="Candara" pitchFamily="34" charset="0"/>
              </a:rPr>
              <a:t> for Inclusion: Transgender Students at Centrist College</a:t>
            </a:r>
          </a:p>
          <a:p>
            <a:pPr algn="ctr"/>
            <a:endParaRPr lang="en-US" dirty="0">
              <a:latin typeface="Candara" pitchFamily="34" charset="0"/>
            </a:endParaRPr>
          </a:p>
          <a:p>
            <a:pPr algn="ctr"/>
            <a:r>
              <a:rPr lang="en-US" sz="2000" dirty="0">
                <a:latin typeface="Candara" pitchFamily="34" charset="0"/>
              </a:rPr>
              <a:t>Centrist College</a:t>
            </a:r>
            <a:r>
              <a:rPr lang="en-US" sz="2000" baseline="0" dirty="0">
                <a:latin typeface="Candara" pitchFamily="34" charset="0"/>
              </a:rPr>
              <a:t> Student Services Team</a:t>
            </a:r>
          </a:p>
          <a:p>
            <a:pPr algn="ctr"/>
            <a:endParaRPr lang="en-US" sz="2000" dirty="0">
              <a:latin typeface="Candara" pitchFamily="34" charset="0"/>
            </a:endParaRPr>
          </a:p>
          <a:p>
            <a:pPr algn="ctr"/>
            <a:r>
              <a:rPr lang="en-US" sz="2000" dirty="0">
                <a:latin typeface="Candara" pitchFamily="34" charset="0"/>
              </a:rPr>
              <a:t>February</a:t>
            </a:r>
            <a:r>
              <a:rPr lang="en-US" sz="2000" baseline="0" dirty="0">
                <a:latin typeface="Candara" pitchFamily="34" charset="0"/>
              </a:rPr>
              <a:t> 26</a:t>
            </a:r>
            <a:r>
              <a:rPr lang="en-US" sz="2000" baseline="30000" dirty="0">
                <a:latin typeface="Candara" pitchFamily="34" charset="0"/>
              </a:rPr>
              <a:t>th</a:t>
            </a:r>
            <a:r>
              <a:rPr lang="en-US" sz="2000" baseline="0" dirty="0">
                <a:latin typeface="Candara" pitchFamily="34" charset="0"/>
              </a:rPr>
              <a:t>, 2016</a:t>
            </a:r>
            <a:endParaRPr lang="en-US" dirty="0">
              <a:latin typeface="Candara" pitchFamily="34" charset="0"/>
            </a:endParaRPr>
          </a:p>
          <a:p>
            <a:pPr algn="ctr"/>
            <a:endParaRPr lang="en-US" dirty="0">
              <a:latin typeface="Candara" pitchFamily="34" charset="0"/>
            </a:endParaRPr>
          </a:p>
          <a:p>
            <a:pPr algn="ctr"/>
            <a:r>
              <a:rPr lang="en-US" sz="1600" dirty="0">
                <a:latin typeface="Candara" pitchFamily="34" charset="0"/>
              </a:rPr>
              <a:t>Presented by: </a:t>
            </a:r>
          </a:p>
          <a:p>
            <a:pPr algn="ctr"/>
            <a:r>
              <a:rPr lang="en-US" sz="1600" dirty="0">
                <a:latin typeface="Candara" pitchFamily="34" charset="0"/>
              </a:rPr>
              <a:t>Tom Mitchell (Lead),</a:t>
            </a:r>
            <a:r>
              <a:rPr lang="en-US" sz="1600" baseline="0" dirty="0">
                <a:latin typeface="Candara" pitchFamily="34" charset="0"/>
              </a:rPr>
              <a:t> Shekinah Hudson, Taylor Huinker, Mitchell Hein</a:t>
            </a:r>
          </a:p>
          <a:p>
            <a:pPr algn="ctr"/>
            <a:r>
              <a:rPr lang="en-US" sz="1600" baseline="0" dirty="0">
                <a:latin typeface="Candara" pitchFamily="34" charset="0"/>
              </a:rPr>
              <a:t>Advised by:</a:t>
            </a:r>
          </a:p>
          <a:p>
            <a:pPr algn="ctr"/>
            <a:r>
              <a:rPr lang="en-US" sz="1600" baseline="0" dirty="0">
                <a:latin typeface="Candara" pitchFamily="34" charset="0"/>
              </a:rPr>
              <a:t>Dr. Jasper S. Hunt</a:t>
            </a:r>
          </a:p>
          <a:p>
            <a:pPr algn="ctr"/>
            <a:r>
              <a:rPr lang="en-US" sz="1600" baseline="0" dirty="0">
                <a:latin typeface="Candara" pitchFamily="34" charset="0"/>
              </a:rPr>
              <a:t>Minnesota State University, Mankato</a:t>
            </a:r>
            <a:endParaRPr lang="en-US" sz="1600" dirty="0">
              <a:latin typeface="Candara"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763000" y="777875"/>
            <a:ext cx="2133600" cy="365125"/>
          </a:xfrm>
          <a:prstGeom prst="rect">
            <a:avLst/>
          </a:prstGeom>
        </p:spPr>
        <p:txBody>
          <a:bodyPr/>
          <a:lstStyle>
            <a:lvl1pPr>
              <a:defRPr sz="1200">
                <a:solidFill>
                  <a:srgbClr val="FFFFCC"/>
                </a:solidFill>
                <a:latin typeface="asdfsLatha"/>
              </a:defRPr>
            </a:lvl1pPr>
          </a:lstStyle>
          <a:p>
            <a:fld id="{F6867350-A824-4737-9FFE-7DE0EA27F43D}" type="slidenum">
              <a:rPr lang="en-US" smtClean="0"/>
              <a:pPr/>
              <a:t>‹#›</a:t>
            </a:fld>
            <a:endParaRPr lang="en-US" dirty="0"/>
          </a:p>
        </p:txBody>
      </p:sp>
      <p:cxnSp>
        <p:nvCxnSpPr>
          <p:cNvPr id="8" name="Straight Connector 7"/>
          <p:cNvCxnSpPr/>
          <p:nvPr userDrawn="1"/>
        </p:nvCxnSpPr>
        <p:spPr>
          <a:xfrm>
            <a:off x="0" y="6248400"/>
            <a:ext cx="9144000" cy="1588"/>
          </a:xfrm>
          <a:prstGeom prst="line">
            <a:avLst/>
          </a:prstGeom>
          <a:ln>
            <a:solidFill>
              <a:srgbClr val="7030A0"/>
            </a:solidFill>
          </a:ln>
        </p:spPr>
        <p:style>
          <a:lnRef idx="3">
            <a:schemeClr val="accent2"/>
          </a:lnRef>
          <a:fillRef idx="0">
            <a:schemeClr val="accent2"/>
          </a:fillRef>
          <a:effectRef idx="2">
            <a:schemeClr val="accent2"/>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6867350-A824-4737-9FFE-7DE0EA27F43D}" type="slidenum">
              <a:rPr lang="en-US" smtClean="0"/>
              <a:pPr/>
              <a:t>‹#›</a:t>
            </a:fld>
            <a:endParaRPr lang="en-US"/>
          </a:p>
        </p:txBody>
      </p:sp>
      <p:sp>
        <p:nvSpPr>
          <p:cNvPr id="7" name="Slide Number Placeholder 5"/>
          <p:cNvSpPr txBox="1">
            <a:spLocks/>
          </p:cNvSpPr>
          <p:nvPr userDrawn="1"/>
        </p:nvSpPr>
        <p:spPr>
          <a:xfrm>
            <a:off x="8763000" y="777875"/>
            <a:ext cx="2133600" cy="365125"/>
          </a:xfrm>
          <a:prstGeom prst="rect">
            <a:avLst/>
          </a:prstGeom>
        </p:spPr>
        <p:txBody>
          <a:bodyPr/>
          <a:lstStyle>
            <a:lvl1pPr>
              <a:defRPr sz="1200">
                <a:solidFill>
                  <a:srgbClr val="FFFFCC"/>
                </a:solidFill>
                <a:latin typeface="asdfsLath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6867350-A824-4737-9FFE-7DE0EA27F43D}" type="slidenum">
              <a:rPr kumimoji="0" lang="en-US" sz="1200" b="0" i="0" u="none" strike="noStrike" kern="1200" cap="none" spc="0" normalizeH="0" baseline="0" noProof="0" smtClean="0">
                <a:ln>
                  <a:noFill/>
                </a:ln>
                <a:solidFill>
                  <a:srgbClr val="FFFFCC"/>
                </a:solidFill>
                <a:effectLst/>
                <a:uLnTx/>
                <a:uFillTx/>
                <a:latin typeface="asdfsLath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CC"/>
              </a:solidFill>
              <a:effectLst/>
              <a:uLnTx/>
              <a:uFillTx/>
              <a:latin typeface="asdfsLatha"/>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p:cNvSpPr>
            <a:spLocks noGrp="1"/>
          </p:cNvSpPr>
          <p:nvPr>
            <p:ph sz="half" idx="1"/>
          </p:nvPr>
        </p:nvSpPr>
        <p:spPr>
          <a:xfrm>
            <a:off x="457200" y="1066800"/>
            <a:ext cx="4038600" cy="5059363"/>
          </a:xfrm>
        </p:spPr>
        <p:txBody>
          <a:bodyPr/>
          <a:lstStyle>
            <a:lvl1pPr>
              <a:defRPr sz="20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066800"/>
            <a:ext cx="4038600" cy="5059363"/>
          </a:xfrm>
        </p:spPr>
        <p:txBody>
          <a:bodyPr/>
          <a:lstStyle>
            <a:lvl1pPr>
              <a:defRPr sz="18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0" y="6248400"/>
            <a:ext cx="9144000" cy="1588"/>
          </a:xfrm>
          <a:prstGeom prst="line">
            <a:avLst/>
          </a:prstGeom>
          <a:ln>
            <a:solidFill>
              <a:srgbClr val="7030A0"/>
            </a:solidFill>
          </a:ln>
        </p:spPr>
        <p:style>
          <a:lnRef idx="3">
            <a:schemeClr val="accent2"/>
          </a:lnRef>
          <a:fillRef idx="0">
            <a:schemeClr val="accent2"/>
          </a:fillRef>
          <a:effectRef idx="2">
            <a:schemeClr val="accent2"/>
          </a:effectRef>
          <a:fontRef idx="minor">
            <a:schemeClr val="tx1"/>
          </a:fontRef>
        </p:style>
      </p:cxnSp>
      <p:sp>
        <p:nvSpPr>
          <p:cNvPr id="18" name="Slide Number Placeholder 5"/>
          <p:cNvSpPr txBox="1">
            <a:spLocks/>
          </p:cNvSpPr>
          <p:nvPr userDrawn="1"/>
        </p:nvSpPr>
        <p:spPr>
          <a:xfrm>
            <a:off x="8763000" y="777875"/>
            <a:ext cx="2133600" cy="365125"/>
          </a:xfrm>
          <a:prstGeom prst="rect">
            <a:avLst/>
          </a:prstGeom>
        </p:spPr>
        <p:txBody>
          <a:bodyPr/>
          <a:lstStyle>
            <a:lvl1pPr>
              <a:defRPr sz="1200">
                <a:solidFill>
                  <a:srgbClr val="FFFFCC"/>
                </a:solidFill>
                <a:latin typeface="asdfsLath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6867350-A824-4737-9FFE-7DE0EA27F43D}" type="slidenum">
              <a:rPr kumimoji="0" lang="en-US" sz="1200" b="0" i="0" u="none" strike="noStrike" kern="1200" cap="none" spc="0" normalizeH="0" baseline="0" noProof="0" smtClean="0">
                <a:ln>
                  <a:noFill/>
                </a:ln>
                <a:solidFill>
                  <a:srgbClr val="FFFFCC"/>
                </a:solidFill>
                <a:effectLst/>
                <a:uLnTx/>
                <a:uFillTx/>
                <a:latin typeface="asdfsLath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CC"/>
              </a:solidFill>
              <a:effectLst/>
              <a:uLnTx/>
              <a:uFillTx/>
              <a:latin typeface="asdfsLatha"/>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a:xfrm>
            <a:off x="0" y="6248400"/>
            <a:ext cx="9144000" cy="1588"/>
          </a:xfrm>
          <a:prstGeom prst="line">
            <a:avLst/>
          </a:prstGeom>
          <a:ln>
            <a:solidFill>
              <a:srgbClr val="7030A0"/>
            </a:solidFill>
          </a:ln>
        </p:spPr>
        <p:style>
          <a:lnRef idx="3">
            <a:schemeClr val="accent2"/>
          </a:lnRef>
          <a:fillRef idx="0">
            <a:schemeClr val="accent2"/>
          </a:fillRef>
          <a:effectRef idx="2">
            <a:schemeClr val="accent2"/>
          </a:effectRef>
          <a:fontRef idx="minor">
            <a:schemeClr val="tx1"/>
          </a:fontRef>
        </p:style>
      </p:cxnSp>
      <p:sp>
        <p:nvSpPr>
          <p:cNvPr id="20" name="Slide Number Placeholder 5"/>
          <p:cNvSpPr txBox="1">
            <a:spLocks/>
          </p:cNvSpPr>
          <p:nvPr userDrawn="1"/>
        </p:nvSpPr>
        <p:spPr>
          <a:xfrm>
            <a:off x="8763000" y="777875"/>
            <a:ext cx="2133600" cy="365125"/>
          </a:xfrm>
          <a:prstGeom prst="rect">
            <a:avLst/>
          </a:prstGeom>
        </p:spPr>
        <p:txBody>
          <a:bodyPr/>
          <a:lstStyle>
            <a:lvl1pPr>
              <a:defRPr sz="1200">
                <a:solidFill>
                  <a:srgbClr val="FFFFCC"/>
                </a:solidFill>
                <a:latin typeface="asdfsLath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6867350-A824-4737-9FFE-7DE0EA27F43D}" type="slidenum">
              <a:rPr kumimoji="0" lang="en-US" sz="1200" b="0" i="0" u="none" strike="noStrike" kern="1200" cap="none" spc="0" normalizeH="0" baseline="0" noProof="0" smtClean="0">
                <a:ln>
                  <a:noFill/>
                </a:ln>
                <a:solidFill>
                  <a:srgbClr val="FFFFCC"/>
                </a:solidFill>
                <a:effectLst/>
                <a:uLnTx/>
                <a:uFillTx/>
                <a:latin typeface="asdfsLath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CC"/>
              </a:solidFill>
              <a:effectLst/>
              <a:uLnTx/>
              <a:uFillTx/>
              <a:latin typeface="asdfsLatha"/>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p>
        </p:txBody>
      </p:sp>
      <p:cxnSp>
        <p:nvCxnSpPr>
          <p:cNvPr id="9" name="Straight Connector 8"/>
          <p:cNvCxnSpPr/>
          <p:nvPr userDrawn="1"/>
        </p:nvCxnSpPr>
        <p:spPr>
          <a:xfrm>
            <a:off x="0" y="6248400"/>
            <a:ext cx="9144000" cy="1588"/>
          </a:xfrm>
          <a:prstGeom prst="line">
            <a:avLst/>
          </a:prstGeom>
          <a:ln>
            <a:solidFill>
              <a:srgbClr val="7030A0"/>
            </a:solidFill>
          </a:ln>
        </p:spPr>
        <p:style>
          <a:lnRef idx="3">
            <a:schemeClr val="accent2"/>
          </a:lnRef>
          <a:fillRef idx="0">
            <a:schemeClr val="accent2"/>
          </a:fillRef>
          <a:effectRef idx="2">
            <a:schemeClr val="accent2"/>
          </a:effectRef>
          <a:fontRef idx="minor">
            <a:schemeClr val="tx1"/>
          </a:fontRef>
        </p:style>
      </p:cxnSp>
      <p:sp>
        <p:nvSpPr>
          <p:cNvPr id="16" name="Slide Number Placeholder 5"/>
          <p:cNvSpPr txBox="1">
            <a:spLocks/>
          </p:cNvSpPr>
          <p:nvPr userDrawn="1"/>
        </p:nvSpPr>
        <p:spPr>
          <a:xfrm>
            <a:off x="8763000" y="777875"/>
            <a:ext cx="2133600" cy="365125"/>
          </a:xfrm>
          <a:prstGeom prst="rect">
            <a:avLst/>
          </a:prstGeom>
        </p:spPr>
        <p:txBody>
          <a:bodyPr/>
          <a:lstStyle>
            <a:lvl1pPr>
              <a:defRPr sz="1200">
                <a:solidFill>
                  <a:srgbClr val="FFFFCC"/>
                </a:solidFill>
                <a:latin typeface="asdfsLath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6867350-A824-4737-9FFE-7DE0EA27F43D}" type="slidenum">
              <a:rPr kumimoji="0" lang="en-US" sz="1200" b="0" i="0" u="none" strike="noStrike" kern="1200" cap="none" spc="0" normalizeH="0" baseline="0" noProof="0" smtClean="0">
                <a:ln>
                  <a:noFill/>
                </a:ln>
                <a:solidFill>
                  <a:srgbClr val="FFFFCC"/>
                </a:solidFill>
                <a:effectLst/>
                <a:uLnTx/>
                <a:uFillTx/>
                <a:latin typeface="asdfsLath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CC"/>
              </a:solidFill>
              <a:effectLst/>
              <a:uLnTx/>
              <a:uFillTx/>
              <a:latin typeface="asdfsLatha"/>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8610600" y="762000"/>
            <a:ext cx="2133600" cy="365125"/>
          </a:xfrm>
          <a:prstGeom prst="rect">
            <a:avLst/>
          </a:prstGeom>
        </p:spPr>
        <p:txBody>
          <a:bodyPr/>
          <a:lstStyle/>
          <a:p>
            <a:fld id="{F6867350-A824-4737-9FFE-7DE0EA27F43D}" type="slidenum">
              <a:rPr lang="en-US" smtClean="0"/>
              <a:pPr/>
              <a:t>‹#›</a:t>
            </a:fld>
            <a:endParaRPr lang="en-US"/>
          </a:p>
        </p:txBody>
      </p:sp>
      <p:cxnSp>
        <p:nvCxnSpPr>
          <p:cNvPr id="11" name="Straight Connector 10"/>
          <p:cNvCxnSpPr/>
          <p:nvPr userDrawn="1"/>
        </p:nvCxnSpPr>
        <p:spPr>
          <a:xfrm>
            <a:off x="0" y="6248400"/>
            <a:ext cx="9144000" cy="1588"/>
          </a:xfrm>
          <a:prstGeom prst="line">
            <a:avLst/>
          </a:prstGeom>
          <a:ln>
            <a:solidFill>
              <a:srgbClr val="7030A0"/>
            </a:solidFill>
          </a:ln>
        </p:spPr>
        <p:style>
          <a:lnRef idx="3">
            <a:schemeClr val="accent2"/>
          </a:lnRef>
          <a:fillRef idx="0">
            <a:schemeClr val="accent2"/>
          </a:fillRef>
          <a:effectRef idx="2">
            <a:schemeClr val="accent2"/>
          </a:effectRef>
          <a:fontRef idx="minor">
            <a:schemeClr val="tx1"/>
          </a:fontRef>
        </p:style>
      </p:cxnSp>
      <p:sp>
        <p:nvSpPr>
          <p:cNvPr id="18" name="Slide Number Placeholder 5"/>
          <p:cNvSpPr txBox="1">
            <a:spLocks/>
          </p:cNvSpPr>
          <p:nvPr userDrawn="1"/>
        </p:nvSpPr>
        <p:spPr>
          <a:xfrm>
            <a:off x="8763000" y="777875"/>
            <a:ext cx="2133600" cy="365125"/>
          </a:xfrm>
          <a:prstGeom prst="rect">
            <a:avLst/>
          </a:prstGeom>
        </p:spPr>
        <p:txBody>
          <a:bodyPr/>
          <a:lstStyle>
            <a:lvl1pPr>
              <a:defRPr sz="1200">
                <a:solidFill>
                  <a:srgbClr val="FFFFCC"/>
                </a:solidFill>
                <a:latin typeface="asdfsLath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6867350-A824-4737-9FFE-7DE0EA27F43D}" type="slidenum">
              <a:rPr kumimoji="0" lang="en-US" sz="1200" b="0" i="0" u="none" strike="noStrike" kern="1200" cap="none" spc="0" normalizeH="0" baseline="0" noProof="0" smtClean="0">
                <a:ln>
                  <a:noFill/>
                </a:ln>
                <a:solidFill>
                  <a:srgbClr val="FFFFCC"/>
                </a:solidFill>
                <a:effectLst/>
                <a:uLnTx/>
                <a:uFillTx/>
                <a:latin typeface="asdfsLath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CC"/>
              </a:solidFill>
              <a:effectLst/>
              <a:uLnTx/>
              <a:uFillTx/>
              <a:latin typeface="asdfsLatha"/>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1" name="Straight Connector 10"/>
          <p:cNvCxnSpPr/>
          <p:nvPr userDrawn="1"/>
        </p:nvCxnSpPr>
        <p:spPr>
          <a:xfrm>
            <a:off x="0" y="6248400"/>
            <a:ext cx="9144000" cy="1588"/>
          </a:xfrm>
          <a:prstGeom prst="line">
            <a:avLst/>
          </a:prstGeom>
          <a:ln>
            <a:solidFill>
              <a:srgbClr val="7030A0"/>
            </a:solidFill>
          </a:ln>
        </p:spPr>
        <p:style>
          <a:lnRef idx="3">
            <a:schemeClr val="accent2"/>
          </a:lnRef>
          <a:fillRef idx="0">
            <a:schemeClr val="accent2"/>
          </a:fillRef>
          <a:effectRef idx="2">
            <a:schemeClr val="accent2"/>
          </a:effectRef>
          <a:fontRef idx="minor">
            <a:schemeClr val="tx1"/>
          </a:fontRef>
        </p:style>
      </p:cxnSp>
      <p:sp>
        <p:nvSpPr>
          <p:cNvPr id="18" name="Slide Number Placeholder 5"/>
          <p:cNvSpPr txBox="1">
            <a:spLocks/>
          </p:cNvSpPr>
          <p:nvPr userDrawn="1"/>
        </p:nvSpPr>
        <p:spPr>
          <a:xfrm>
            <a:off x="8763000" y="777875"/>
            <a:ext cx="2133600" cy="365125"/>
          </a:xfrm>
          <a:prstGeom prst="rect">
            <a:avLst/>
          </a:prstGeom>
        </p:spPr>
        <p:txBody>
          <a:bodyPr/>
          <a:lstStyle>
            <a:lvl1pPr>
              <a:defRPr sz="1200">
                <a:solidFill>
                  <a:srgbClr val="FFFFCC"/>
                </a:solidFill>
                <a:latin typeface="asdfsLath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6867350-A824-4737-9FFE-7DE0EA27F43D}" type="slidenum">
              <a:rPr kumimoji="0" lang="en-US" sz="1200" b="0" i="0" u="none" strike="noStrike" kern="1200" cap="none" spc="0" normalizeH="0" baseline="0" noProof="0" smtClean="0">
                <a:ln>
                  <a:noFill/>
                </a:ln>
                <a:solidFill>
                  <a:srgbClr val="FFFFCC"/>
                </a:solidFill>
                <a:effectLst/>
                <a:uLnTx/>
                <a:uFillTx/>
                <a:latin typeface="asdfsLath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CC"/>
              </a:solidFill>
              <a:effectLst/>
              <a:uLnTx/>
              <a:uFillTx/>
              <a:latin typeface="asdfsLatha"/>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066800"/>
          </a:xfrm>
          <a:prstGeom prst="rect">
            <a:avLst/>
          </a:prstGeom>
          <a:solidFill>
            <a:srgbClr val="7030A0"/>
          </a:solidFill>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0" y="1066800"/>
            <a:ext cx="9144000" cy="5059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Slide Number Placeholder 5"/>
          <p:cNvSpPr>
            <a:spLocks noGrp="1"/>
          </p:cNvSpPr>
          <p:nvPr>
            <p:ph type="sldNum" sz="quarter" idx="4"/>
          </p:nvPr>
        </p:nvSpPr>
        <p:spPr>
          <a:xfrm>
            <a:off x="8763000" y="777875"/>
            <a:ext cx="2133600" cy="365125"/>
          </a:xfrm>
          <a:prstGeom prst="rect">
            <a:avLst/>
          </a:prstGeom>
        </p:spPr>
        <p:txBody>
          <a:bodyPr/>
          <a:lstStyle>
            <a:lvl1pPr>
              <a:defRPr sz="1200">
                <a:solidFill>
                  <a:srgbClr val="FFFFCC"/>
                </a:solidFill>
                <a:latin typeface="asdfsLatha"/>
              </a:defRPr>
            </a:lvl1pPr>
          </a:lstStyle>
          <a:p>
            <a:fld id="{F6867350-A824-4737-9FFE-7DE0EA27F43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spcBef>
          <a:spcPct val="0"/>
        </a:spcBef>
        <a:buNone/>
        <a:defRPr sz="2200" kern="1200">
          <a:solidFill>
            <a:srgbClr val="FFFFCC"/>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600" kern="1200">
          <a:solidFill>
            <a:schemeClr val="tx1"/>
          </a:solidFill>
          <a:latin typeface="asdfsLatha"/>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tx1"/>
          </a:solidFill>
          <a:latin typeface="asdfsLatha"/>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asdfsLatha"/>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asdfsLatha"/>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sdfsLatha"/>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a:t>
            </a:r>
            <a:r>
              <a:rPr lang="en-US" dirty="0" smtClean="0"/>
              <a:t>Housing Continued</a:t>
            </a:r>
            <a:endParaRPr lang="en-US" dirty="0"/>
          </a:p>
        </p:txBody>
      </p:sp>
      <p:sp>
        <p:nvSpPr>
          <p:cNvPr id="3" name="Content Placeholder 2"/>
          <p:cNvSpPr>
            <a:spLocks noGrp="1"/>
          </p:cNvSpPr>
          <p:nvPr>
            <p:ph sz="half" idx="1"/>
          </p:nvPr>
        </p:nvSpPr>
        <p:spPr>
          <a:xfrm>
            <a:off x="11502" y="1112838"/>
            <a:ext cx="4326147" cy="5135562"/>
          </a:xfrm>
        </p:spPr>
        <p:txBody>
          <a:bodyPr vert="horz" lIns="91440" tIns="45720" rIns="91440" bIns="45720" rtlCol="0" anchor="t">
            <a:normAutofit fontScale="85000" lnSpcReduction="10000"/>
          </a:bodyPr>
          <a:lstStyle/>
          <a:p>
            <a:r>
              <a:rPr lang="en-US" sz="1900" dirty="0"/>
              <a:t>In addition to Casey’s uncertainty of what to select for their gender, Casey struggled to identify what on-campus community would be most appropriate and comfortable to live in.</a:t>
            </a:r>
          </a:p>
          <a:p>
            <a:pPr marL="0" indent="0">
              <a:buNone/>
            </a:pPr>
            <a:endParaRPr lang="en-US" sz="1900" dirty="0"/>
          </a:p>
          <a:p>
            <a:r>
              <a:rPr lang="en-US" sz="1900" dirty="0"/>
              <a:t>The exploration and eventual implementation of Learning Communities, in partnership with the on-campus LGBT center and Residential Life, would be a strong step in the right direction to create safe living environments.</a:t>
            </a:r>
          </a:p>
          <a:p>
            <a:r>
              <a:rPr lang="en-US" sz="1900" dirty="0"/>
              <a:t>Regionally, the University of Minnesota – Duluth and Macalester College were used as comparison models for Centrist College to follow.</a:t>
            </a:r>
          </a:p>
          <a:p>
            <a:r>
              <a:rPr lang="en-US" sz="1900" dirty="0"/>
              <a:t>Nationally, the University of Michigan and University of California at Riverside are highly regarded programs to model after. </a:t>
            </a:r>
          </a:p>
          <a:p>
            <a:pPr lvl="1"/>
            <a:endParaRPr lang="en-US" sz="1300" dirty="0"/>
          </a:p>
        </p:txBody>
      </p:sp>
      <p:cxnSp>
        <p:nvCxnSpPr>
          <p:cNvPr id="12" name="Straight Connector 11"/>
          <p:cNvCxnSpPr/>
          <p:nvPr/>
        </p:nvCxnSpPr>
        <p:spPr>
          <a:xfrm>
            <a:off x="152400" y="2376231"/>
            <a:ext cx="8991600" cy="0"/>
          </a:xfrm>
          <a:prstGeom prst="line">
            <a:avLst/>
          </a:prstGeom>
        </p:spPr>
        <p:style>
          <a:lnRef idx="2">
            <a:schemeClr val="dk1"/>
          </a:lnRef>
          <a:fillRef idx="0">
            <a:schemeClr val="dk1"/>
          </a:fillRef>
          <a:effectRef idx="1">
            <a:schemeClr val="dk1"/>
          </a:effectRef>
          <a:fontRef idx="minor">
            <a:schemeClr val="tx1"/>
          </a:fontRef>
        </p:style>
      </p:cxnSp>
      <p:sp>
        <p:nvSpPr>
          <p:cNvPr id="13" name="Rounded Rectangle 12"/>
          <p:cNvSpPr/>
          <p:nvPr/>
        </p:nvSpPr>
        <p:spPr>
          <a:xfrm>
            <a:off x="74676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Summary</a:t>
            </a:r>
          </a:p>
        </p:txBody>
      </p:sp>
      <p:cxnSp>
        <p:nvCxnSpPr>
          <p:cNvPr id="14" name="Straight Connector 13"/>
          <p:cNvCxnSpPr>
            <a:endCxn id="13" idx="1"/>
          </p:cNvCxnSpPr>
          <p:nvPr/>
        </p:nvCxnSpPr>
        <p:spPr>
          <a:xfrm>
            <a:off x="1524000" y="6591300"/>
            <a:ext cx="5943600" cy="0"/>
          </a:xfrm>
          <a:prstGeom prst="line">
            <a:avLst/>
          </a:prstGeom>
          <a:ln>
            <a:solidFill>
              <a:srgbClr val="7030A0"/>
            </a:solidFill>
          </a:ln>
        </p:spPr>
        <p:style>
          <a:lnRef idx="3">
            <a:schemeClr val="accent2"/>
          </a:lnRef>
          <a:fillRef idx="0">
            <a:schemeClr val="accent2"/>
          </a:fillRef>
          <a:effectRef idx="2">
            <a:schemeClr val="accent2"/>
          </a:effectRef>
          <a:fontRef idx="minor">
            <a:schemeClr val="tx1"/>
          </a:fontRef>
        </p:style>
      </p:cxnSp>
      <p:sp>
        <p:nvSpPr>
          <p:cNvPr id="15" name="Rounded Rectangle 14"/>
          <p:cNvSpPr/>
          <p:nvPr/>
        </p:nvSpPr>
        <p:spPr>
          <a:xfrm>
            <a:off x="56388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Campus Experience</a:t>
            </a:r>
          </a:p>
        </p:txBody>
      </p:sp>
      <p:sp>
        <p:nvSpPr>
          <p:cNvPr id="16" name="Rounded Rectangle 15"/>
          <p:cNvSpPr/>
          <p:nvPr/>
        </p:nvSpPr>
        <p:spPr>
          <a:xfrm>
            <a:off x="38862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Orientation &amp; Housing</a:t>
            </a:r>
          </a:p>
        </p:txBody>
      </p:sp>
      <p:sp>
        <p:nvSpPr>
          <p:cNvPr id="19" name="Slide Number Placeholder 3"/>
          <p:cNvSpPr txBox="1">
            <a:spLocks/>
          </p:cNvSpPr>
          <p:nvPr/>
        </p:nvSpPr>
        <p:spPr>
          <a:xfrm>
            <a:off x="8763000" y="777875"/>
            <a:ext cx="2133600" cy="365125"/>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FFFFCC"/>
                </a:solidFill>
                <a:latin typeface="asdfsLatha"/>
              </a:rPr>
              <a:t>10</a:t>
            </a:r>
          </a:p>
        </p:txBody>
      </p:sp>
      <p:sp>
        <p:nvSpPr>
          <p:cNvPr id="20" name="Rounded Rectangle 19"/>
          <p:cNvSpPr/>
          <p:nvPr/>
        </p:nvSpPr>
        <p:spPr>
          <a:xfrm>
            <a:off x="2286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Introduction &amp; Current State</a:t>
            </a:r>
          </a:p>
        </p:txBody>
      </p:sp>
      <p:sp>
        <p:nvSpPr>
          <p:cNvPr id="28" name="Rounded Rectangle 27"/>
          <p:cNvSpPr/>
          <p:nvPr/>
        </p:nvSpPr>
        <p:spPr>
          <a:xfrm>
            <a:off x="2057400" y="6400800"/>
            <a:ext cx="1295400" cy="381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mj-lt"/>
                <a:cs typeface="Latha" pitchFamily="2"/>
              </a:rPr>
              <a:t>Researching School &amp; Application</a:t>
            </a:r>
          </a:p>
        </p:txBody>
      </p:sp>
      <p:sp>
        <p:nvSpPr>
          <p:cNvPr id="4" name="Rectangle 3"/>
          <p:cNvSpPr/>
          <p:nvPr/>
        </p:nvSpPr>
        <p:spPr>
          <a:xfrm>
            <a:off x="4651457" y="5434221"/>
            <a:ext cx="4299815" cy="707886"/>
          </a:xfrm>
          <a:prstGeom prst="rect">
            <a:avLst/>
          </a:prstGeom>
        </p:spPr>
        <p:txBody>
          <a:bodyPr wrap="square" anchor="t">
            <a:spAutoFit/>
          </a:bodyPr>
          <a:lstStyle/>
          <a:p>
            <a:pPr lvl="1" algn="ctr"/>
            <a:r>
              <a:rPr lang="en-US" sz="1000" dirty="0">
                <a:latin typeface="Calibri" charset="0"/>
              </a:rPr>
              <a:t>Image sources: http://www.macalester.edu/reslife/livingoncampus/allgender/ &amp; http://www.housing.umich.edu/gender-inclusive</a:t>
            </a:r>
          </a:p>
          <a:p>
            <a:pPr lvl="1"/>
            <a:endParaRPr lang="en-US" sz="1000" dirty="0">
              <a:latin typeface="Calibri" charset="0"/>
            </a:endParaRPr>
          </a:p>
        </p:txBody>
      </p:sp>
      <p:pic>
        <p:nvPicPr>
          <p:cNvPr id="8" name="Picture 7"/>
          <p:cNvPicPr>
            <a:picLocks noChangeAspect="1"/>
          </p:cNvPicPr>
          <p:nvPr/>
        </p:nvPicPr>
        <p:blipFill>
          <a:blip r:embed="rId3"/>
          <a:stretch>
            <a:fillRect/>
          </a:stretch>
        </p:blipFill>
        <p:spPr>
          <a:xfrm>
            <a:off x="5561061" y="4306405"/>
            <a:ext cx="2743200" cy="842910"/>
          </a:xfrm>
          <a:prstGeom prst="rect">
            <a:avLst/>
          </a:prstGeom>
        </p:spPr>
      </p:pic>
      <p:pic>
        <p:nvPicPr>
          <p:cNvPr id="9" name="Picture 8"/>
          <p:cNvPicPr>
            <a:picLocks noChangeAspect="1"/>
          </p:cNvPicPr>
          <p:nvPr/>
        </p:nvPicPr>
        <p:blipFill>
          <a:blip r:embed="rId4"/>
          <a:stretch>
            <a:fillRect/>
          </a:stretch>
        </p:blipFill>
        <p:spPr>
          <a:xfrm>
            <a:off x="5232227" y="2954667"/>
            <a:ext cx="3400868" cy="905099"/>
          </a:xfrm>
          <a:prstGeom prst="rect">
            <a:avLst/>
          </a:prstGeom>
        </p:spPr>
      </p:pic>
    </p:spTree>
    <p:extLst>
      <p:ext uri="{BB962C8B-B14F-4D97-AF65-F5344CB8AC3E}">
        <p14:creationId xmlns:p14="http://schemas.microsoft.com/office/powerpoint/2010/main" val="1480510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Scholarships </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As Casey begins applying for scholarships, they realize that a number of scholarships are designated for a certain gender, which is the gender that Casey identifies with but is not physiologically similar to. Through the scholarship application, Casey struggled with deciding which scholarships to apply for as they wondered whether Centrist College would let them apply to these scholarships that were very applicable to Casey’s experience, worldview, and future outlook. </a:t>
            </a:r>
          </a:p>
          <a:p>
            <a:endParaRPr lang="en-US" dirty="0"/>
          </a:p>
          <a:p>
            <a:r>
              <a:rPr lang="en-US" dirty="0"/>
              <a:t>Transgender students face a unique challenge as they begin applying for scholarships, especially scholarships that are designated for certain genders. A policy should be created that allows transgender students to apply to scholarships that are designated for their identified genders.</a:t>
            </a:r>
          </a:p>
          <a:p>
            <a:pPr lvl="1">
              <a:buFont typeface="Arial" panose="020B0604020202020204" pitchFamily="34" charset="0"/>
              <a:buChar char="•"/>
            </a:pPr>
            <a:r>
              <a:rPr lang="en-US" dirty="0"/>
              <a:t>For example: Trans-women are able to apply for cis-female scholarships and trans-men are able to apply for cis-male scholarships.</a:t>
            </a:r>
          </a:p>
          <a:p>
            <a:r>
              <a:rPr lang="en-US" dirty="0"/>
              <a:t>These scholarships should follow a similar format and concept as the Title IX policy.</a:t>
            </a:r>
          </a:p>
          <a:p>
            <a:pPr lvl="1">
              <a:buFont typeface="Arial" panose="020B0604020202020204" pitchFamily="34" charset="0"/>
              <a:buChar char="•"/>
            </a:pPr>
            <a:r>
              <a:rPr lang="en-US" dirty="0"/>
              <a:t>http://www.lambdalegal.org/sites/default/files/transgender_college_students.pdf</a:t>
            </a:r>
          </a:p>
          <a:p>
            <a:pPr lvl="1"/>
            <a:endParaRPr lang="en-US" dirty="0"/>
          </a:p>
        </p:txBody>
      </p:sp>
      <p:sp>
        <p:nvSpPr>
          <p:cNvPr id="4" name="Slide Number Placeholder 3"/>
          <p:cNvSpPr>
            <a:spLocks noGrp="1"/>
          </p:cNvSpPr>
          <p:nvPr>
            <p:ph type="sldNum" sz="quarter" idx="12"/>
          </p:nvPr>
        </p:nvSpPr>
        <p:spPr/>
        <p:txBody>
          <a:bodyPr/>
          <a:lstStyle/>
          <a:p>
            <a:fld id="{F6867350-A824-4737-9FFE-7DE0EA27F43D}" type="slidenum">
              <a:rPr lang="en-US" smtClean="0"/>
              <a:pPr/>
              <a:t>11</a:t>
            </a:fld>
            <a:endParaRPr lang="en-US" dirty="0"/>
          </a:p>
        </p:txBody>
      </p:sp>
      <p:cxnSp>
        <p:nvCxnSpPr>
          <p:cNvPr id="5" name="Straight Connector 4"/>
          <p:cNvCxnSpPr/>
          <p:nvPr/>
        </p:nvCxnSpPr>
        <p:spPr>
          <a:xfrm>
            <a:off x="152400" y="2667000"/>
            <a:ext cx="8763000" cy="0"/>
          </a:xfrm>
          <a:prstGeom prst="line">
            <a:avLst/>
          </a:prstGeom>
        </p:spPr>
        <p:style>
          <a:lnRef idx="2">
            <a:schemeClr val="dk1"/>
          </a:lnRef>
          <a:fillRef idx="0">
            <a:schemeClr val="dk1"/>
          </a:fillRef>
          <a:effectRef idx="1">
            <a:schemeClr val="dk1"/>
          </a:effectRef>
          <a:fontRef idx="minor">
            <a:schemeClr val="tx1"/>
          </a:fontRef>
        </p:style>
      </p:cxnSp>
      <p:sp>
        <p:nvSpPr>
          <p:cNvPr id="6" name="Rounded Rectangle 5"/>
          <p:cNvSpPr/>
          <p:nvPr/>
        </p:nvSpPr>
        <p:spPr>
          <a:xfrm>
            <a:off x="74676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Summary</a:t>
            </a:r>
          </a:p>
        </p:txBody>
      </p:sp>
      <p:cxnSp>
        <p:nvCxnSpPr>
          <p:cNvPr id="7" name="Straight Connector 6"/>
          <p:cNvCxnSpPr>
            <a:endCxn id="6" idx="1"/>
          </p:cNvCxnSpPr>
          <p:nvPr/>
        </p:nvCxnSpPr>
        <p:spPr>
          <a:xfrm>
            <a:off x="1524000" y="6591300"/>
            <a:ext cx="5943600" cy="0"/>
          </a:xfrm>
          <a:prstGeom prst="line">
            <a:avLst/>
          </a:prstGeom>
          <a:ln>
            <a:solidFill>
              <a:srgbClr val="7030A0"/>
            </a:solidFill>
          </a:ln>
        </p:spPr>
        <p:style>
          <a:lnRef idx="3">
            <a:schemeClr val="accent2"/>
          </a:lnRef>
          <a:fillRef idx="0">
            <a:schemeClr val="accent2"/>
          </a:fillRef>
          <a:effectRef idx="2">
            <a:schemeClr val="accent2"/>
          </a:effectRef>
          <a:fontRef idx="minor">
            <a:schemeClr val="tx1"/>
          </a:fontRef>
        </p:style>
      </p:cxnSp>
      <p:sp>
        <p:nvSpPr>
          <p:cNvPr id="8" name="Rounded Rectangle 7"/>
          <p:cNvSpPr/>
          <p:nvPr/>
        </p:nvSpPr>
        <p:spPr>
          <a:xfrm>
            <a:off x="56388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Campus Experience</a:t>
            </a:r>
          </a:p>
        </p:txBody>
      </p:sp>
      <p:sp>
        <p:nvSpPr>
          <p:cNvPr id="9" name="Rounded Rectangle 8"/>
          <p:cNvSpPr/>
          <p:nvPr/>
        </p:nvSpPr>
        <p:spPr>
          <a:xfrm>
            <a:off x="38862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Orientation &amp; Housing</a:t>
            </a:r>
          </a:p>
        </p:txBody>
      </p:sp>
      <p:sp>
        <p:nvSpPr>
          <p:cNvPr id="13" name="Rounded Rectangle 12"/>
          <p:cNvSpPr/>
          <p:nvPr/>
        </p:nvSpPr>
        <p:spPr>
          <a:xfrm>
            <a:off x="2286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Introduction &amp; Current State</a:t>
            </a:r>
          </a:p>
        </p:txBody>
      </p:sp>
      <p:sp>
        <p:nvSpPr>
          <p:cNvPr id="14" name="Rounded Rectangle 13"/>
          <p:cNvSpPr/>
          <p:nvPr/>
        </p:nvSpPr>
        <p:spPr>
          <a:xfrm>
            <a:off x="2057400" y="6400800"/>
            <a:ext cx="1295400" cy="381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mj-lt"/>
                <a:cs typeface="Latha" pitchFamily="2"/>
              </a:rPr>
              <a:t>Researching School &amp; Application</a:t>
            </a:r>
          </a:p>
        </p:txBody>
      </p:sp>
    </p:spTree>
    <p:extLst>
      <p:ext uri="{BB962C8B-B14F-4D97-AF65-F5344CB8AC3E}">
        <p14:creationId xmlns:p14="http://schemas.microsoft.com/office/powerpoint/2010/main" val="3766246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Orientation: Bathrooms</a:t>
            </a:r>
          </a:p>
        </p:txBody>
      </p:sp>
      <p:sp>
        <p:nvSpPr>
          <p:cNvPr id="3" name="Content Placeholder 2"/>
          <p:cNvSpPr>
            <a:spLocks noGrp="1"/>
          </p:cNvSpPr>
          <p:nvPr>
            <p:ph sz="half" idx="1"/>
          </p:nvPr>
        </p:nvSpPr>
        <p:spPr>
          <a:xfrm>
            <a:off x="0" y="1066800"/>
            <a:ext cx="4441166" cy="5059363"/>
          </a:xfrm>
        </p:spPr>
        <p:txBody>
          <a:bodyPr vert="horz" lIns="91440" tIns="45720" rIns="91440" bIns="45720" rtlCol="0" anchor="t">
            <a:normAutofit/>
          </a:bodyPr>
          <a:lstStyle/>
          <a:p>
            <a:r>
              <a:rPr lang="en-US" sz="1400" dirty="0"/>
              <a:t>Casey never felt comfortable using the public bathrooms during high school, and does not want to repeat this experience at college. Casey did not see many gender-neutral bathrooms on campus during orientation. </a:t>
            </a:r>
          </a:p>
          <a:p>
            <a:endParaRPr lang="en-US" sz="1400" dirty="0"/>
          </a:p>
          <a:p>
            <a:r>
              <a:rPr lang="en-US" sz="1400" dirty="0"/>
              <a:t>With the help of maintenance and facilities, all of the bathrooms on campus should be documented, along with the number of stalls/toilets in each bathroom.</a:t>
            </a:r>
          </a:p>
          <a:p>
            <a:r>
              <a:rPr lang="en-US" sz="1400" dirty="0"/>
              <a:t>Bathrooms with one stall/toilet should be changed into a gender-neutral bathroom. </a:t>
            </a:r>
          </a:p>
          <a:p>
            <a:r>
              <a:rPr lang="en-US" sz="1400" dirty="0"/>
              <a:t>The signage is a low-cost initiative that can be implemented quickly and have a significant impact.</a:t>
            </a:r>
          </a:p>
          <a:p>
            <a:r>
              <a:rPr lang="en-US" sz="1400" dirty="0"/>
              <a:t>The LGBT Campus website has a procedure for the processing of converting bathrooms to gender-neutral </a:t>
            </a:r>
            <a:r>
              <a:rPr lang="en-US" sz="1400" dirty="0" smtClean="0"/>
              <a:t>bathrooms. See below for an example.</a:t>
            </a:r>
            <a:endParaRPr lang="en-US" sz="1400" dirty="0">
              <a:latin typeface="Helvetica Neue" charset="0"/>
            </a:endParaRPr>
          </a:p>
        </p:txBody>
      </p:sp>
      <p:pic>
        <p:nvPicPr>
          <p:cNvPr id="8" name="Content Placeholder 7" descr="bathroom2.jpg"/>
          <p:cNvPicPr>
            <a:picLocks noGrp="1" noChangeAspect="1"/>
          </p:cNvPicPr>
          <p:nvPr>
            <p:ph sz="half" idx="2"/>
          </p:nvPr>
        </p:nvPicPr>
        <p:blipFill>
          <a:blip r:embed="rId3">
            <a:extLst>
              <a:ext uri="{28A0092B-C50C-407E-A947-70E740481C1C}">
                <a14:useLocalDpi xmlns:a14="http://schemas.microsoft.com/office/drawing/2010/main" val="0"/>
              </a:ext>
            </a:extLst>
          </a:blip>
          <a:srcRect t="-40642" b="-40642"/>
          <a:stretch>
            <a:fillRect/>
          </a:stretch>
        </p:blipFill>
        <p:spPr>
          <a:xfrm>
            <a:off x="5150423" y="2007536"/>
            <a:ext cx="3326494" cy="4165686"/>
          </a:xfrm>
        </p:spPr>
      </p:pic>
      <p:cxnSp>
        <p:nvCxnSpPr>
          <p:cNvPr id="5" name="Straight Connector 4"/>
          <p:cNvCxnSpPr/>
          <p:nvPr/>
        </p:nvCxnSpPr>
        <p:spPr>
          <a:xfrm>
            <a:off x="356286" y="2346384"/>
            <a:ext cx="4419600" cy="0"/>
          </a:xfrm>
          <a:prstGeom prst="line">
            <a:avLst/>
          </a:prstGeom>
        </p:spPr>
        <p:style>
          <a:lnRef idx="2">
            <a:schemeClr val="dk1"/>
          </a:lnRef>
          <a:fillRef idx="0">
            <a:schemeClr val="dk1"/>
          </a:fillRef>
          <a:effectRef idx="1">
            <a:schemeClr val="dk1"/>
          </a:effectRef>
          <a:fontRef idx="minor">
            <a:schemeClr val="tx1"/>
          </a:fontRef>
        </p:style>
      </p:cxnSp>
      <p:pic>
        <p:nvPicPr>
          <p:cNvPr id="9" name="Picture 8" descr="bathroom1.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1094431"/>
            <a:ext cx="4495800" cy="1765300"/>
          </a:xfrm>
          <a:prstGeom prst="rect">
            <a:avLst/>
          </a:prstGeom>
        </p:spPr>
      </p:pic>
      <p:sp>
        <p:nvSpPr>
          <p:cNvPr id="10" name="Rounded Rectangle 9"/>
          <p:cNvSpPr/>
          <p:nvPr/>
        </p:nvSpPr>
        <p:spPr>
          <a:xfrm>
            <a:off x="74676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Summary</a:t>
            </a:r>
          </a:p>
        </p:txBody>
      </p:sp>
      <p:cxnSp>
        <p:nvCxnSpPr>
          <p:cNvPr id="11" name="Straight Connector 10"/>
          <p:cNvCxnSpPr>
            <a:endCxn id="10" idx="1"/>
          </p:cNvCxnSpPr>
          <p:nvPr/>
        </p:nvCxnSpPr>
        <p:spPr>
          <a:xfrm>
            <a:off x="1524000" y="6591300"/>
            <a:ext cx="5943600" cy="0"/>
          </a:xfrm>
          <a:prstGeom prst="line">
            <a:avLst/>
          </a:prstGeom>
          <a:ln>
            <a:solidFill>
              <a:srgbClr val="7030A0"/>
            </a:solidFill>
          </a:ln>
        </p:spPr>
        <p:style>
          <a:lnRef idx="3">
            <a:schemeClr val="accent2"/>
          </a:lnRef>
          <a:fillRef idx="0">
            <a:schemeClr val="accent2"/>
          </a:fillRef>
          <a:effectRef idx="2">
            <a:schemeClr val="accent2"/>
          </a:effectRef>
          <a:fontRef idx="minor">
            <a:schemeClr val="tx1"/>
          </a:fontRef>
        </p:style>
      </p:cxnSp>
      <p:sp>
        <p:nvSpPr>
          <p:cNvPr id="12" name="Rounded Rectangle 11"/>
          <p:cNvSpPr/>
          <p:nvPr/>
        </p:nvSpPr>
        <p:spPr>
          <a:xfrm>
            <a:off x="56388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Campus Experience</a:t>
            </a:r>
          </a:p>
        </p:txBody>
      </p:sp>
      <p:sp>
        <p:nvSpPr>
          <p:cNvPr id="13" name="Rounded Rectangle 12"/>
          <p:cNvSpPr/>
          <p:nvPr/>
        </p:nvSpPr>
        <p:spPr>
          <a:xfrm>
            <a:off x="3886200" y="6400800"/>
            <a:ext cx="1295400" cy="381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mj-lt"/>
                <a:cs typeface="Latha" pitchFamily="2"/>
              </a:rPr>
              <a:t>Orientation &amp; Housing</a:t>
            </a:r>
          </a:p>
        </p:txBody>
      </p:sp>
      <p:sp>
        <p:nvSpPr>
          <p:cNvPr id="14" name="Rounded Rectangle 13"/>
          <p:cNvSpPr/>
          <p:nvPr/>
        </p:nvSpPr>
        <p:spPr>
          <a:xfrm>
            <a:off x="20574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Researching School &amp; Application</a:t>
            </a:r>
          </a:p>
        </p:txBody>
      </p:sp>
      <p:sp>
        <p:nvSpPr>
          <p:cNvPr id="16" name="Slide Number Placeholder 3"/>
          <p:cNvSpPr txBox="1">
            <a:spLocks/>
          </p:cNvSpPr>
          <p:nvPr/>
        </p:nvSpPr>
        <p:spPr>
          <a:xfrm>
            <a:off x="8763000" y="777875"/>
            <a:ext cx="2133600" cy="365125"/>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FFFFCC"/>
                </a:solidFill>
                <a:latin typeface="asdfsLatha"/>
              </a:rPr>
              <a:t>12</a:t>
            </a:r>
            <a:endParaRPr lang="en-US" sz="1200" dirty="0">
              <a:solidFill>
                <a:srgbClr val="FFFFCC"/>
              </a:solidFill>
              <a:latin typeface="asdfsLatha"/>
            </a:endParaRPr>
          </a:p>
        </p:txBody>
      </p:sp>
      <p:sp>
        <p:nvSpPr>
          <p:cNvPr id="17" name="Rounded Rectangle 16"/>
          <p:cNvSpPr/>
          <p:nvPr/>
        </p:nvSpPr>
        <p:spPr>
          <a:xfrm>
            <a:off x="2286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Introduction &amp; Current State</a:t>
            </a:r>
          </a:p>
        </p:txBody>
      </p:sp>
      <p:sp>
        <p:nvSpPr>
          <p:cNvPr id="4" name="TextBox 3"/>
          <p:cNvSpPr txBox="1"/>
          <p:nvPr/>
        </p:nvSpPr>
        <p:spPr>
          <a:xfrm>
            <a:off x="4648199" y="5327115"/>
            <a:ext cx="4518169" cy="707886"/>
          </a:xfrm>
          <a:prstGeom prst="rect">
            <a:avLst/>
          </a:prstGeom>
        </p:spPr>
        <p:txBody>
          <a:bodyPr wrap="square" rtlCol="0">
            <a:spAutoFit/>
          </a:bodyPr>
          <a:lstStyle/>
          <a:p>
            <a:pPr algn="ctr"/>
            <a:r>
              <a:rPr lang="en-US" sz="1000" dirty="0">
                <a:latin typeface="asdfsLatha"/>
              </a:rPr>
              <a:t>Image Sources: https://www.google.com/search?q=gender+neutral+bathroom+doors&amp;espv=2&amp;biw=1440&amp;bih=737&amp;source=lnms&amp;tbm=isch&amp;sa=X&amp;ved=0ahUKEwi_hfHC15DLAhUY92MKHZnYCtgQ_AUIBigB#imgrc=wtzWuL96sZsbhM%3A​</a:t>
            </a:r>
          </a:p>
        </p:txBody>
      </p:sp>
      <p:sp>
        <p:nvSpPr>
          <p:cNvPr id="6" name="Rectangle 5"/>
          <p:cNvSpPr/>
          <p:nvPr/>
        </p:nvSpPr>
        <p:spPr>
          <a:xfrm>
            <a:off x="354913" y="5407515"/>
            <a:ext cx="4572000" cy="430887"/>
          </a:xfrm>
          <a:prstGeom prst="rect">
            <a:avLst/>
          </a:prstGeom>
        </p:spPr>
        <p:txBody>
          <a:bodyPr>
            <a:spAutoFit/>
          </a:bodyPr>
          <a:lstStyle/>
          <a:p>
            <a:r>
              <a:rPr lang="en-US" sz="1050" dirty="0"/>
              <a:t>Source: http://architect.lgbtcampus.org/unisex_and_gender-inclusive_restrooms/restroom-plan-ucr/download</a:t>
            </a:r>
          </a:p>
        </p:txBody>
      </p:sp>
    </p:spTree>
    <p:extLst>
      <p:ext uri="{BB962C8B-B14F-4D97-AF65-F5344CB8AC3E}">
        <p14:creationId xmlns:p14="http://schemas.microsoft.com/office/powerpoint/2010/main" val="1612160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Orientation: LGBTQIAA Resources</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While Casey was disappointed with the LGBTQIAA website prior to their visit, Casey was greatly looking forward to learning more about the center while attending orientation. However, at orientation, they did not highlight nor did they show the LGBTQIAA office during the campus tour. Casey was interested in discussing preferred names with them as Casey's legal name was different from what they hoped be on their e-mail address.</a:t>
            </a:r>
          </a:p>
          <a:p>
            <a:endParaRPr lang="en-US" dirty="0"/>
          </a:p>
          <a:p>
            <a:r>
              <a:rPr lang="en-US" dirty="0"/>
              <a:t>Students go through first year orientation to receive different information about offices on campus. Ensuring that our Orientation Team highlight offices that will aid these students needs during the tours.</a:t>
            </a:r>
          </a:p>
          <a:p>
            <a:pPr lvl="1">
              <a:buFont typeface="Arial" panose="020B0604020202020204" pitchFamily="34" charset="0"/>
              <a:buChar char="•"/>
            </a:pPr>
            <a:r>
              <a:rPr lang="en-US" dirty="0" smtClean="0"/>
              <a:t>LGBTQIAA </a:t>
            </a:r>
            <a:r>
              <a:rPr lang="en-US" dirty="0"/>
              <a:t>Center</a:t>
            </a:r>
          </a:p>
          <a:p>
            <a:pPr lvl="1">
              <a:buFont typeface="Arial" panose="020B0604020202020204" pitchFamily="34" charset="0"/>
              <a:buChar char="•"/>
            </a:pPr>
            <a:r>
              <a:rPr lang="en-US" dirty="0"/>
              <a:t>Institutional Diversity</a:t>
            </a:r>
          </a:p>
          <a:p>
            <a:pPr lvl="1">
              <a:buFont typeface="Arial" panose="020B0604020202020204" pitchFamily="34" charset="0"/>
              <a:buChar char="•"/>
            </a:pPr>
            <a:r>
              <a:rPr lang="en-US" dirty="0"/>
              <a:t>Women’s </a:t>
            </a:r>
            <a:r>
              <a:rPr lang="en-US" dirty="0" smtClean="0"/>
              <a:t>Center</a:t>
            </a:r>
          </a:p>
          <a:p>
            <a:pPr lvl="1">
              <a:buFont typeface="Arial" panose="020B0604020202020204" pitchFamily="34" charset="0"/>
              <a:buChar char="•"/>
            </a:pPr>
            <a:r>
              <a:rPr lang="en-US" dirty="0" smtClean="0"/>
              <a:t>Etc.</a:t>
            </a:r>
            <a:endParaRPr lang="en-US" dirty="0"/>
          </a:p>
          <a:p>
            <a:r>
              <a:rPr lang="en-US" dirty="0" smtClean="0"/>
              <a:t>The </a:t>
            </a:r>
            <a:r>
              <a:rPr lang="en-US" dirty="0"/>
              <a:t>institution should implement a preferred name change policy, with an easy to use portal available on the student services page and on Centrist's </a:t>
            </a:r>
            <a:r>
              <a:rPr lang="en-US" dirty="0">
                <a:latin typeface="asdfsLatha" charset="0"/>
              </a:rPr>
              <a:t>LGBTQIAA website.</a:t>
            </a:r>
          </a:p>
        </p:txBody>
      </p:sp>
      <p:sp>
        <p:nvSpPr>
          <p:cNvPr id="4" name="Slide Number Placeholder 3"/>
          <p:cNvSpPr>
            <a:spLocks noGrp="1"/>
          </p:cNvSpPr>
          <p:nvPr>
            <p:ph type="sldNum" sz="quarter" idx="12"/>
          </p:nvPr>
        </p:nvSpPr>
        <p:spPr/>
        <p:txBody>
          <a:bodyPr/>
          <a:lstStyle/>
          <a:p>
            <a:fld id="{F6867350-A824-4737-9FFE-7DE0EA27F43D}" type="slidenum">
              <a:rPr lang="en-US" smtClean="0"/>
              <a:pPr/>
              <a:t>13</a:t>
            </a:fld>
            <a:endParaRPr lang="en-US" dirty="0"/>
          </a:p>
        </p:txBody>
      </p:sp>
      <p:cxnSp>
        <p:nvCxnSpPr>
          <p:cNvPr id="6" name="Straight Connector 5"/>
          <p:cNvCxnSpPr/>
          <p:nvPr/>
        </p:nvCxnSpPr>
        <p:spPr>
          <a:xfrm>
            <a:off x="150779" y="2383735"/>
            <a:ext cx="8763000" cy="0"/>
          </a:xfrm>
          <a:prstGeom prst="line">
            <a:avLst/>
          </a:prstGeom>
        </p:spPr>
        <p:style>
          <a:lnRef idx="2">
            <a:schemeClr val="dk1"/>
          </a:lnRef>
          <a:fillRef idx="0">
            <a:schemeClr val="dk1"/>
          </a:fillRef>
          <a:effectRef idx="1">
            <a:schemeClr val="dk1"/>
          </a:effectRef>
          <a:fontRef idx="minor">
            <a:schemeClr val="tx1"/>
          </a:fontRef>
        </p:style>
      </p:cxnSp>
      <p:sp>
        <p:nvSpPr>
          <p:cNvPr id="7" name="Rounded Rectangle 6"/>
          <p:cNvSpPr/>
          <p:nvPr/>
        </p:nvSpPr>
        <p:spPr>
          <a:xfrm>
            <a:off x="74676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Summary</a:t>
            </a:r>
          </a:p>
        </p:txBody>
      </p:sp>
      <p:cxnSp>
        <p:nvCxnSpPr>
          <p:cNvPr id="8" name="Straight Connector 7"/>
          <p:cNvCxnSpPr>
            <a:endCxn id="7" idx="1"/>
          </p:cNvCxnSpPr>
          <p:nvPr/>
        </p:nvCxnSpPr>
        <p:spPr>
          <a:xfrm>
            <a:off x="1524000" y="6591300"/>
            <a:ext cx="5943600" cy="0"/>
          </a:xfrm>
          <a:prstGeom prst="line">
            <a:avLst/>
          </a:prstGeom>
          <a:ln>
            <a:solidFill>
              <a:srgbClr val="7030A0"/>
            </a:solidFill>
          </a:ln>
        </p:spPr>
        <p:style>
          <a:lnRef idx="3">
            <a:schemeClr val="accent2"/>
          </a:lnRef>
          <a:fillRef idx="0">
            <a:schemeClr val="accent2"/>
          </a:fillRef>
          <a:effectRef idx="2">
            <a:schemeClr val="accent2"/>
          </a:effectRef>
          <a:fontRef idx="minor">
            <a:schemeClr val="tx1"/>
          </a:fontRef>
        </p:style>
      </p:cxnSp>
      <p:sp>
        <p:nvSpPr>
          <p:cNvPr id="9" name="Rounded Rectangle 8"/>
          <p:cNvSpPr/>
          <p:nvPr/>
        </p:nvSpPr>
        <p:spPr>
          <a:xfrm>
            <a:off x="56388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Campus Experience</a:t>
            </a:r>
          </a:p>
        </p:txBody>
      </p:sp>
      <p:sp>
        <p:nvSpPr>
          <p:cNvPr id="11" name="Rounded Rectangle 10"/>
          <p:cNvSpPr/>
          <p:nvPr/>
        </p:nvSpPr>
        <p:spPr>
          <a:xfrm>
            <a:off x="20574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Researching School &amp; Application</a:t>
            </a:r>
          </a:p>
        </p:txBody>
      </p:sp>
      <p:sp>
        <p:nvSpPr>
          <p:cNvPr id="13" name="Rounded Rectangle 12"/>
          <p:cNvSpPr/>
          <p:nvPr/>
        </p:nvSpPr>
        <p:spPr>
          <a:xfrm>
            <a:off x="2286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Introduction &amp; Current State</a:t>
            </a:r>
          </a:p>
        </p:txBody>
      </p:sp>
      <p:sp>
        <p:nvSpPr>
          <p:cNvPr id="14" name="Rounded Rectangle 13"/>
          <p:cNvSpPr/>
          <p:nvPr/>
        </p:nvSpPr>
        <p:spPr>
          <a:xfrm>
            <a:off x="3886200" y="6400800"/>
            <a:ext cx="1295400" cy="381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mj-lt"/>
                <a:cs typeface="Latha" pitchFamily="2"/>
              </a:rPr>
              <a:t>Orientation &amp; Housing</a:t>
            </a:r>
          </a:p>
        </p:txBody>
      </p:sp>
    </p:spTree>
    <p:extLst>
      <p:ext uri="{BB962C8B-B14F-4D97-AF65-F5344CB8AC3E}">
        <p14:creationId xmlns:p14="http://schemas.microsoft.com/office/powerpoint/2010/main" val="1850276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Orientation: Overnight Stay</a:t>
            </a:r>
          </a:p>
        </p:txBody>
      </p:sp>
      <p:sp>
        <p:nvSpPr>
          <p:cNvPr id="3" name="Content Placeholder 2"/>
          <p:cNvSpPr>
            <a:spLocks noGrp="1"/>
          </p:cNvSpPr>
          <p:nvPr>
            <p:ph idx="1"/>
          </p:nvPr>
        </p:nvSpPr>
        <p:spPr>
          <a:xfrm>
            <a:off x="-304800" y="1066800"/>
            <a:ext cx="9144000" cy="5059363"/>
          </a:xfrm>
        </p:spPr>
        <p:txBody>
          <a:bodyPr/>
          <a:lstStyle/>
          <a:p>
            <a:pPr marL="571500" lvl="2" indent="-171450">
              <a:buFont typeface="Arial"/>
              <a:buChar char="•"/>
            </a:pPr>
            <a:r>
              <a:rPr lang="en-US" sz="1600" dirty="0"/>
              <a:t>Casey applied to stay overnight during the orientation session. During the overnight session, students attending orientation are assigned a roommate in the residence halls. When arriving at check-in, they were assigned with a female roommate. Casey was frustrated with assumptions </a:t>
            </a:r>
            <a:r>
              <a:rPr lang="en-US" sz="1600" dirty="0" smtClean="0"/>
              <a:t>made about where they should be housed.</a:t>
            </a:r>
            <a:endParaRPr lang="en-US" sz="1600" dirty="0"/>
          </a:p>
          <a:p>
            <a:pPr marL="171450" lvl="1" indent="-171450">
              <a:buFont typeface="Arial"/>
              <a:buChar char="•"/>
            </a:pPr>
            <a:endParaRPr lang="en-US" dirty="0"/>
          </a:p>
          <a:p>
            <a:pPr marL="171450" lvl="1" indent="-171450">
              <a:buFont typeface="Arial"/>
              <a:buChar char="•"/>
            </a:pPr>
            <a:endParaRPr lang="en-US" dirty="0"/>
          </a:p>
          <a:p>
            <a:pPr marL="571500" lvl="2" indent="-171450">
              <a:buFont typeface="Arial"/>
              <a:buChar char="•"/>
            </a:pPr>
            <a:r>
              <a:rPr lang="en-US" sz="1600" dirty="0"/>
              <a:t>Having a </a:t>
            </a:r>
            <a:r>
              <a:rPr lang="en-US" sz="1600" dirty="0" smtClean="0"/>
              <a:t>gender </a:t>
            </a:r>
            <a:r>
              <a:rPr lang="en-US" sz="1600" dirty="0"/>
              <a:t>p</a:t>
            </a:r>
            <a:r>
              <a:rPr lang="en-US" sz="1600" dirty="0" smtClean="0"/>
              <a:t>reference </a:t>
            </a:r>
            <a:r>
              <a:rPr lang="en-US" sz="1600" dirty="0"/>
              <a:t>option on the registration for orientation will present the opportunity for transgender students to potentially room with others without feeling excluded or discriminated against. </a:t>
            </a:r>
          </a:p>
          <a:p>
            <a:endParaRPr lang="en-US" dirty="0"/>
          </a:p>
        </p:txBody>
      </p:sp>
      <p:sp>
        <p:nvSpPr>
          <p:cNvPr id="4" name="Slide Number Placeholder 3"/>
          <p:cNvSpPr>
            <a:spLocks noGrp="1"/>
          </p:cNvSpPr>
          <p:nvPr>
            <p:ph type="sldNum" sz="quarter" idx="12"/>
          </p:nvPr>
        </p:nvSpPr>
        <p:spPr/>
        <p:txBody>
          <a:bodyPr/>
          <a:lstStyle/>
          <a:p>
            <a:fld id="{F6867350-A824-4737-9FFE-7DE0EA27F43D}" type="slidenum">
              <a:rPr lang="en-US" smtClean="0"/>
              <a:pPr/>
              <a:t>14</a:t>
            </a:fld>
            <a:endParaRPr lang="en-US" dirty="0"/>
          </a:p>
        </p:txBody>
      </p:sp>
      <p:cxnSp>
        <p:nvCxnSpPr>
          <p:cNvPr id="5" name="Straight Connector 4"/>
          <p:cNvCxnSpPr/>
          <p:nvPr/>
        </p:nvCxnSpPr>
        <p:spPr>
          <a:xfrm>
            <a:off x="152400" y="2514600"/>
            <a:ext cx="8763000" cy="0"/>
          </a:xfrm>
          <a:prstGeom prst="line">
            <a:avLst/>
          </a:prstGeom>
        </p:spPr>
        <p:style>
          <a:lnRef idx="2">
            <a:schemeClr val="dk1"/>
          </a:lnRef>
          <a:fillRef idx="0">
            <a:schemeClr val="dk1"/>
          </a:fillRef>
          <a:effectRef idx="1">
            <a:schemeClr val="dk1"/>
          </a:effectRef>
          <a:fontRef idx="minor">
            <a:schemeClr val="tx1"/>
          </a:fontRef>
        </p:style>
      </p:cxnSp>
      <p:sp>
        <p:nvSpPr>
          <p:cNvPr id="6" name="Rounded Rectangle 5"/>
          <p:cNvSpPr/>
          <p:nvPr/>
        </p:nvSpPr>
        <p:spPr>
          <a:xfrm>
            <a:off x="74676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Summary</a:t>
            </a:r>
          </a:p>
        </p:txBody>
      </p:sp>
      <p:cxnSp>
        <p:nvCxnSpPr>
          <p:cNvPr id="7" name="Straight Connector 6"/>
          <p:cNvCxnSpPr>
            <a:endCxn id="6" idx="1"/>
          </p:cNvCxnSpPr>
          <p:nvPr/>
        </p:nvCxnSpPr>
        <p:spPr>
          <a:xfrm>
            <a:off x="1524000" y="6591300"/>
            <a:ext cx="5943600" cy="0"/>
          </a:xfrm>
          <a:prstGeom prst="line">
            <a:avLst/>
          </a:prstGeom>
          <a:ln>
            <a:solidFill>
              <a:srgbClr val="7030A0"/>
            </a:solidFill>
          </a:ln>
        </p:spPr>
        <p:style>
          <a:lnRef idx="3">
            <a:schemeClr val="accent2"/>
          </a:lnRef>
          <a:fillRef idx="0">
            <a:schemeClr val="accent2"/>
          </a:fillRef>
          <a:effectRef idx="2">
            <a:schemeClr val="accent2"/>
          </a:effectRef>
          <a:fontRef idx="minor">
            <a:schemeClr val="tx1"/>
          </a:fontRef>
        </p:style>
      </p:cxnSp>
      <p:sp>
        <p:nvSpPr>
          <p:cNvPr id="8" name="Rounded Rectangle 7"/>
          <p:cNvSpPr/>
          <p:nvPr/>
        </p:nvSpPr>
        <p:spPr>
          <a:xfrm>
            <a:off x="56388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Campus Experience</a:t>
            </a:r>
          </a:p>
        </p:txBody>
      </p:sp>
      <p:sp>
        <p:nvSpPr>
          <p:cNvPr id="10" name="Rounded Rectangle 9"/>
          <p:cNvSpPr/>
          <p:nvPr/>
        </p:nvSpPr>
        <p:spPr>
          <a:xfrm>
            <a:off x="20574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Researching School &amp; Application</a:t>
            </a:r>
          </a:p>
        </p:txBody>
      </p:sp>
      <p:sp>
        <p:nvSpPr>
          <p:cNvPr id="13" name="Rounded Rectangle 12"/>
          <p:cNvSpPr/>
          <p:nvPr/>
        </p:nvSpPr>
        <p:spPr>
          <a:xfrm>
            <a:off x="2286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Introduction &amp; Current State</a:t>
            </a:r>
          </a:p>
        </p:txBody>
      </p:sp>
      <p:sp>
        <p:nvSpPr>
          <p:cNvPr id="14" name="Rounded Rectangle 13"/>
          <p:cNvSpPr/>
          <p:nvPr/>
        </p:nvSpPr>
        <p:spPr>
          <a:xfrm>
            <a:off x="3886200" y="6400800"/>
            <a:ext cx="1295400" cy="381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mj-lt"/>
                <a:cs typeface="Latha" pitchFamily="2"/>
              </a:rPr>
              <a:t>Orientation &amp; Housing</a:t>
            </a:r>
          </a:p>
        </p:txBody>
      </p:sp>
      <p:pic>
        <p:nvPicPr>
          <p:cNvPr id="9" name="Picture 8"/>
          <p:cNvPicPr>
            <a:picLocks noChangeAspect="1"/>
          </p:cNvPicPr>
          <p:nvPr/>
        </p:nvPicPr>
        <p:blipFill>
          <a:blip r:embed="rId3"/>
          <a:stretch>
            <a:fillRect/>
          </a:stretch>
        </p:blipFill>
        <p:spPr>
          <a:xfrm>
            <a:off x="2507683" y="4067701"/>
            <a:ext cx="1253177" cy="1249448"/>
          </a:xfrm>
          <a:prstGeom prst="rect">
            <a:avLst/>
          </a:prstGeom>
        </p:spPr>
      </p:pic>
      <p:pic>
        <p:nvPicPr>
          <p:cNvPr id="15" name="Content Placeholder 4" descr="Gender Identification 2.tiff"/>
          <p:cNvPicPr>
            <a:picLocks noChangeAspect="1"/>
          </p:cNvPicPr>
          <p:nvPr/>
        </p:nvPicPr>
        <p:blipFill>
          <a:blip r:embed="rId4">
            <a:extLst>
              <a:ext uri="{28A0092B-C50C-407E-A947-70E740481C1C}">
                <a14:useLocalDpi xmlns:a14="http://schemas.microsoft.com/office/drawing/2010/main" val="0"/>
              </a:ext>
            </a:extLst>
          </a:blip>
          <a:srcRect t="-23043" b="-23043"/>
          <a:stretch>
            <a:fillRect/>
          </a:stretch>
        </p:blipFill>
        <p:spPr>
          <a:xfrm>
            <a:off x="4643438" y="3195916"/>
            <a:ext cx="2331634" cy="2922309"/>
          </a:xfrm>
          <a:prstGeom prst="rect">
            <a:avLst/>
          </a:prstGeom>
        </p:spPr>
      </p:pic>
      <p:sp>
        <p:nvSpPr>
          <p:cNvPr id="12" name="TextBox 11"/>
          <p:cNvSpPr txBox="1"/>
          <p:nvPr/>
        </p:nvSpPr>
        <p:spPr>
          <a:xfrm>
            <a:off x="4687150" y="5696867"/>
            <a:ext cx="2743200" cy="553998"/>
          </a:xfrm>
          <a:prstGeom prst="rect">
            <a:avLst/>
          </a:prstGeom>
        </p:spPr>
        <p:txBody>
          <a:bodyPr rtlCol="0">
            <a:spAutoFit/>
          </a:bodyPr>
          <a:lstStyle/>
          <a:p>
            <a:r>
              <a:rPr lang="en-US" sz="1000" dirty="0"/>
              <a:t>Image Sources:  http://reslife.umd.edu/osp</a:t>
            </a:r>
            <a:r>
              <a:rPr lang="en-US" sz="1000" dirty="0">
                <a:latin typeface="Calibri" charset="0"/>
              </a:rPr>
              <a:t> http://www.lambdalegal.org/sites/default/files/transgender_college_students.pdf </a:t>
            </a:r>
          </a:p>
        </p:txBody>
      </p:sp>
    </p:spTree>
    <p:extLst>
      <p:ext uri="{BB962C8B-B14F-4D97-AF65-F5344CB8AC3E}">
        <p14:creationId xmlns:p14="http://schemas.microsoft.com/office/powerpoint/2010/main" val="6617833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Campus Experience: LGBT Center</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Casey did not have the opportunity to visit the LGBTQIAA center during orientation, so they made a mental note to make this one of the first places to connect with when arriving to campus. Casey’s class schedule is filled during most of the same hours that the LGBTQIAA is open. Casey is also busy during the important meetings to discuss campus issues.</a:t>
            </a:r>
          </a:p>
          <a:p>
            <a:endParaRPr lang="en-US" dirty="0"/>
          </a:p>
          <a:p>
            <a:r>
              <a:rPr lang="en-US" dirty="0"/>
              <a:t>The director of the LGBTQIAA has the option of expanding the hours that the center is staffed, outside of the traditional 8 A.M. to 5 P.M. timeframe. </a:t>
            </a:r>
          </a:p>
          <a:p>
            <a:r>
              <a:rPr lang="en-US" dirty="0"/>
              <a:t>With a fixed budget, the director will be able to pay for the additional staffing hours by reducing one tabling event per month that had prizes and giveaways.</a:t>
            </a:r>
          </a:p>
          <a:p>
            <a:r>
              <a:rPr lang="en-US" dirty="0"/>
              <a:t>Any increase of hours will provide benefit, and we are suggesting that it stay open until 9 P.M. to be most accessible to students.  </a:t>
            </a:r>
          </a:p>
          <a:p>
            <a:r>
              <a:rPr lang="en-US" dirty="0"/>
              <a:t>These additional hours will also create an opportunity for students to interact for fun, without meeting for a purpose, potentially increasing the community atmosphere of the center. </a:t>
            </a:r>
          </a:p>
          <a:p>
            <a:r>
              <a:rPr lang="en-US" dirty="0"/>
              <a:t>A university to potentially reach out to about the impact of LGBTQIAA center hours is the University of Iowa, csil.uiowa.</a:t>
            </a:r>
            <a:r>
              <a:rPr lang="en-US" dirty="0" err="1"/>
              <a:t>edu</a:t>
            </a:r>
            <a:r>
              <a:rPr lang="en-US" dirty="0"/>
              <a:t>/multicultural/</a:t>
            </a:r>
            <a:r>
              <a:rPr lang="en-US" dirty="0" err="1"/>
              <a:t>lgbtrc</a:t>
            </a:r>
            <a:r>
              <a:rPr lang="en-US" dirty="0"/>
              <a:t>/. On weeknights, their center is open until 10 P.M.</a:t>
            </a:r>
          </a:p>
          <a:p>
            <a:endParaRPr lang="en-US" dirty="0"/>
          </a:p>
        </p:txBody>
      </p:sp>
      <p:cxnSp>
        <p:nvCxnSpPr>
          <p:cNvPr id="5" name="Straight Connector 4"/>
          <p:cNvCxnSpPr/>
          <p:nvPr/>
        </p:nvCxnSpPr>
        <p:spPr>
          <a:xfrm>
            <a:off x="152400" y="2209800"/>
            <a:ext cx="8763000" cy="0"/>
          </a:xfrm>
          <a:prstGeom prst="line">
            <a:avLst/>
          </a:prstGeom>
        </p:spPr>
        <p:style>
          <a:lnRef idx="2">
            <a:schemeClr val="dk1"/>
          </a:lnRef>
          <a:fillRef idx="0">
            <a:schemeClr val="dk1"/>
          </a:fillRef>
          <a:effectRef idx="1">
            <a:schemeClr val="dk1"/>
          </a:effectRef>
          <a:fontRef idx="minor">
            <a:schemeClr val="tx1"/>
          </a:fontRef>
        </p:style>
      </p:cxnSp>
      <p:sp>
        <p:nvSpPr>
          <p:cNvPr id="6" name="Rounded Rectangle 5"/>
          <p:cNvSpPr/>
          <p:nvPr/>
        </p:nvSpPr>
        <p:spPr>
          <a:xfrm>
            <a:off x="74676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Summary</a:t>
            </a:r>
          </a:p>
        </p:txBody>
      </p:sp>
      <p:cxnSp>
        <p:nvCxnSpPr>
          <p:cNvPr id="7" name="Straight Connector 6"/>
          <p:cNvCxnSpPr>
            <a:endCxn id="6" idx="1"/>
          </p:cNvCxnSpPr>
          <p:nvPr/>
        </p:nvCxnSpPr>
        <p:spPr>
          <a:xfrm>
            <a:off x="1524000" y="6591300"/>
            <a:ext cx="5943600" cy="0"/>
          </a:xfrm>
          <a:prstGeom prst="line">
            <a:avLst/>
          </a:prstGeom>
          <a:ln>
            <a:solidFill>
              <a:srgbClr val="7030A0"/>
            </a:solidFill>
          </a:ln>
        </p:spPr>
        <p:style>
          <a:lnRef idx="3">
            <a:schemeClr val="accent2"/>
          </a:lnRef>
          <a:fillRef idx="0">
            <a:schemeClr val="accent2"/>
          </a:fillRef>
          <a:effectRef idx="2">
            <a:schemeClr val="accent2"/>
          </a:effectRef>
          <a:fontRef idx="minor">
            <a:schemeClr val="tx1"/>
          </a:fontRef>
        </p:style>
      </p:cxnSp>
      <p:sp>
        <p:nvSpPr>
          <p:cNvPr id="8" name="Rounded Rectangle 7"/>
          <p:cNvSpPr/>
          <p:nvPr/>
        </p:nvSpPr>
        <p:spPr>
          <a:xfrm>
            <a:off x="5638800" y="6400800"/>
            <a:ext cx="1295400" cy="381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mj-lt"/>
                <a:cs typeface="Latha" pitchFamily="2"/>
              </a:rPr>
              <a:t>Campus Experience</a:t>
            </a:r>
          </a:p>
        </p:txBody>
      </p:sp>
      <p:sp>
        <p:nvSpPr>
          <p:cNvPr id="9" name="Rounded Rectangle 8"/>
          <p:cNvSpPr/>
          <p:nvPr/>
        </p:nvSpPr>
        <p:spPr>
          <a:xfrm>
            <a:off x="38862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Orientation &amp; Housing</a:t>
            </a:r>
          </a:p>
        </p:txBody>
      </p:sp>
      <p:sp>
        <p:nvSpPr>
          <p:cNvPr id="10" name="Rounded Rectangle 9"/>
          <p:cNvSpPr/>
          <p:nvPr/>
        </p:nvSpPr>
        <p:spPr>
          <a:xfrm>
            <a:off x="20574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Researching School &amp; Application</a:t>
            </a:r>
          </a:p>
        </p:txBody>
      </p:sp>
      <p:sp>
        <p:nvSpPr>
          <p:cNvPr id="12" name="Rounded Rectangle 11"/>
          <p:cNvSpPr/>
          <p:nvPr/>
        </p:nvSpPr>
        <p:spPr>
          <a:xfrm>
            <a:off x="2286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Introduction &amp; Current State</a:t>
            </a:r>
          </a:p>
        </p:txBody>
      </p:sp>
      <p:sp>
        <p:nvSpPr>
          <p:cNvPr id="13" name="Slide Number Placeholder 3"/>
          <p:cNvSpPr txBox="1">
            <a:spLocks/>
          </p:cNvSpPr>
          <p:nvPr/>
        </p:nvSpPr>
        <p:spPr>
          <a:xfrm>
            <a:off x="8754893" y="768485"/>
            <a:ext cx="2133600" cy="365125"/>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FFFFCC"/>
                </a:solidFill>
                <a:latin typeface="asdfsLatha"/>
              </a:rPr>
              <a:t>15</a:t>
            </a:r>
          </a:p>
        </p:txBody>
      </p:sp>
    </p:spTree>
    <p:extLst>
      <p:ext uri="{BB962C8B-B14F-4D97-AF65-F5344CB8AC3E}">
        <p14:creationId xmlns:p14="http://schemas.microsoft.com/office/powerpoint/2010/main" val="32076295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Campus Experience: Medical/Counseling Services</a:t>
            </a:r>
          </a:p>
        </p:txBody>
      </p:sp>
      <p:sp>
        <p:nvSpPr>
          <p:cNvPr id="3" name="Content Placeholder 2"/>
          <p:cNvSpPr>
            <a:spLocks noGrp="1"/>
          </p:cNvSpPr>
          <p:nvPr>
            <p:ph idx="1"/>
          </p:nvPr>
        </p:nvSpPr>
        <p:spPr/>
        <p:txBody>
          <a:bodyPr vert="horz" lIns="91440" tIns="45720" rIns="91440" bIns="45720" rtlCol="0" anchor="t">
            <a:normAutofit/>
          </a:bodyPr>
          <a:lstStyle/>
          <a:p>
            <a:pPr marL="342900" lvl="1" indent="-342900">
              <a:buFont typeface="Arial" pitchFamily="34" charset="0"/>
              <a:buChar char="•"/>
            </a:pPr>
            <a:r>
              <a:rPr lang="en-US" sz="1600" dirty="0"/>
              <a:t>Casey has decided after their first semester here, they will commit to the hormone therapy. As Casey has university medical insurance that does not currently provide services for them to start hormone therapy/biological sex change surgery, Casey will not be able to start treatment while at the institution.</a:t>
            </a:r>
          </a:p>
          <a:p>
            <a:pPr marL="342900" lvl="1" indent="-342900">
              <a:buFont typeface="Arial" pitchFamily="34" charset="0"/>
              <a:buChar char="•"/>
            </a:pPr>
            <a:r>
              <a:rPr lang="en-US" sz="1600" dirty="0"/>
              <a:t>Casey then wanted to go to the counseling center to see if they could talk to someone about this difficult life experience. Within the campus counseling center, Casey did not feel that they could identify with the staff working there, nor did the space feel like a Safe Zone. </a:t>
            </a:r>
          </a:p>
          <a:p>
            <a:pPr marL="342900" lvl="1" indent="-342900">
              <a:buFont typeface="Arial" pitchFamily="34" charset="0"/>
              <a:buChar char="•"/>
            </a:pPr>
            <a:endParaRPr lang="en-US" dirty="0"/>
          </a:p>
          <a:p>
            <a:pPr marL="342900" lvl="1" indent="-342900">
              <a:buFont typeface="Arial" pitchFamily="34" charset="0"/>
              <a:buChar char="•"/>
            </a:pPr>
            <a:r>
              <a:rPr lang="en-US" sz="1600" dirty="0"/>
              <a:t>Adjusting the university medical insurance policy to allow students to receive hormone therapy/biological sex change operations would be beneficial.  </a:t>
            </a:r>
          </a:p>
          <a:p>
            <a:pPr marL="342900" lvl="1" indent="-342900">
              <a:buFont typeface="Arial" pitchFamily="34" charset="0"/>
              <a:buChar char="•"/>
            </a:pPr>
            <a:r>
              <a:rPr lang="en-US" sz="1600" dirty="0"/>
              <a:t>Having someone within the counseling center that is experienced in working with transgender and other LGBTQIAA students, or is Safe Zone certified, would make the counseling center a more viable resource for transgender students. </a:t>
            </a:r>
          </a:p>
          <a:p>
            <a:pPr marL="342900" lvl="1" indent="-342900">
              <a:buFont typeface="Arial" pitchFamily="34" charset="0"/>
              <a:buChar char="•"/>
            </a:pPr>
            <a:r>
              <a:rPr lang="en-US" sz="1600" dirty="0"/>
              <a:t>All medical and counseling staff should go through the University’s Safe Zone Training annually in order to continue to create a safe environment for LGBTQIAA students. </a:t>
            </a:r>
          </a:p>
          <a:p>
            <a:pPr marL="342900" lvl="1" indent="-342900">
              <a:buFont typeface="Arial" pitchFamily="34" charset="0"/>
              <a:buChar char="•"/>
            </a:pPr>
            <a:endParaRPr lang="en-US" dirty="0"/>
          </a:p>
          <a:p>
            <a:endParaRPr lang="en-US" dirty="0"/>
          </a:p>
        </p:txBody>
      </p:sp>
      <p:sp>
        <p:nvSpPr>
          <p:cNvPr id="4" name="Slide Number Placeholder 3"/>
          <p:cNvSpPr>
            <a:spLocks noGrp="1"/>
          </p:cNvSpPr>
          <p:nvPr>
            <p:ph type="sldNum" sz="quarter" idx="12"/>
          </p:nvPr>
        </p:nvSpPr>
        <p:spPr/>
        <p:txBody>
          <a:bodyPr/>
          <a:lstStyle/>
          <a:p>
            <a:fld id="{F6867350-A824-4737-9FFE-7DE0EA27F43D}" type="slidenum">
              <a:rPr lang="en-US" smtClean="0"/>
              <a:pPr/>
              <a:t>16</a:t>
            </a:fld>
            <a:endParaRPr lang="en-US" dirty="0"/>
          </a:p>
        </p:txBody>
      </p:sp>
      <p:cxnSp>
        <p:nvCxnSpPr>
          <p:cNvPr id="5" name="Straight Connector 4"/>
          <p:cNvCxnSpPr/>
          <p:nvPr/>
        </p:nvCxnSpPr>
        <p:spPr>
          <a:xfrm>
            <a:off x="152400" y="3048000"/>
            <a:ext cx="8763000" cy="0"/>
          </a:xfrm>
          <a:prstGeom prst="line">
            <a:avLst/>
          </a:prstGeom>
        </p:spPr>
        <p:style>
          <a:lnRef idx="2">
            <a:schemeClr val="dk1"/>
          </a:lnRef>
          <a:fillRef idx="0">
            <a:schemeClr val="dk1"/>
          </a:fillRef>
          <a:effectRef idx="1">
            <a:schemeClr val="dk1"/>
          </a:effectRef>
          <a:fontRef idx="minor">
            <a:schemeClr val="tx1"/>
          </a:fontRef>
        </p:style>
      </p:cxnSp>
      <p:sp>
        <p:nvSpPr>
          <p:cNvPr id="6" name="Rounded Rectangle 5"/>
          <p:cNvSpPr/>
          <p:nvPr/>
        </p:nvSpPr>
        <p:spPr>
          <a:xfrm>
            <a:off x="74676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Summary</a:t>
            </a:r>
          </a:p>
        </p:txBody>
      </p:sp>
      <p:cxnSp>
        <p:nvCxnSpPr>
          <p:cNvPr id="7" name="Straight Connector 6"/>
          <p:cNvCxnSpPr>
            <a:endCxn id="6" idx="1"/>
          </p:cNvCxnSpPr>
          <p:nvPr/>
        </p:nvCxnSpPr>
        <p:spPr>
          <a:xfrm>
            <a:off x="1524000" y="6591300"/>
            <a:ext cx="5943600" cy="0"/>
          </a:xfrm>
          <a:prstGeom prst="line">
            <a:avLst/>
          </a:prstGeom>
          <a:ln>
            <a:solidFill>
              <a:srgbClr val="7030A0"/>
            </a:solidFill>
          </a:ln>
        </p:spPr>
        <p:style>
          <a:lnRef idx="3">
            <a:schemeClr val="accent2"/>
          </a:lnRef>
          <a:fillRef idx="0">
            <a:schemeClr val="accent2"/>
          </a:fillRef>
          <a:effectRef idx="2">
            <a:schemeClr val="accent2"/>
          </a:effectRef>
          <a:fontRef idx="minor">
            <a:schemeClr val="tx1"/>
          </a:fontRef>
        </p:style>
      </p:cxnSp>
      <p:sp>
        <p:nvSpPr>
          <p:cNvPr id="9" name="Rounded Rectangle 8"/>
          <p:cNvSpPr/>
          <p:nvPr/>
        </p:nvSpPr>
        <p:spPr>
          <a:xfrm>
            <a:off x="38862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Orientation &amp; Housing</a:t>
            </a:r>
          </a:p>
        </p:txBody>
      </p:sp>
      <p:sp>
        <p:nvSpPr>
          <p:cNvPr id="10" name="Rounded Rectangle 9"/>
          <p:cNvSpPr/>
          <p:nvPr/>
        </p:nvSpPr>
        <p:spPr>
          <a:xfrm>
            <a:off x="20574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Researching School &amp; Application</a:t>
            </a:r>
          </a:p>
        </p:txBody>
      </p:sp>
      <p:sp>
        <p:nvSpPr>
          <p:cNvPr id="12" name="Rounded Rectangle 11"/>
          <p:cNvSpPr/>
          <p:nvPr/>
        </p:nvSpPr>
        <p:spPr>
          <a:xfrm>
            <a:off x="2286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Introduction &amp; Current State</a:t>
            </a:r>
          </a:p>
        </p:txBody>
      </p:sp>
      <p:sp>
        <p:nvSpPr>
          <p:cNvPr id="13" name="Rounded Rectangle 12"/>
          <p:cNvSpPr/>
          <p:nvPr/>
        </p:nvSpPr>
        <p:spPr>
          <a:xfrm>
            <a:off x="5638800" y="6400800"/>
            <a:ext cx="1295400" cy="381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mj-lt"/>
                <a:cs typeface="Latha" pitchFamily="2"/>
              </a:rPr>
              <a:t>Campus Experience</a:t>
            </a:r>
          </a:p>
        </p:txBody>
      </p:sp>
    </p:spTree>
    <p:extLst>
      <p:ext uri="{BB962C8B-B14F-4D97-AF65-F5344CB8AC3E}">
        <p14:creationId xmlns:p14="http://schemas.microsoft.com/office/powerpoint/2010/main" val="34885819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Campus Experience: Sports</a:t>
            </a:r>
          </a:p>
        </p:txBody>
      </p:sp>
      <p:sp>
        <p:nvSpPr>
          <p:cNvPr id="3" name="Content Placeholder 2"/>
          <p:cNvSpPr>
            <a:spLocks noGrp="1"/>
          </p:cNvSpPr>
          <p:nvPr>
            <p:ph idx="1"/>
          </p:nvPr>
        </p:nvSpPr>
        <p:spPr/>
        <p:txBody>
          <a:bodyPr vert="horz" lIns="91440" tIns="45720" rIns="91440" bIns="45720" rtlCol="0" anchor="t">
            <a:normAutofit/>
          </a:bodyPr>
          <a:lstStyle/>
          <a:p>
            <a:pPr marL="285750" lvl="1">
              <a:buFont typeface="Arial" panose="020B0604020202020204" pitchFamily="34" charset="0"/>
              <a:buChar char="•"/>
            </a:pPr>
            <a:r>
              <a:rPr lang="en-US" sz="1600" dirty="0"/>
              <a:t>Casey was an avid member of their track team in high school, and was scouted for Centrist College's track team by Centrist's head coach. Casey's home state allowed participation on the team. </a:t>
            </a:r>
          </a:p>
          <a:p>
            <a:pPr marL="285750" lvl="1">
              <a:buFont typeface="Arial" panose="020B0604020202020204" pitchFamily="34" charset="0"/>
              <a:buChar char="•"/>
            </a:pPr>
            <a:r>
              <a:rPr lang="en-US" sz="1600" dirty="0"/>
              <a:t>Since then, Casey has realized the situation will be more complicated in a college environment, and has noticed that Centrist College doesn't have any definition on the subject online, and decided not to talk to the coach.</a:t>
            </a:r>
          </a:p>
          <a:p>
            <a:pPr marL="0" lvl="1" indent="0">
              <a:buNone/>
            </a:pPr>
            <a:endParaRPr lang="en-US" dirty="0"/>
          </a:p>
          <a:p>
            <a:pPr marL="342900" lvl="1" indent="-342900">
              <a:buFont typeface="Arial" pitchFamily="34" charset="0"/>
              <a:buChar char="•"/>
            </a:pPr>
            <a:r>
              <a:rPr lang="en-US" sz="1600" dirty="0"/>
              <a:t>Adjusting the university policy on athletics to adopt the NCAA recommendations, allowing students a more clear guideline on their eligibility, based on their transition status and current use of hormones.  </a:t>
            </a:r>
          </a:p>
          <a:p>
            <a:pPr marL="685800" lvl="2" indent="-285750"/>
            <a:r>
              <a:rPr lang="en-US" sz="1600" dirty="0" smtClean="0"/>
              <a:t>Source</a:t>
            </a:r>
            <a:r>
              <a:rPr lang="en-US" sz="1600" dirty="0"/>
              <a:t>: </a:t>
            </a:r>
            <a:r>
              <a:rPr lang="en-US" sz="1600" dirty="0">
                <a:latin typeface="Calibri" charset="0"/>
              </a:rPr>
              <a:t>http://www.ncaapublications.com/productdownloads/11INCL.pdf</a:t>
            </a:r>
          </a:p>
          <a:p>
            <a:pPr marL="342900" lvl="1" indent="-342900">
              <a:buFont typeface="Arial" pitchFamily="34" charset="0"/>
              <a:buChar char="•"/>
            </a:pPr>
            <a:r>
              <a:rPr lang="en-US" sz="1600" dirty="0"/>
              <a:t>Adopting this NCAA recommended policy would enable Centrist College to be within the top half of institutions supporting transgender </a:t>
            </a:r>
            <a:r>
              <a:rPr lang="en-US" sz="1600" dirty="0" smtClean="0"/>
              <a:t>athletes.</a:t>
            </a:r>
          </a:p>
          <a:p>
            <a:pPr marL="742950" lvl="2" indent="-342900"/>
            <a:r>
              <a:rPr lang="en-US" sz="1600" dirty="0" smtClean="0"/>
              <a:t>Source</a:t>
            </a:r>
            <a:r>
              <a:rPr lang="en-US" sz="1600" dirty="0"/>
              <a:t>: </a:t>
            </a:r>
            <a:r>
              <a:rPr lang="en-US" sz="1600" dirty="0">
                <a:latin typeface="asdfsLatha" charset="0"/>
              </a:rPr>
              <a:t>http://www.usatoday.com/story/sports/college/2015/08/03/ncaa-transgender-athlete- guidelines-keelin-godsey-caitlyn-jenner/31055873/</a:t>
            </a:r>
          </a:p>
        </p:txBody>
      </p:sp>
      <p:sp>
        <p:nvSpPr>
          <p:cNvPr id="4" name="Slide Number Placeholder 3"/>
          <p:cNvSpPr>
            <a:spLocks noGrp="1"/>
          </p:cNvSpPr>
          <p:nvPr>
            <p:ph type="sldNum" sz="quarter" idx="12"/>
          </p:nvPr>
        </p:nvSpPr>
        <p:spPr/>
        <p:txBody>
          <a:bodyPr/>
          <a:lstStyle/>
          <a:p>
            <a:fld id="{F6867350-A824-4737-9FFE-7DE0EA27F43D}" type="slidenum">
              <a:rPr lang="en-US" smtClean="0"/>
              <a:pPr/>
              <a:t>17</a:t>
            </a:fld>
            <a:endParaRPr lang="en-US" dirty="0"/>
          </a:p>
        </p:txBody>
      </p:sp>
      <p:cxnSp>
        <p:nvCxnSpPr>
          <p:cNvPr id="5" name="Straight Connector 4"/>
          <p:cNvCxnSpPr/>
          <p:nvPr/>
        </p:nvCxnSpPr>
        <p:spPr>
          <a:xfrm>
            <a:off x="154748" y="2734061"/>
            <a:ext cx="8763000" cy="0"/>
          </a:xfrm>
          <a:prstGeom prst="line">
            <a:avLst/>
          </a:prstGeom>
        </p:spPr>
        <p:style>
          <a:lnRef idx="2">
            <a:schemeClr val="dk1"/>
          </a:lnRef>
          <a:fillRef idx="0">
            <a:schemeClr val="dk1"/>
          </a:fillRef>
          <a:effectRef idx="1">
            <a:schemeClr val="dk1"/>
          </a:effectRef>
          <a:fontRef idx="minor">
            <a:schemeClr val="tx1"/>
          </a:fontRef>
        </p:style>
      </p:cxnSp>
      <p:sp>
        <p:nvSpPr>
          <p:cNvPr id="6" name="Rounded Rectangle 5"/>
          <p:cNvSpPr/>
          <p:nvPr/>
        </p:nvSpPr>
        <p:spPr>
          <a:xfrm>
            <a:off x="74676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Summary</a:t>
            </a:r>
          </a:p>
        </p:txBody>
      </p:sp>
      <p:cxnSp>
        <p:nvCxnSpPr>
          <p:cNvPr id="7" name="Straight Connector 6"/>
          <p:cNvCxnSpPr>
            <a:endCxn id="6" idx="1"/>
          </p:cNvCxnSpPr>
          <p:nvPr/>
        </p:nvCxnSpPr>
        <p:spPr>
          <a:xfrm>
            <a:off x="1524000" y="6591300"/>
            <a:ext cx="5943600" cy="0"/>
          </a:xfrm>
          <a:prstGeom prst="line">
            <a:avLst/>
          </a:prstGeom>
          <a:ln>
            <a:solidFill>
              <a:srgbClr val="7030A0"/>
            </a:solidFill>
          </a:ln>
        </p:spPr>
        <p:style>
          <a:lnRef idx="3">
            <a:schemeClr val="accent2"/>
          </a:lnRef>
          <a:fillRef idx="0">
            <a:schemeClr val="accent2"/>
          </a:fillRef>
          <a:effectRef idx="2">
            <a:schemeClr val="accent2"/>
          </a:effectRef>
          <a:fontRef idx="minor">
            <a:schemeClr val="tx1"/>
          </a:fontRef>
        </p:style>
      </p:cxnSp>
      <p:sp>
        <p:nvSpPr>
          <p:cNvPr id="9" name="Rounded Rectangle 8"/>
          <p:cNvSpPr/>
          <p:nvPr/>
        </p:nvSpPr>
        <p:spPr>
          <a:xfrm>
            <a:off x="38862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Orientation &amp; Housing</a:t>
            </a:r>
          </a:p>
        </p:txBody>
      </p:sp>
      <p:sp>
        <p:nvSpPr>
          <p:cNvPr id="10" name="Rounded Rectangle 9"/>
          <p:cNvSpPr/>
          <p:nvPr/>
        </p:nvSpPr>
        <p:spPr>
          <a:xfrm>
            <a:off x="20574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Researching School &amp; Application</a:t>
            </a:r>
          </a:p>
        </p:txBody>
      </p:sp>
      <p:sp>
        <p:nvSpPr>
          <p:cNvPr id="12" name="Rounded Rectangle 11"/>
          <p:cNvSpPr/>
          <p:nvPr/>
        </p:nvSpPr>
        <p:spPr>
          <a:xfrm>
            <a:off x="2286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Introduction &amp; Current State</a:t>
            </a:r>
          </a:p>
        </p:txBody>
      </p:sp>
      <p:sp>
        <p:nvSpPr>
          <p:cNvPr id="13" name="Rounded Rectangle 12"/>
          <p:cNvSpPr/>
          <p:nvPr/>
        </p:nvSpPr>
        <p:spPr>
          <a:xfrm>
            <a:off x="5638800" y="6400800"/>
            <a:ext cx="1295400" cy="381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mj-lt"/>
                <a:cs typeface="Latha" pitchFamily="2"/>
              </a:rPr>
              <a:t>Campus Experience</a:t>
            </a:r>
          </a:p>
        </p:txBody>
      </p:sp>
      <p:sp>
        <p:nvSpPr>
          <p:cNvPr id="8" name="TextBox 7"/>
          <p:cNvSpPr txBox="1"/>
          <p:nvPr/>
        </p:nvSpPr>
        <p:spPr>
          <a:xfrm>
            <a:off x="2811708" y="5784292"/>
            <a:ext cx="6756453" cy="415498"/>
          </a:xfrm>
          <a:prstGeom prst="rect">
            <a:avLst/>
          </a:prstGeom>
        </p:spPr>
        <p:txBody>
          <a:bodyPr rtlCol="0">
            <a:spAutoFit/>
          </a:bodyPr>
          <a:lstStyle/>
          <a:p>
            <a:r>
              <a:rPr lang="en-US" sz="1050" dirty="0"/>
              <a:t>Other Source: https://www.nfhs.org/articles/developing-policies-for-transgender-students-on-high-school-teams</a:t>
            </a:r>
            <a:r>
              <a:rPr lang="en-US" sz="1050" dirty="0" smtClean="0"/>
              <a:t>/</a:t>
            </a:r>
          </a:p>
          <a:p>
            <a:r>
              <a:rPr lang="en-US" sz="1050" dirty="0"/>
              <a:t>Image Source: http://oecsports.com/sports/track/2014-15/releases/20150419pu0ujf</a:t>
            </a:r>
            <a:endParaRPr lang="en-US" sz="1050" dirty="0"/>
          </a:p>
        </p:txBody>
      </p:sp>
      <p:sp>
        <p:nvSpPr>
          <p:cNvPr id="11" name="TextBox 10"/>
          <p:cNvSpPr txBox="1"/>
          <p:nvPr/>
        </p:nvSpPr>
        <p:spPr>
          <a:xfrm>
            <a:off x="3433616" y="5963843"/>
            <a:ext cx="7474429" cy="261610"/>
          </a:xfrm>
          <a:prstGeom prst="rect">
            <a:avLst/>
          </a:prstGeom>
        </p:spPr>
        <p:txBody>
          <a:bodyPr rtlCol="0">
            <a:spAutoFit/>
          </a:bodyPr>
          <a:lstStyle/>
          <a:p>
            <a:endParaRPr lang="en-US" sz="1050" dirty="0"/>
          </a:p>
        </p:txBody>
      </p:sp>
      <p:pic>
        <p:nvPicPr>
          <p:cNvPr id="14" name="Picture 13"/>
          <p:cNvPicPr>
            <a:picLocks noChangeAspect="1"/>
          </p:cNvPicPr>
          <p:nvPr/>
        </p:nvPicPr>
        <p:blipFill>
          <a:blip r:embed="rId3"/>
          <a:stretch>
            <a:fillRect/>
          </a:stretch>
        </p:blipFill>
        <p:spPr>
          <a:xfrm>
            <a:off x="876300" y="5086329"/>
            <a:ext cx="1400385" cy="939814"/>
          </a:xfrm>
          <a:prstGeom prst="rect">
            <a:avLst/>
          </a:prstGeom>
        </p:spPr>
      </p:pic>
    </p:spTree>
    <p:extLst>
      <p:ext uri="{BB962C8B-B14F-4D97-AF65-F5344CB8AC3E}">
        <p14:creationId xmlns:p14="http://schemas.microsoft.com/office/powerpoint/2010/main" val="6485311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pPr marL="0" indent="0" fontAlgn="base">
              <a:buNone/>
            </a:pPr>
            <a:r>
              <a:rPr lang="en-US" dirty="0"/>
              <a:t>Centrist College is </a:t>
            </a:r>
            <a:r>
              <a:rPr lang="en-US" dirty="0" smtClean="0"/>
              <a:t>a prestigious</a:t>
            </a:r>
            <a:r>
              <a:rPr lang="en-US" dirty="0" smtClean="0"/>
              <a:t> institution where a majority of students feel included. </a:t>
            </a:r>
            <a:r>
              <a:rPr lang="en-US" dirty="0" smtClean="0"/>
              <a:t>However, a</a:t>
            </a:r>
            <a:r>
              <a:rPr lang="en-US" dirty="0" smtClean="0"/>
              <a:t>s </a:t>
            </a:r>
            <a:r>
              <a:rPr lang="en-US" dirty="0"/>
              <a:t>we reviewed Casey's </a:t>
            </a:r>
            <a:r>
              <a:rPr lang="en-US" dirty="0" smtClean="0"/>
              <a:t>story, </a:t>
            </a:r>
            <a:r>
              <a:rPr lang="en-US" dirty="0" smtClean="0"/>
              <a:t>we</a:t>
            </a:r>
            <a:r>
              <a:rPr lang="en-US" dirty="0" smtClean="0"/>
              <a:t> </a:t>
            </a:r>
            <a:r>
              <a:rPr lang="en-US" dirty="0"/>
              <a:t>understand that </a:t>
            </a:r>
            <a:r>
              <a:rPr lang="en-US" dirty="0" smtClean="0"/>
              <a:t>not every student currently has this experience</a:t>
            </a:r>
            <a:r>
              <a:rPr lang="en-US" dirty="0" smtClean="0"/>
              <a:t>. As a prideful college, we should strive to meet the needs of our ever changing diverse population and continue to increase inclusion initiatives.</a:t>
            </a:r>
            <a:endParaRPr lang="en-US" dirty="0"/>
          </a:p>
          <a:p>
            <a:pPr marL="0" indent="0" fontAlgn="base">
              <a:buNone/>
            </a:pPr>
            <a:r>
              <a:rPr lang="en-US" dirty="0"/>
              <a:t> </a:t>
            </a:r>
          </a:p>
          <a:p>
            <a:pPr marL="0" indent="0" fontAlgn="base">
              <a:buNone/>
            </a:pPr>
            <a:r>
              <a:rPr lang="en-US" dirty="0"/>
              <a:t>Therefore, as campus staff members, we are concerned about the experience of transgender students on campus. As Centrist College moves forward as a highly regarded institution, we are seeking to create a better learning environment, social environment, and community through the application of real-world solutions to address this real-world problem. </a:t>
            </a:r>
          </a:p>
          <a:p>
            <a:pPr fontAlgn="base"/>
            <a:endParaRPr lang="en-US" dirty="0"/>
          </a:p>
          <a:p>
            <a:pPr marL="0" indent="0" fontAlgn="base">
              <a:buNone/>
            </a:pPr>
            <a:r>
              <a:rPr lang="en-US" dirty="0" smtClean="0"/>
              <a:t>Our </a:t>
            </a:r>
            <a:r>
              <a:rPr lang="en-US" dirty="0"/>
              <a:t>summarized recommendations are as follows:</a:t>
            </a:r>
          </a:p>
          <a:p>
            <a:pPr lvl="1" fontAlgn="base">
              <a:buFont typeface="Arial" panose="020B0604020202020204" pitchFamily="34" charset="0"/>
              <a:buChar char="•"/>
            </a:pPr>
            <a:r>
              <a:rPr lang="en-US" sz="1600" dirty="0"/>
              <a:t>Change all applications and </a:t>
            </a:r>
            <a:r>
              <a:rPr lang="en-US" sz="1600" dirty="0" smtClean="0"/>
              <a:t>registration procedures </a:t>
            </a:r>
            <a:r>
              <a:rPr lang="en-US" sz="1600" dirty="0"/>
              <a:t>for Centrist College </a:t>
            </a:r>
            <a:r>
              <a:rPr lang="en-US" sz="1600" dirty="0" smtClean="0"/>
              <a:t>programs, offering language that </a:t>
            </a:r>
            <a:r>
              <a:rPr lang="en-US" sz="1600" dirty="0"/>
              <a:t>is gender neutral</a:t>
            </a:r>
            <a:r>
              <a:rPr lang="en-US" sz="1600" dirty="0" smtClean="0"/>
              <a:t>. </a:t>
            </a:r>
          </a:p>
          <a:p>
            <a:pPr lvl="1" fontAlgn="base">
              <a:buFont typeface="Arial" panose="020B0604020202020204" pitchFamily="34" charset="0"/>
              <a:buChar char="•"/>
            </a:pPr>
            <a:r>
              <a:rPr lang="en-US" sz="1600" dirty="0" smtClean="0"/>
              <a:t>Ensure</a:t>
            </a:r>
            <a:r>
              <a:rPr lang="en-US" sz="1600" dirty="0" smtClean="0"/>
              <a:t> convenient </a:t>
            </a:r>
            <a:r>
              <a:rPr lang="en-US" sz="1600" dirty="0"/>
              <a:t>access to the LGBTQIAA site </a:t>
            </a:r>
            <a:r>
              <a:rPr lang="en-US" sz="1600" dirty="0" smtClean="0"/>
              <a:t>and its resources, </a:t>
            </a:r>
            <a:r>
              <a:rPr lang="en-US" sz="1600" dirty="0"/>
              <a:t>including the ability to change preferred names.</a:t>
            </a:r>
          </a:p>
          <a:p>
            <a:pPr lvl="1" fontAlgn="base">
              <a:buFont typeface="Arial" panose="020B0604020202020204" pitchFamily="34" charset="0"/>
              <a:buChar char="•"/>
            </a:pPr>
            <a:r>
              <a:rPr lang="en-US" sz="1600" dirty="0"/>
              <a:t>Begin laying groundwork </a:t>
            </a:r>
            <a:r>
              <a:rPr lang="en-US" sz="1600" dirty="0" smtClean="0"/>
              <a:t>for </a:t>
            </a:r>
            <a:r>
              <a:rPr lang="en-US" sz="1600" dirty="0" smtClean="0"/>
              <a:t>having </a:t>
            </a:r>
            <a:r>
              <a:rPr lang="en-US" sz="1600" dirty="0"/>
              <a:t>gender-neutral bathrooms in </a:t>
            </a:r>
            <a:r>
              <a:rPr lang="en-US" sz="1600" dirty="0" smtClean="0"/>
              <a:t>all campus buildings</a:t>
            </a:r>
            <a:r>
              <a:rPr lang="en-US" sz="1600" dirty="0" smtClean="0"/>
              <a:t>. </a:t>
            </a:r>
            <a:endParaRPr lang="en-US" sz="1600" dirty="0"/>
          </a:p>
          <a:p>
            <a:pPr lvl="1" fontAlgn="base">
              <a:buFont typeface="Arial" panose="020B0604020202020204" pitchFamily="34" charset="0"/>
              <a:buChar char="•"/>
            </a:pPr>
            <a:r>
              <a:rPr lang="en-US" sz="1600" dirty="0"/>
              <a:t>Ensure </a:t>
            </a:r>
            <a:r>
              <a:rPr lang="en-US" sz="1600" dirty="0" smtClean="0"/>
              <a:t>housing </a:t>
            </a:r>
            <a:r>
              <a:rPr lang="en-US" sz="1600" dirty="0"/>
              <a:t>and </a:t>
            </a:r>
            <a:r>
              <a:rPr lang="en-US" sz="1600" dirty="0" smtClean="0"/>
              <a:t>orientation services are </a:t>
            </a:r>
            <a:r>
              <a:rPr lang="en-US" sz="1600" dirty="0"/>
              <a:t>inclusive to transgender students by giving a gender preference on applications and </a:t>
            </a:r>
            <a:r>
              <a:rPr lang="en-US" sz="1600" dirty="0" smtClean="0"/>
              <a:t>registration forms. </a:t>
            </a:r>
            <a:r>
              <a:rPr lang="en-US" sz="1600" dirty="0"/>
              <a:t>This translates to assigning housing based off a student's gender preference. </a:t>
            </a:r>
          </a:p>
          <a:p>
            <a:pPr lvl="1" fontAlgn="base">
              <a:buFont typeface="Arial" panose="020B0604020202020204" pitchFamily="34" charset="0"/>
              <a:buChar char="•"/>
            </a:pPr>
            <a:r>
              <a:rPr lang="en-US" sz="1600" dirty="0"/>
              <a:t>Mandate that all on-campus departments have staff that are Safe Zone trained to better serve </a:t>
            </a:r>
            <a:r>
              <a:rPr lang="en-US" sz="1600" dirty="0" smtClean="0"/>
              <a:t>Centrist College’s students. Provide all </a:t>
            </a:r>
            <a:r>
              <a:rPr lang="en-US" sz="1600" dirty="0"/>
              <a:t>students </a:t>
            </a:r>
            <a:r>
              <a:rPr lang="en-US" sz="1600" dirty="0" smtClean="0"/>
              <a:t>the </a:t>
            </a:r>
            <a:r>
              <a:rPr lang="en-US" sz="1600" dirty="0" smtClean="0"/>
              <a:t>opportunity </a:t>
            </a:r>
            <a:r>
              <a:rPr lang="en-US" sz="1600" dirty="0" smtClean="0"/>
              <a:t>to </a:t>
            </a:r>
            <a:r>
              <a:rPr lang="en-US" sz="1600" dirty="0"/>
              <a:t>attend Safe Zone training.</a:t>
            </a:r>
          </a:p>
          <a:p>
            <a:pPr lvl="1" fontAlgn="base">
              <a:buFont typeface="Arial" panose="020B0604020202020204" pitchFamily="34" charset="0"/>
              <a:buChar char="•"/>
            </a:pPr>
            <a:r>
              <a:rPr lang="en-US" sz="1600" dirty="0"/>
              <a:t>Adjust the medical insurance policy purchased by students to ensure that they can be covered for hormone therapy/sex change surgery. </a:t>
            </a:r>
          </a:p>
        </p:txBody>
      </p:sp>
      <p:sp>
        <p:nvSpPr>
          <p:cNvPr id="4" name="Slide Number Placeholder 3"/>
          <p:cNvSpPr>
            <a:spLocks noGrp="1"/>
          </p:cNvSpPr>
          <p:nvPr>
            <p:ph type="sldNum" sz="quarter" idx="12"/>
          </p:nvPr>
        </p:nvSpPr>
        <p:spPr/>
        <p:txBody>
          <a:bodyPr/>
          <a:lstStyle/>
          <a:p>
            <a:fld id="{F6867350-A824-4737-9FFE-7DE0EA27F43D}" type="slidenum">
              <a:rPr lang="en-US" smtClean="0"/>
              <a:pPr/>
              <a:t>18</a:t>
            </a:fld>
            <a:endParaRPr lang="en-US" dirty="0"/>
          </a:p>
        </p:txBody>
      </p:sp>
      <p:sp>
        <p:nvSpPr>
          <p:cNvPr id="5" name="Rounded Rectangle 4"/>
          <p:cNvSpPr/>
          <p:nvPr/>
        </p:nvSpPr>
        <p:spPr>
          <a:xfrm>
            <a:off x="7467600" y="6400800"/>
            <a:ext cx="1295400" cy="381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mj-lt"/>
                <a:cs typeface="Latha" pitchFamily="2"/>
              </a:rPr>
              <a:t>Summary</a:t>
            </a:r>
          </a:p>
        </p:txBody>
      </p:sp>
      <p:cxnSp>
        <p:nvCxnSpPr>
          <p:cNvPr id="6" name="Straight Connector 5"/>
          <p:cNvCxnSpPr>
            <a:endCxn id="5" idx="1"/>
          </p:cNvCxnSpPr>
          <p:nvPr/>
        </p:nvCxnSpPr>
        <p:spPr>
          <a:xfrm>
            <a:off x="1524000" y="6591300"/>
            <a:ext cx="5943600" cy="0"/>
          </a:xfrm>
          <a:prstGeom prst="line">
            <a:avLst/>
          </a:prstGeom>
          <a:ln>
            <a:solidFill>
              <a:srgbClr val="7030A0"/>
            </a:solidFill>
          </a:ln>
        </p:spPr>
        <p:style>
          <a:lnRef idx="3">
            <a:schemeClr val="accent2"/>
          </a:lnRef>
          <a:fillRef idx="0">
            <a:schemeClr val="accent2"/>
          </a:fillRef>
          <a:effectRef idx="2">
            <a:schemeClr val="accent2"/>
          </a:effectRef>
          <a:fontRef idx="minor">
            <a:schemeClr val="tx1"/>
          </a:fontRef>
        </p:style>
      </p:cxnSp>
      <p:sp>
        <p:nvSpPr>
          <p:cNvPr id="7" name="Rounded Rectangle 6"/>
          <p:cNvSpPr/>
          <p:nvPr/>
        </p:nvSpPr>
        <p:spPr>
          <a:xfrm>
            <a:off x="56388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Campus Experience</a:t>
            </a:r>
          </a:p>
        </p:txBody>
      </p:sp>
      <p:sp>
        <p:nvSpPr>
          <p:cNvPr id="8" name="Rounded Rectangle 7"/>
          <p:cNvSpPr/>
          <p:nvPr/>
        </p:nvSpPr>
        <p:spPr>
          <a:xfrm>
            <a:off x="38862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Orientation &amp; Housing</a:t>
            </a:r>
          </a:p>
        </p:txBody>
      </p:sp>
      <p:sp>
        <p:nvSpPr>
          <p:cNvPr id="9" name="Rounded Rectangle 8"/>
          <p:cNvSpPr/>
          <p:nvPr/>
        </p:nvSpPr>
        <p:spPr>
          <a:xfrm>
            <a:off x="20574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Researching School &amp; Application</a:t>
            </a:r>
          </a:p>
        </p:txBody>
      </p:sp>
      <p:sp>
        <p:nvSpPr>
          <p:cNvPr id="11" name="Rounded Rectangle 10"/>
          <p:cNvSpPr/>
          <p:nvPr/>
        </p:nvSpPr>
        <p:spPr>
          <a:xfrm>
            <a:off x="2286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Introduction &amp; Current State</a:t>
            </a:r>
          </a:p>
        </p:txBody>
      </p:sp>
    </p:spTree>
    <p:extLst>
      <p:ext uri="{BB962C8B-B14F-4D97-AF65-F5344CB8AC3E}">
        <p14:creationId xmlns:p14="http://schemas.microsoft.com/office/powerpoint/2010/main" val="765562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108" y="1586484"/>
            <a:ext cx="3835783" cy="3685032"/>
          </a:xfrm>
          <a:prstGeom prst="rect">
            <a:avLst/>
          </a:prstGeom>
        </p:spPr>
      </p:pic>
      <p:graphicFrame>
        <p:nvGraphicFramePr>
          <p:cNvPr id="15" name="Diagram 14"/>
          <p:cNvGraphicFramePr/>
          <p:nvPr>
            <p:extLst>
              <p:ext uri="{D42A27DB-BD31-4B8C-83A1-F6EECF244321}">
                <p14:modId xmlns:p14="http://schemas.microsoft.com/office/powerpoint/2010/main" val="4243757181"/>
              </p:ext>
            </p:extLst>
          </p:nvPr>
        </p:nvGraphicFramePr>
        <p:xfrm>
          <a:off x="152400" y="914400"/>
          <a:ext cx="9144000"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Assumptions/Current State</a:t>
            </a:r>
          </a:p>
        </p:txBody>
      </p:sp>
      <p:sp>
        <p:nvSpPr>
          <p:cNvPr id="3" name="Content Placeholder 2"/>
          <p:cNvSpPr>
            <a:spLocks noGrp="1"/>
          </p:cNvSpPr>
          <p:nvPr>
            <p:ph sz="half" idx="1"/>
          </p:nvPr>
        </p:nvSpPr>
        <p:spPr>
          <a:xfrm>
            <a:off x="76200" y="1066800"/>
            <a:ext cx="8915400" cy="5059363"/>
          </a:xfrm>
        </p:spPr>
        <p:txBody>
          <a:bodyPr>
            <a:normAutofit/>
          </a:bodyPr>
          <a:lstStyle/>
          <a:p>
            <a:pPr marL="0" indent="0">
              <a:buNone/>
            </a:pPr>
            <a:r>
              <a:rPr lang="en-US" sz="1600" dirty="0"/>
              <a:t>This case study makes assumptions about Centrist College, its current operations and state of gender inclusivity, and of the interests of potential students. Broad assumptions include:</a:t>
            </a:r>
          </a:p>
          <a:p>
            <a:r>
              <a:rPr lang="en-US" sz="1600" dirty="0"/>
              <a:t>Centrist College, like Minnesota State University, Mankato, is a Midwestern, mid-size college.</a:t>
            </a:r>
          </a:p>
          <a:p>
            <a:r>
              <a:rPr lang="en-US" sz="1600" dirty="0"/>
              <a:t>Centrist College is generally aware of transgender issues, but seeks improvement opportunities.</a:t>
            </a:r>
          </a:p>
          <a:p>
            <a:r>
              <a:rPr lang="en-US" sz="1600" dirty="0"/>
              <a:t>The panel considering this presentation, including Centrist College President Dr. Philias Fogg, has requested suggestions from our office on how to make Centrist college a more attractive and inclusive campus.</a:t>
            </a:r>
          </a:p>
          <a:p>
            <a:r>
              <a:rPr lang="en-US" sz="1600" dirty="0"/>
              <a:t>Our approach outlines a faux scenario of a prospective student named Casey, who then joins Centrist College. In this case, Casey encounters many negative scenarios that are faced by transgender students. It is important to note that this isn’t an all-encompassing account of what issues or problems the transgender population could face at an institution, but contains common examples we encountered in our research.</a:t>
            </a:r>
          </a:p>
        </p:txBody>
      </p:sp>
      <p:sp>
        <p:nvSpPr>
          <p:cNvPr id="16" name="Rounded Rectangle 15"/>
          <p:cNvSpPr/>
          <p:nvPr/>
        </p:nvSpPr>
        <p:spPr>
          <a:xfrm>
            <a:off x="74676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Summary</a:t>
            </a:r>
          </a:p>
        </p:txBody>
      </p:sp>
      <p:cxnSp>
        <p:nvCxnSpPr>
          <p:cNvPr id="17" name="Straight Connector 16"/>
          <p:cNvCxnSpPr>
            <a:endCxn id="16" idx="1"/>
          </p:cNvCxnSpPr>
          <p:nvPr/>
        </p:nvCxnSpPr>
        <p:spPr>
          <a:xfrm>
            <a:off x="1524000" y="6591300"/>
            <a:ext cx="5943600" cy="0"/>
          </a:xfrm>
          <a:prstGeom prst="line">
            <a:avLst/>
          </a:prstGeom>
          <a:ln>
            <a:solidFill>
              <a:srgbClr val="7030A0"/>
            </a:solidFill>
          </a:ln>
        </p:spPr>
        <p:style>
          <a:lnRef idx="3">
            <a:schemeClr val="accent2"/>
          </a:lnRef>
          <a:fillRef idx="0">
            <a:schemeClr val="accent2"/>
          </a:fillRef>
          <a:effectRef idx="2">
            <a:schemeClr val="accent2"/>
          </a:effectRef>
          <a:fontRef idx="minor">
            <a:schemeClr val="tx1"/>
          </a:fontRef>
        </p:style>
      </p:cxnSp>
      <p:sp>
        <p:nvSpPr>
          <p:cNvPr id="18" name="Rounded Rectangle 17"/>
          <p:cNvSpPr/>
          <p:nvPr/>
        </p:nvSpPr>
        <p:spPr>
          <a:xfrm>
            <a:off x="56388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Campus Experience</a:t>
            </a:r>
          </a:p>
        </p:txBody>
      </p:sp>
      <p:sp>
        <p:nvSpPr>
          <p:cNvPr id="19" name="Rounded Rectangle 18"/>
          <p:cNvSpPr/>
          <p:nvPr/>
        </p:nvSpPr>
        <p:spPr>
          <a:xfrm>
            <a:off x="38862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Orientation &amp; Housing</a:t>
            </a:r>
          </a:p>
        </p:txBody>
      </p:sp>
      <p:sp>
        <p:nvSpPr>
          <p:cNvPr id="20" name="Rounded Rectangle 19"/>
          <p:cNvSpPr/>
          <p:nvPr/>
        </p:nvSpPr>
        <p:spPr>
          <a:xfrm>
            <a:off x="20574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Researching School &amp; Application</a:t>
            </a:r>
          </a:p>
        </p:txBody>
      </p:sp>
      <p:sp>
        <p:nvSpPr>
          <p:cNvPr id="29" name="Slide Number Placeholder 3"/>
          <p:cNvSpPr txBox="1">
            <a:spLocks/>
          </p:cNvSpPr>
          <p:nvPr/>
        </p:nvSpPr>
        <p:spPr>
          <a:xfrm>
            <a:off x="8763000" y="777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FFFFCC"/>
                </a:solidFill>
                <a:latin typeface="asdfsLatha"/>
              </a:rPr>
              <a:t>3</a:t>
            </a:r>
          </a:p>
        </p:txBody>
      </p:sp>
      <p:sp>
        <p:nvSpPr>
          <p:cNvPr id="30" name="Rounded Rectangle 29"/>
          <p:cNvSpPr/>
          <p:nvPr/>
        </p:nvSpPr>
        <p:spPr>
          <a:xfrm>
            <a:off x="228600" y="6400800"/>
            <a:ext cx="1295400" cy="381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mj-lt"/>
                <a:cs typeface="Latha" pitchFamily="2"/>
              </a:rPr>
              <a:t>Introduction &amp; Current State</a:t>
            </a:r>
          </a:p>
        </p:txBody>
      </p:sp>
    </p:spTree>
    <p:extLst>
      <p:ext uri="{BB962C8B-B14F-4D97-AF65-F5344CB8AC3E}">
        <p14:creationId xmlns:p14="http://schemas.microsoft.com/office/powerpoint/2010/main" val="912751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latin typeface="+mj-lt"/>
              </a:rPr>
              <a:t>Maslow's Hierarchy of Needs</a:t>
            </a:r>
          </a:p>
        </p:txBody>
      </p:sp>
      <p:sp>
        <p:nvSpPr>
          <p:cNvPr id="8" name="TextBox 7"/>
          <p:cNvSpPr txBox="1"/>
          <p:nvPr/>
        </p:nvSpPr>
        <p:spPr>
          <a:xfrm>
            <a:off x="3860044" y="5884885"/>
            <a:ext cx="5365257" cy="246221"/>
          </a:xfrm>
          <a:prstGeom prst="rect">
            <a:avLst/>
          </a:prstGeom>
          <a:noFill/>
        </p:spPr>
        <p:txBody>
          <a:bodyPr wrap="square" rtlCol="0" anchor="t">
            <a:spAutoFit/>
          </a:bodyPr>
          <a:lstStyle/>
          <a:p>
            <a:r>
              <a:rPr lang="en-US" sz="1000" dirty="0">
                <a:latin typeface="Calibri" charset="0"/>
              </a:rPr>
              <a:t>Image source: </a:t>
            </a:r>
            <a:r>
              <a:rPr lang="en-US" sz="1000" dirty="0"/>
              <a:t>http://www.cengage.com/resource_uploads/downloads/0495570540_162121.pdf</a:t>
            </a:r>
            <a:endParaRPr lang="en-US" sz="1000" dirty="0">
              <a:latin typeface="asdfsLatha"/>
            </a:endParaRPr>
          </a:p>
        </p:txBody>
      </p:sp>
      <p:sp>
        <p:nvSpPr>
          <p:cNvPr id="24" name="Rounded Rectangle 23"/>
          <p:cNvSpPr/>
          <p:nvPr/>
        </p:nvSpPr>
        <p:spPr>
          <a:xfrm>
            <a:off x="74676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Summary</a:t>
            </a:r>
          </a:p>
        </p:txBody>
      </p:sp>
      <p:cxnSp>
        <p:nvCxnSpPr>
          <p:cNvPr id="25" name="Straight Connector 24"/>
          <p:cNvCxnSpPr>
            <a:endCxn id="24" idx="1"/>
          </p:cNvCxnSpPr>
          <p:nvPr/>
        </p:nvCxnSpPr>
        <p:spPr>
          <a:xfrm>
            <a:off x="1524000" y="6591300"/>
            <a:ext cx="5943600" cy="0"/>
          </a:xfrm>
          <a:prstGeom prst="line">
            <a:avLst/>
          </a:prstGeom>
          <a:ln>
            <a:solidFill>
              <a:srgbClr val="7030A0"/>
            </a:solidFill>
          </a:ln>
        </p:spPr>
        <p:style>
          <a:lnRef idx="3">
            <a:schemeClr val="accent2"/>
          </a:lnRef>
          <a:fillRef idx="0">
            <a:schemeClr val="accent2"/>
          </a:fillRef>
          <a:effectRef idx="2">
            <a:schemeClr val="accent2"/>
          </a:effectRef>
          <a:fontRef idx="minor">
            <a:schemeClr val="tx1"/>
          </a:fontRef>
        </p:style>
      </p:cxnSp>
      <p:sp>
        <p:nvSpPr>
          <p:cNvPr id="27" name="Rounded Rectangle 26"/>
          <p:cNvSpPr/>
          <p:nvPr/>
        </p:nvSpPr>
        <p:spPr>
          <a:xfrm>
            <a:off x="56388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Campus Experience</a:t>
            </a:r>
          </a:p>
        </p:txBody>
      </p:sp>
      <p:sp>
        <p:nvSpPr>
          <p:cNvPr id="28" name="Rounded Rectangle 27"/>
          <p:cNvSpPr/>
          <p:nvPr/>
        </p:nvSpPr>
        <p:spPr>
          <a:xfrm>
            <a:off x="38862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Orientation &amp; Housing</a:t>
            </a:r>
          </a:p>
        </p:txBody>
      </p:sp>
      <p:sp>
        <p:nvSpPr>
          <p:cNvPr id="29" name="Rounded Rectangle 28"/>
          <p:cNvSpPr/>
          <p:nvPr/>
        </p:nvSpPr>
        <p:spPr>
          <a:xfrm>
            <a:off x="20574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Researching School &amp; Application</a:t>
            </a:r>
          </a:p>
        </p:txBody>
      </p:sp>
      <p:sp>
        <p:nvSpPr>
          <p:cNvPr id="13" name="Content Placeholder 2"/>
          <p:cNvSpPr>
            <a:spLocks noGrp="1"/>
          </p:cNvSpPr>
          <p:nvPr>
            <p:ph sz="half" idx="1"/>
          </p:nvPr>
        </p:nvSpPr>
        <p:spPr>
          <a:xfrm>
            <a:off x="457200" y="921092"/>
            <a:ext cx="8305800" cy="5059363"/>
          </a:xfrm>
        </p:spPr>
        <p:txBody>
          <a:bodyPr>
            <a:normAutofit/>
          </a:bodyPr>
          <a:lstStyle/>
          <a:p>
            <a:pPr marL="0" indent="0">
              <a:buNone/>
            </a:pPr>
            <a:endParaRPr lang="en-US" dirty="0"/>
          </a:p>
          <a:p>
            <a:pPr marL="0" indent="0">
              <a:buNone/>
            </a:pPr>
            <a:endParaRPr lang="en-US" dirty="0"/>
          </a:p>
        </p:txBody>
      </p:sp>
      <p:pic>
        <p:nvPicPr>
          <p:cNvPr id="3" name="Picture 2"/>
          <p:cNvPicPr>
            <a:picLocks noChangeAspect="1"/>
          </p:cNvPicPr>
          <p:nvPr/>
        </p:nvPicPr>
        <p:blipFill>
          <a:blip r:embed="rId3"/>
          <a:stretch>
            <a:fillRect/>
          </a:stretch>
        </p:blipFill>
        <p:spPr>
          <a:xfrm>
            <a:off x="5334000" y="1828800"/>
            <a:ext cx="3657357" cy="3358274"/>
          </a:xfrm>
          <a:prstGeom prst="rect">
            <a:avLst/>
          </a:prstGeom>
        </p:spPr>
      </p:pic>
      <p:sp>
        <p:nvSpPr>
          <p:cNvPr id="15" name="Content Placeholder 2"/>
          <p:cNvSpPr>
            <a:spLocks noGrp="1"/>
          </p:cNvSpPr>
          <p:nvPr>
            <p:ph sz="half" idx="1"/>
          </p:nvPr>
        </p:nvSpPr>
        <p:spPr>
          <a:xfrm>
            <a:off x="76200" y="1066800"/>
            <a:ext cx="5257800" cy="5059363"/>
          </a:xfrm>
        </p:spPr>
        <p:txBody>
          <a:bodyPr>
            <a:normAutofit/>
          </a:bodyPr>
          <a:lstStyle/>
          <a:p>
            <a:pPr marL="0" indent="0">
              <a:buNone/>
            </a:pPr>
            <a:r>
              <a:rPr lang="en-US" sz="1600" dirty="0"/>
              <a:t>It may be helpful to consider Maslow’s Hierarchy of Needs when considering the needs of our transgender population at Centrist College. </a:t>
            </a:r>
          </a:p>
          <a:p>
            <a:pPr marL="0" indent="0">
              <a:buNone/>
            </a:pPr>
            <a:endParaRPr lang="en-US" sz="1600" dirty="0"/>
          </a:p>
          <a:p>
            <a:pPr marL="0" indent="0">
              <a:buNone/>
            </a:pPr>
            <a:r>
              <a:rPr lang="en-US" sz="1600" dirty="0"/>
              <a:t>Students cannot be academically and socially successful without having their most basic physiological and safety needs at the base of the pyramid met first. This includes:</a:t>
            </a:r>
          </a:p>
          <a:p>
            <a:r>
              <a:rPr lang="en-US" sz="1400" dirty="0"/>
              <a:t>Being able to utilize restroom facilities that meet their identity</a:t>
            </a:r>
          </a:p>
          <a:p>
            <a:r>
              <a:rPr lang="en-US" sz="1400" dirty="0"/>
              <a:t>A sense of safety and security in their home (ex. residential hall) and on-campus</a:t>
            </a:r>
          </a:p>
          <a:p>
            <a:r>
              <a:rPr lang="en-US" sz="1400" dirty="0"/>
              <a:t>Feeling welcome and included as a part of our campus community</a:t>
            </a:r>
          </a:p>
          <a:p>
            <a:endParaRPr lang="en-US" sz="1400" dirty="0"/>
          </a:p>
          <a:p>
            <a:pPr lvl="1"/>
            <a:endParaRPr lang="en-US" dirty="0"/>
          </a:p>
          <a:p>
            <a:pPr lvl="1"/>
            <a:endParaRPr lang="en-US" sz="1200" dirty="0"/>
          </a:p>
          <a:p>
            <a:pPr lvl="1"/>
            <a:endParaRPr lang="en-US" sz="1200" dirty="0"/>
          </a:p>
          <a:p>
            <a:endParaRPr lang="en-US" sz="1800" dirty="0"/>
          </a:p>
        </p:txBody>
      </p:sp>
      <p:sp>
        <p:nvSpPr>
          <p:cNvPr id="16" name="Slide Number Placeholder 3"/>
          <p:cNvSpPr txBox="1">
            <a:spLocks/>
          </p:cNvSpPr>
          <p:nvPr/>
        </p:nvSpPr>
        <p:spPr>
          <a:xfrm>
            <a:off x="8763000" y="777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FFFFCC"/>
                </a:solidFill>
                <a:latin typeface="asdfsLatha"/>
              </a:rPr>
              <a:t>4</a:t>
            </a:r>
          </a:p>
        </p:txBody>
      </p:sp>
      <p:sp>
        <p:nvSpPr>
          <p:cNvPr id="18" name="Rounded Rectangle 17"/>
          <p:cNvSpPr/>
          <p:nvPr/>
        </p:nvSpPr>
        <p:spPr>
          <a:xfrm>
            <a:off x="228600" y="6400800"/>
            <a:ext cx="1295400" cy="381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mj-lt"/>
                <a:cs typeface="Latha" pitchFamily="2"/>
              </a:rPr>
              <a:t>Introduction &amp; Current State</a:t>
            </a:r>
          </a:p>
        </p:txBody>
      </p:sp>
    </p:spTree>
    <p:extLst>
      <p:ext uri="{BB962C8B-B14F-4D97-AF65-F5344CB8AC3E}">
        <p14:creationId xmlns:p14="http://schemas.microsoft.com/office/powerpoint/2010/main" val="2887782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Neutral Language</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Throughout this presentation, we will be using gender neutral language so here is a description of appropriate gender neutral language.</a:t>
            </a:r>
          </a:p>
          <a:p>
            <a:r>
              <a:rPr lang="en-US" dirty="0"/>
              <a:t>Using “they” instead of “he and/or she.” According to Oxford dictionary, “they is” is grammatically correct, so can be applied when talking about a singular individual, and it is the most appropriate form of gender neutral language since it can be applied to any and all individuals. </a:t>
            </a:r>
          </a:p>
          <a:p>
            <a:pPr lvl="1">
              <a:buFont typeface="Arial" panose="020B0604020202020204" pitchFamily="34" charset="0"/>
              <a:buChar char="•"/>
            </a:pPr>
            <a:r>
              <a:rPr lang="en-US" sz="1400" dirty="0"/>
              <a:t>The information regarding Oxford Dictionary can be found at http://www.oxforddictionaries.com/us/definition/american_english/they </a:t>
            </a:r>
          </a:p>
          <a:p>
            <a:pPr marL="342900" lvl="1" indent="-342900">
              <a:buFont typeface="Arial" pitchFamily="34" charset="0"/>
              <a:buChar char="•"/>
            </a:pPr>
            <a:r>
              <a:rPr lang="en-US" sz="1600" dirty="0"/>
              <a:t>This language can be applied to the college application format, housing, scholarships, and other gender-centered language that is used throughout university forms and policies and examples of these can be found at this link: http://www.lambdalegal.org/sites/default/files/transgender_college_students.pdf</a:t>
            </a:r>
            <a:r>
              <a:rPr lang="en-US" sz="1400" dirty="0"/>
              <a:t>. </a:t>
            </a:r>
            <a:endParaRPr lang="en-US" sz="1600" dirty="0"/>
          </a:p>
        </p:txBody>
      </p:sp>
      <p:sp>
        <p:nvSpPr>
          <p:cNvPr id="12" name="Rounded Rectangle 11"/>
          <p:cNvSpPr/>
          <p:nvPr/>
        </p:nvSpPr>
        <p:spPr>
          <a:xfrm>
            <a:off x="74676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Summary</a:t>
            </a:r>
          </a:p>
        </p:txBody>
      </p:sp>
      <p:cxnSp>
        <p:nvCxnSpPr>
          <p:cNvPr id="13" name="Straight Connector 12"/>
          <p:cNvCxnSpPr>
            <a:endCxn id="12" idx="1"/>
          </p:cNvCxnSpPr>
          <p:nvPr/>
        </p:nvCxnSpPr>
        <p:spPr>
          <a:xfrm>
            <a:off x="1524000" y="6591300"/>
            <a:ext cx="5943600" cy="0"/>
          </a:xfrm>
          <a:prstGeom prst="line">
            <a:avLst/>
          </a:prstGeom>
          <a:ln>
            <a:solidFill>
              <a:srgbClr val="7030A0"/>
            </a:solidFill>
          </a:ln>
        </p:spPr>
        <p:style>
          <a:lnRef idx="3">
            <a:schemeClr val="accent2"/>
          </a:lnRef>
          <a:fillRef idx="0">
            <a:schemeClr val="accent2"/>
          </a:fillRef>
          <a:effectRef idx="2">
            <a:schemeClr val="accent2"/>
          </a:effectRef>
          <a:fontRef idx="minor">
            <a:schemeClr val="tx1"/>
          </a:fontRef>
        </p:style>
      </p:cxnSp>
      <p:sp>
        <p:nvSpPr>
          <p:cNvPr id="14" name="Rounded Rectangle 13"/>
          <p:cNvSpPr/>
          <p:nvPr/>
        </p:nvSpPr>
        <p:spPr>
          <a:xfrm>
            <a:off x="56388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Campus Experience</a:t>
            </a:r>
          </a:p>
        </p:txBody>
      </p:sp>
      <p:sp>
        <p:nvSpPr>
          <p:cNvPr id="15" name="Rounded Rectangle 14"/>
          <p:cNvSpPr/>
          <p:nvPr/>
        </p:nvSpPr>
        <p:spPr>
          <a:xfrm>
            <a:off x="38862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Orientation &amp; Housing</a:t>
            </a:r>
          </a:p>
        </p:txBody>
      </p:sp>
      <p:sp>
        <p:nvSpPr>
          <p:cNvPr id="16" name="Rounded Rectangle 15"/>
          <p:cNvSpPr/>
          <p:nvPr/>
        </p:nvSpPr>
        <p:spPr>
          <a:xfrm>
            <a:off x="20574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Researching School &amp; Application</a:t>
            </a:r>
          </a:p>
        </p:txBody>
      </p:sp>
      <p:sp>
        <p:nvSpPr>
          <p:cNvPr id="27" name="Rounded Rectangle 26"/>
          <p:cNvSpPr/>
          <p:nvPr/>
        </p:nvSpPr>
        <p:spPr>
          <a:xfrm>
            <a:off x="228600" y="6400800"/>
            <a:ext cx="1295400" cy="381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mj-lt"/>
                <a:cs typeface="Latha" pitchFamily="2"/>
              </a:rPr>
              <a:t>Introduction &amp; Current State</a:t>
            </a:r>
          </a:p>
        </p:txBody>
      </p:sp>
      <p:sp>
        <p:nvSpPr>
          <p:cNvPr id="11" name="Slide Number Placeholder 3"/>
          <p:cNvSpPr txBox="1">
            <a:spLocks/>
          </p:cNvSpPr>
          <p:nvPr/>
        </p:nvSpPr>
        <p:spPr>
          <a:xfrm>
            <a:off x="8754893" y="768485"/>
            <a:ext cx="2133600" cy="365125"/>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FFFFCC"/>
                </a:solidFill>
                <a:latin typeface="asdfsLatha"/>
              </a:rPr>
              <a:t>5</a:t>
            </a:r>
          </a:p>
        </p:txBody>
      </p:sp>
    </p:spTree>
    <p:extLst>
      <p:ext uri="{BB962C8B-B14F-4D97-AF65-F5344CB8AC3E}">
        <p14:creationId xmlns:p14="http://schemas.microsoft.com/office/powerpoint/2010/main" val="2507105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Casey: A Prospective Student</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This study will follow the experience of a student named Casey. This experience ranges from their time starting at researching Centrist College as a potential college option through completing their first semester at Centrist College.</a:t>
            </a:r>
          </a:p>
          <a:p>
            <a:r>
              <a:rPr lang="en-US" dirty="0"/>
              <a:t>Casey was born with female reproductive organs and is seeking hormone treatment and surgery in the near future to transition into their identified trans-male gender.</a:t>
            </a:r>
          </a:p>
          <a:p>
            <a:r>
              <a:rPr lang="en-US" dirty="0"/>
              <a:t>In general, high school was not an enjoyable or inclusive experience for Casey and they is very serious about finding a university that they can feel comfortable at.</a:t>
            </a:r>
          </a:p>
          <a:p>
            <a:r>
              <a:rPr lang="en-US" dirty="0"/>
              <a:t>Casey is willing to forego a university that has their desired major in order to find a university that is accepting and inclusive of their gender transition. </a:t>
            </a:r>
          </a:p>
          <a:p>
            <a:r>
              <a:rPr lang="en-US" dirty="0"/>
              <a:t>Casey understands that there is still a lot of work to be done for students who identify as LGBTQIAA, but is looking to a university that is at least cognizant of challenges facing LGBTQIAA students. </a:t>
            </a:r>
          </a:p>
          <a:p>
            <a:endParaRPr lang="en-US" dirty="0"/>
          </a:p>
        </p:txBody>
      </p:sp>
      <p:sp>
        <p:nvSpPr>
          <p:cNvPr id="4" name="Slide Number Placeholder 3"/>
          <p:cNvSpPr>
            <a:spLocks noGrp="1"/>
          </p:cNvSpPr>
          <p:nvPr>
            <p:ph type="sldNum" sz="quarter" idx="12"/>
          </p:nvPr>
        </p:nvSpPr>
        <p:spPr/>
        <p:txBody>
          <a:bodyPr/>
          <a:lstStyle/>
          <a:p>
            <a:fld id="{F6867350-A824-4737-9FFE-7DE0EA27F43D}" type="slidenum">
              <a:rPr lang="en-US" smtClean="0"/>
              <a:pPr/>
              <a:t>6</a:t>
            </a:fld>
            <a:endParaRPr lang="en-US" dirty="0"/>
          </a:p>
        </p:txBody>
      </p:sp>
      <p:sp>
        <p:nvSpPr>
          <p:cNvPr id="5" name="Rounded Rectangle 4"/>
          <p:cNvSpPr/>
          <p:nvPr/>
        </p:nvSpPr>
        <p:spPr>
          <a:xfrm>
            <a:off x="74676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Summary</a:t>
            </a:r>
          </a:p>
        </p:txBody>
      </p:sp>
      <p:cxnSp>
        <p:nvCxnSpPr>
          <p:cNvPr id="6" name="Straight Connector 5"/>
          <p:cNvCxnSpPr>
            <a:endCxn id="5" idx="1"/>
          </p:cNvCxnSpPr>
          <p:nvPr/>
        </p:nvCxnSpPr>
        <p:spPr>
          <a:xfrm>
            <a:off x="1524000" y="6591300"/>
            <a:ext cx="5943600" cy="0"/>
          </a:xfrm>
          <a:prstGeom prst="line">
            <a:avLst/>
          </a:prstGeom>
          <a:ln>
            <a:solidFill>
              <a:srgbClr val="7030A0"/>
            </a:solidFill>
          </a:ln>
        </p:spPr>
        <p:style>
          <a:lnRef idx="3">
            <a:schemeClr val="accent2"/>
          </a:lnRef>
          <a:fillRef idx="0">
            <a:schemeClr val="accent2"/>
          </a:fillRef>
          <a:effectRef idx="2">
            <a:schemeClr val="accent2"/>
          </a:effectRef>
          <a:fontRef idx="minor">
            <a:schemeClr val="tx1"/>
          </a:fontRef>
        </p:style>
      </p:cxnSp>
      <p:sp>
        <p:nvSpPr>
          <p:cNvPr id="7" name="Rounded Rectangle 6"/>
          <p:cNvSpPr/>
          <p:nvPr/>
        </p:nvSpPr>
        <p:spPr>
          <a:xfrm>
            <a:off x="56388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Campus Experience</a:t>
            </a:r>
          </a:p>
        </p:txBody>
      </p:sp>
      <p:sp>
        <p:nvSpPr>
          <p:cNvPr id="8" name="Rounded Rectangle 7"/>
          <p:cNvSpPr/>
          <p:nvPr/>
        </p:nvSpPr>
        <p:spPr>
          <a:xfrm>
            <a:off x="38862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Orientation &amp; Housing</a:t>
            </a:r>
          </a:p>
        </p:txBody>
      </p:sp>
      <p:sp>
        <p:nvSpPr>
          <p:cNvPr id="9" name="Rounded Rectangle 8"/>
          <p:cNvSpPr/>
          <p:nvPr/>
        </p:nvSpPr>
        <p:spPr>
          <a:xfrm>
            <a:off x="20574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Researching School &amp; Application</a:t>
            </a:r>
          </a:p>
        </p:txBody>
      </p:sp>
      <p:sp>
        <p:nvSpPr>
          <p:cNvPr id="14" name="Rounded Rectangle 13"/>
          <p:cNvSpPr/>
          <p:nvPr/>
        </p:nvSpPr>
        <p:spPr>
          <a:xfrm>
            <a:off x="228600" y="6400800"/>
            <a:ext cx="1295400" cy="381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mj-lt"/>
                <a:cs typeface="Latha" pitchFamily="2"/>
              </a:rPr>
              <a:t>Introduction &amp; Current State</a:t>
            </a:r>
          </a:p>
        </p:txBody>
      </p:sp>
      <p:pic>
        <p:nvPicPr>
          <p:cNvPr id="12" name="Picture 11" descr="LGBT Center Stock Photo.jpg"/>
          <p:cNvPicPr>
            <a:picLocks noChangeAspect="1"/>
          </p:cNvPicPr>
          <p:nvPr/>
        </p:nvPicPr>
        <p:blipFill>
          <a:blip r:embed="rId3"/>
          <a:stretch>
            <a:fillRect/>
          </a:stretch>
        </p:blipFill>
        <p:spPr>
          <a:xfrm>
            <a:off x="3023204" y="4084008"/>
            <a:ext cx="2948778" cy="1965002"/>
          </a:xfrm>
          <a:prstGeom prst="rect">
            <a:avLst/>
          </a:prstGeom>
        </p:spPr>
      </p:pic>
      <p:sp>
        <p:nvSpPr>
          <p:cNvPr id="15" name="TextBox 14"/>
          <p:cNvSpPr txBox="1"/>
          <p:nvPr/>
        </p:nvSpPr>
        <p:spPr>
          <a:xfrm>
            <a:off x="5964391" y="5812819"/>
            <a:ext cx="5415463" cy="400110"/>
          </a:xfrm>
          <a:prstGeom prst="rect">
            <a:avLst/>
          </a:prstGeom>
        </p:spPr>
        <p:txBody>
          <a:bodyPr rtlCol="0" anchor="t">
            <a:spAutoFit/>
          </a:bodyPr>
          <a:lstStyle/>
          <a:p>
            <a:r>
              <a:rPr lang="en-US" sz="1000" dirty="0"/>
              <a:t>Image source: MNSU Stock Photo Library</a:t>
            </a:r>
          </a:p>
          <a:p>
            <a:endParaRPr lang="en-US" sz="1000" dirty="0"/>
          </a:p>
        </p:txBody>
      </p:sp>
    </p:spTree>
    <p:extLst>
      <p:ext uri="{BB962C8B-B14F-4D97-AF65-F5344CB8AC3E}">
        <p14:creationId xmlns:p14="http://schemas.microsoft.com/office/powerpoint/2010/main" val="3608097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Researching Universities: LGBTQIAA Website</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Casey looked at Centrist College’s LGBTQIAA website, only to be disappointed by the results. The website had very little information on getting involved with student organizations that connect and/or advocate for students who identify as LGBTQIAA. Also, it appeared the Safe Zone training had not been updated in quite a few years. </a:t>
            </a:r>
          </a:p>
          <a:p>
            <a:endParaRPr lang="en-US" dirty="0"/>
          </a:p>
          <a:p>
            <a:r>
              <a:rPr lang="en-US" dirty="0"/>
              <a:t>With increased support from the IT Department and computer science majors on campus, Centrist College should make a plan to update their website. </a:t>
            </a:r>
          </a:p>
          <a:p>
            <a:r>
              <a:rPr lang="en-US" dirty="0"/>
              <a:t>One of the highlighted improvements would be to showcase which student organizations that students who identify as LGBTQIAA can get involved with. A website that Centrist College can model off of is from the University of Northern Iowa, www.uni.</a:t>
            </a:r>
            <a:r>
              <a:rPr lang="en-US" dirty="0" err="1"/>
              <a:t>edu</a:t>
            </a:r>
            <a:r>
              <a:rPr lang="en-US" dirty="0"/>
              <a:t>/</a:t>
            </a:r>
            <a:r>
              <a:rPr lang="en-US" dirty="0" err="1"/>
              <a:t>lgbt</a:t>
            </a:r>
            <a:r>
              <a:rPr lang="en-US" dirty="0"/>
              <a:t>/.</a:t>
            </a:r>
          </a:p>
          <a:p>
            <a:r>
              <a:rPr lang="en-US" dirty="0"/>
              <a:t>After a discussion with the LGBTQIAA Director, Safe Zone training is being offered at Centrist College, but the website should reflect these current efforts. Updating the website should be added as a task by student IT workers. A university that has updated information on Safe Zone training is Iowa State University, www.lgbtss.dso.iastate.edu/programs/</a:t>
            </a:r>
            <a:r>
              <a:rPr lang="en-US" dirty="0" err="1"/>
              <a:t>safezone</a:t>
            </a:r>
            <a:r>
              <a:rPr lang="en-US" dirty="0"/>
              <a:t>. </a:t>
            </a:r>
          </a:p>
          <a:p>
            <a:endParaRPr lang="en-US" dirty="0"/>
          </a:p>
          <a:p>
            <a:pPr lvl="1"/>
            <a:endParaRPr lang="en-US" dirty="0"/>
          </a:p>
          <a:p>
            <a:endParaRPr lang="en-US" dirty="0"/>
          </a:p>
          <a:p>
            <a:endParaRPr lang="en-US" dirty="0"/>
          </a:p>
          <a:p>
            <a:endParaRPr lang="en-US" sz="1000" dirty="0">
              <a:latin typeface="+mj-lt"/>
              <a:cs typeface="Latha" pitchFamily="2"/>
            </a:endParaRPr>
          </a:p>
        </p:txBody>
      </p:sp>
      <p:cxnSp>
        <p:nvCxnSpPr>
          <p:cNvPr id="5" name="Straight Connector 4"/>
          <p:cNvCxnSpPr/>
          <p:nvPr/>
        </p:nvCxnSpPr>
        <p:spPr>
          <a:xfrm>
            <a:off x="152400" y="2209800"/>
            <a:ext cx="8763000" cy="0"/>
          </a:xfrm>
          <a:prstGeom prst="line">
            <a:avLst/>
          </a:prstGeom>
        </p:spPr>
        <p:style>
          <a:lnRef idx="2">
            <a:schemeClr val="dk1"/>
          </a:lnRef>
          <a:fillRef idx="0">
            <a:schemeClr val="dk1"/>
          </a:fillRef>
          <a:effectRef idx="1">
            <a:schemeClr val="dk1"/>
          </a:effectRef>
          <a:fontRef idx="minor">
            <a:schemeClr val="tx1"/>
          </a:fontRef>
        </p:style>
      </p:cxnSp>
      <p:sp>
        <p:nvSpPr>
          <p:cNvPr id="6" name="Rounded Rectangle 5"/>
          <p:cNvSpPr/>
          <p:nvPr/>
        </p:nvSpPr>
        <p:spPr>
          <a:xfrm>
            <a:off x="74676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Summary</a:t>
            </a:r>
          </a:p>
        </p:txBody>
      </p:sp>
      <p:cxnSp>
        <p:nvCxnSpPr>
          <p:cNvPr id="7" name="Straight Connector 6"/>
          <p:cNvCxnSpPr>
            <a:endCxn id="6" idx="1"/>
          </p:cNvCxnSpPr>
          <p:nvPr/>
        </p:nvCxnSpPr>
        <p:spPr>
          <a:xfrm>
            <a:off x="1524000" y="6591300"/>
            <a:ext cx="5943600" cy="0"/>
          </a:xfrm>
          <a:prstGeom prst="line">
            <a:avLst/>
          </a:prstGeom>
          <a:ln>
            <a:solidFill>
              <a:srgbClr val="7030A0"/>
            </a:solidFill>
          </a:ln>
        </p:spPr>
        <p:style>
          <a:lnRef idx="3">
            <a:schemeClr val="accent2"/>
          </a:lnRef>
          <a:fillRef idx="0">
            <a:schemeClr val="accent2"/>
          </a:fillRef>
          <a:effectRef idx="2">
            <a:schemeClr val="accent2"/>
          </a:effectRef>
          <a:fontRef idx="minor">
            <a:schemeClr val="tx1"/>
          </a:fontRef>
        </p:style>
      </p:cxnSp>
      <p:sp>
        <p:nvSpPr>
          <p:cNvPr id="8" name="Rounded Rectangle 7"/>
          <p:cNvSpPr/>
          <p:nvPr/>
        </p:nvSpPr>
        <p:spPr>
          <a:xfrm>
            <a:off x="56388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Campus Experience</a:t>
            </a:r>
          </a:p>
        </p:txBody>
      </p:sp>
      <p:sp>
        <p:nvSpPr>
          <p:cNvPr id="9" name="Rounded Rectangle 8"/>
          <p:cNvSpPr/>
          <p:nvPr/>
        </p:nvSpPr>
        <p:spPr>
          <a:xfrm>
            <a:off x="38862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Orientation &amp; Housing</a:t>
            </a:r>
          </a:p>
        </p:txBody>
      </p:sp>
      <p:sp>
        <p:nvSpPr>
          <p:cNvPr id="10" name="Rounded Rectangle 9"/>
          <p:cNvSpPr/>
          <p:nvPr/>
        </p:nvSpPr>
        <p:spPr>
          <a:xfrm>
            <a:off x="2057400" y="6400800"/>
            <a:ext cx="1295400" cy="381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mj-lt"/>
                <a:cs typeface="Latha" pitchFamily="2"/>
              </a:rPr>
              <a:t>Researching School &amp; Application</a:t>
            </a:r>
          </a:p>
        </p:txBody>
      </p:sp>
      <p:sp>
        <p:nvSpPr>
          <p:cNvPr id="12" name="Rounded Rectangle 11"/>
          <p:cNvSpPr/>
          <p:nvPr/>
        </p:nvSpPr>
        <p:spPr>
          <a:xfrm>
            <a:off x="2286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Introduction &amp; Current State</a:t>
            </a:r>
          </a:p>
        </p:txBody>
      </p:sp>
      <p:pic>
        <p:nvPicPr>
          <p:cNvPr id="11" name="Picture 10"/>
          <p:cNvPicPr>
            <a:picLocks noChangeAspect="1"/>
          </p:cNvPicPr>
          <p:nvPr/>
        </p:nvPicPr>
        <p:blipFill>
          <a:blip r:embed="rId3"/>
          <a:stretch>
            <a:fillRect/>
          </a:stretch>
        </p:blipFill>
        <p:spPr>
          <a:xfrm>
            <a:off x="3717394" y="4721220"/>
            <a:ext cx="1325185" cy="1322244"/>
          </a:xfrm>
          <a:prstGeom prst="rect">
            <a:avLst/>
          </a:prstGeom>
        </p:spPr>
      </p:pic>
      <p:sp>
        <p:nvSpPr>
          <p:cNvPr id="13" name="TextBox 12"/>
          <p:cNvSpPr txBox="1"/>
          <p:nvPr/>
        </p:nvSpPr>
        <p:spPr>
          <a:xfrm>
            <a:off x="5415253" y="5884885"/>
            <a:ext cx="5415463" cy="246221"/>
          </a:xfrm>
          <a:prstGeom prst="rect">
            <a:avLst/>
          </a:prstGeom>
        </p:spPr>
        <p:txBody>
          <a:bodyPr rtlCol="0">
            <a:spAutoFit/>
          </a:bodyPr>
          <a:lstStyle/>
          <a:p>
            <a:r>
              <a:rPr lang="en-US" sz="1000" dirty="0"/>
              <a:t>Image source: http://thesafezoneproject.com/additional-resources/</a:t>
            </a:r>
          </a:p>
        </p:txBody>
      </p:sp>
      <p:sp>
        <p:nvSpPr>
          <p:cNvPr id="14" name="Slide Number Placeholder 3"/>
          <p:cNvSpPr txBox="1">
            <a:spLocks/>
          </p:cNvSpPr>
          <p:nvPr/>
        </p:nvSpPr>
        <p:spPr>
          <a:xfrm>
            <a:off x="8754893" y="768485"/>
            <a:ext cx="2133600" cy="365125"/>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FFFFCC"/>
                </a:solidFill>
                <a:latin typeface="asdfsLatha"/>
              </a:rPr>
              <a:t>7</a:t>
            </a:r>
          </a:p>
        </p:txBody>
      </p:sp>
    </p:spTree>
    <p:extLst>
      <p:ext uri="{BB962C8B-B14F-4D97-AF65-F5344CB8AC3E}">
        <p14:creationId xmlns:p14="http://schemas.microsoft.com/office/powerpoint/2010/main" val="3949656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Researching Universities: On-Campus Resources</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Casey continued on with the website hoping to find information related to scholarships, coming out, counseling services, and a map of gender-neutral bathrooms on Centrist College’s campus. While, eventually finding most of this information, it took Casey a very long time sifting through Centrist College’s website to find this information. </a:t>
            </a:r>
          </a:p>
          <a:p>
            <a:endParaRPr lang="en-US" dirty="0"/>
          </a:p>
          <a:p>
            <a:r>
              <a:rPr lang="en-US" dirty="0"/>
              <a:t>Again with help from the IT Department and computer science majors on campus, it is suggested that the LGBTQIAA website consolidates on-campus resources for LGBTQIAA students onto the website.</a:t>
            </a:r>
          </a:p>
          <a:p>
            <a:r>
              <a:rPr lang="en-US" dirty="0"/>
              <a:t>Also, there is currently a graduate student assigned to work at the LGBTQIAA center. It is suggested that they maintain and manage two social media sites, potentially increasing the reach to prospective and current students. </a:t>
            </a:r>
          </a:p>
          <a:p>
            <a:r>
              <a:rPr lang="en-US" dirty="0"/>
              <a:t>The social media sites can serve as </a:t>
            </a:r>
            <a:r>
              <a:rPr lang="en-US" dirty="0" smtClean="0"/>
              <a:t>a way </a:t>
            </a:r>
            <a:r>
              <a:rPr lang="en-US" dirty="0"/>
              <a:t>to quickly respond to student questions on a platform that many students use.</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F6867350-A824-4737-9FFE-7DE0EA27F43D}" type="slidenum">
              <a:rPr lang="en-US" smtClean="0"/>
              <a:pPr/>
              <a:t>8</a:t>
            </a:fld>
            <a:endParaRPr lang="en-US" dirty="0"/>
          </a:p>
        </p:txBody>
      </p:sp>
      <p:cxnSp>
        <p:nvCxnSpPr>
          <p:cNvPr id="5" name="Straight Connector 4"/>
          <p:cNvCxnSpPr/>
          <p:nvPr/>
        </p:nvCxnSpPr>
        <p:spPr>
          <a:xfrm>
            <a:off x="152400" y="2209800"/>
            <a:ext cx="8763000" cy="0"/>
          </a:xfrm>
          <a:prstGeom prst="line">
            <a:avLst/>
          </a:prstGeom>
        </p:spPr>
        <p:style>
          <a:lnRef idx="2">
            <a:schemeClr val="dk1"/>
          </a:lnRef>
          <a:fillRef idx="0">
            <a:schemeClr val="dk1"/>
          </a:fillRef>
          <a:effectRef idx="1">
            <a:schemeClr val="dk1"/>
          </a:effectRef>
          <a:fontRef idx="minor">
            <a:schemeClr val="tx1"/>
          </a:fontRef>
        </p:style>
      </p:cxnSp>
      <p:sp>
        <p:nvSpPr>
          <p:cNvPr id="6" name="Rounded Rectangle 5"/>
          <p:cNvSpPr/>
          <p:nvPr/>
        </p:nvSpPr>
        <p:spPr>
          <a:xfrm>
            <a:off x="74676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Summary</a:t>
            </a:r>
          </a:p>
        </p:txBody>
      </p:sp>
      <p:cxnSp>
        <p:nvCxnSpPr>
          <p:cNvPr id="7" name="Straight Connector 6"/>
          <p:cNvCxnSpPr>
            <a:endCxn id="6" idx="1"/>
          </p:cNvCxnSpPr>
          <p:nvPr/>
        </p:nvCxnSpPr>
        <p:spPr>
          <a:xfrm>
            <a:off x="1524000" y="6591300"/>
            <a:ext cx="5943600" cy="0"/>
          </a:xfrm>
          <a:prstGeom prst="line">
            <a:avLst/>
          </a:prstGeom>
          <a:ln>
            <a:solidFill>
              <a:srgbClr val="7030A0"/>
            </a:solidFill>
          </a:ln>
        </p:spPr>
        <p:style>
          <a:lnRef idx="3">
            <a:schemeClr val="accent2"/>
          </a:lnRef>
          <a:fillRef idx="0">
            <a:schemeClr val="accent2"/>
          </a:fillRef>
          <a:effectRef idx="2">
            <a:schemeClr val="accent2"/>
          </a:effectRef>
          <a:fontRef idx="minor">
            <a:schemeClr val="tx1"/>
          </a:fontRef>
        </p:style>
      </p:cxnSp>
      <p:sp>
        <p:nvSpPr>
          <p:cNvPr id="8" name="Rounded Rectangle 7"/>
          <p:cNvSpPr/>
          <p:nvPr/>
        </p:nvSpPr>
        <p:spPr>
          <a:xfrm>
            <a:off x="56388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Campus Experience</a:t>
            </a:r>
          </a:p>
        </p:txBody>
      </p:sp>
      <p:sp>
        <p:nvSpPr>
          <p:cNvPr id="9" name="Rounded Rectangle 8"/>
          <p:cNvSpPr/>
          <p:nvPr/>
        </p:nvSpPr>
        <p:spPr>
          <a:xfrm>
            <a:off x="38862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Orientation &amp; Housing</a:t>
            </a:r>
          </a:p>
        </p:txBody>
      </p:sp>
      <p:sp>
        <p:nvSpPr>
          <p:cNvPr id="12" name="Rounded Rectangle 11"/>
          <p:cNvSpPr/>
          <p:nvPr/>
        </p:nvSpPr>
        <p:spPr>
          <a:xfrm>
            <a:off x="2286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Introduction &amp; Current State</a:t>
            </a:r>
          </a:p>
        </p:txBody>
      </p:sp>
      <p:sp>
        <p:nvSpPr>
          <p:cNvPr id="13" name="Rounded Rectangle 12"/>
          <p:cNvSpPr/>
          <p:nvPr/>
        </p:nvSpPr>
        <p:spPr>
          <a:xfrm>
            <a:off x="2057400" y="6400800"/>
            <a:ext cx="1295400" cy="381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mj-lt"/>
                <a:cs typeface="Latha" pitchFamily="2"/>
              </a:rPr>
              <a:t>Researching School &amp; Application</a:t>
            </a:r>
          </a:p>
        </p:txBody>
      </p:sp>
    </p:spTree>
    <p:extLst>
      <p:ext uri="{BB962C8B-B14F-4D97-AF65-F5344CB8AC3E}">
        <p14:creationId xmlns:p14="http://schemas.microsoft.com/office/powerpoint/2010/main" val="149927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Housing</a:t>
            </a:r>
          </a:p>
        </p:txBody>
      </p:sp>
      <p:sp>
        <p:nvSpPr>
          <p:cNvPr id="3" name="Content Placeholder 2"/>
          <p:cNvSpPr>
            <a:spLocks noGrp="1"/>
          </p:cNvSpPr>
          <p:nvPr>
            <p:ph sz="half" idx="1"/>
          </p:nvPr>
        </p:nvSpPr>
        <p:spPr>
          <a:xfrm>
            <a:off x="0" y="1112837"/>
            <a:ext cx="4038600" cy="5059363"/>
          </a:xfrm>
        </p:spPr>
        <p:txBody>
          <a:bodyPr vert="horz" lIns="91440" tIns="45720" rIns="91440" bIns="45720" rtlCol="0" anchor="t">
            <a:normAutofit fontScale="55000" lnSpcReduction="20000"/>
          </a:bodyPr>
          <a:lstStyle/>
          <a:p>
            <a:r>
              <a:rPr lang="en-US" sz="2600" dirty="0"/>
              <a:t>After Casey has finished researching different universities and their LGBTQIAA resources, they has decided to apply to Centrist College. As they is applying to Centrist, they felt discriminated against and uncomfortable reading the language of “he” or “she” and being asked to identify with one gender or the other throughout the application process for the college, housing, and scholarship information.</a:t>
            </a:r>
          </a:p>
          <a:p>
            <a:endParaRPr lang="en-US" sz="2600" dirty="0"/>
          </a:p>
          <a:p>
            <a:r>
              <a:rPr lang="en-US" sz="2600" dirty="0"/>
              <a:t>While transgender students are applying for housing, we suggest that we allow students to self-identify their gender and apply for housing based on their gender identities.</a:t>
            </a:r>
          </a:p>
          <a:p>
            <a:r>
              <a:rPr lang="en-US" sz="2600" dirty="0"/>
              <a:t>The most efficient way of eliminating cissexism and the gender binary is to allow individuals the opportunity to self-label their identified gender rather than asking them to choose “male” or “female” or “other.” Here is an image of how these options can be incorporated into the application format. This can be accomplished with support from the Residential Life Department.</a:t>
            </a:r>
          </a:p>
        </p:txBody>
      </p:sp>
      <p:pic>
        <p:nvPicPr>
          <p:cNvPr id="5" name="Content Placeholder 4" descr="Gender Identification 2.tiff"/>
          <p:cNvPicPr>
            <a:picLocks noGrp="1" noChangeAspect="1"/>
          </p:cNvPicPr>
          <p:nvPr>
            <p:ph sz="half" idx="2"/>
          </p:nvPr>
        </p:nvPicPr>
        <p:blipFill>
          <a:blip r:embed="rId3">
            <a:extLst>
              <a:ext uri="{28A0092B-C50C-407E-A947-70E740481C1C}">
                <a14:useLocalDpi xmlns:a14="http://schemas.microsoft.com/office/drawing/2010/main" val="0"/>
              </a:ext>
            </a:extLst>
          </a:blip>
          <a:srcRect t="-23043" b="-23043"/>
          <a:stretch>
            <a:fillRect/>
          </a:stretch>
        </p:blipFill>
        <p:spPr/>
      </p:pic>
      <p:cxnSp>
        <p:nvCxnSpPr>
          <p:cNvPr id="12" name="Straight Connector 11"/>
          <p:cNvCxnSpPr/>
          <p:nvPr/>
        </p:nvCxnSpPr>
        <p:spPr>
          <a:xfrm>
            <a:off x="143774" y="3039374"/>
            <a:ext cx="4343400" cy="0"/>
          </a:xfrm>
          <a:prstGeom prst="line">
            <a:avLst/>
          </a:prstGeom>
        </p:spPr>
        <p:style>
          <a:lnRef idx="2">
            <a:schemeClr val="dk1"/>
          </a:lnRef>
          <a:fillRef idx="0">
            <a:schemeClr val="dk1"/>
          </a:fillRef>
          <a:effectRef idx="1">
            <a:schemeClr val="dk1"/>
          </a:effectRef>
          <a:fontRef idx="minor">
            <a:schemeClr val="tx1"/>
          </a:fontRef>
        </p:style>
      </p:cxnSp>
      <p:sp>
        <p:nvSpPr>
          <p:cNvPr id="13" name="Rounded Rectangle 12"/>
          <p:cNvSpPr/>
          <p:nvPr/>
        </p:nvSpPr>
        <p:spPr>
          <a:xfrm>
            <a:off x="74676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Summary</a:t>
            </a:r>
          </a:p>
        </p:txBody>
      </p:sp>
      <p:cxnSp>
        <p:nvCxnSpPr>
          <p:cNvPr id="14" name="Straight Connector 13"/>
          <p:cNvCxnSpPr>
            <a:endCxn id="13" idx="1"/>
          </p:cNvCxnSpPr>
          <p:nvPr/>
        </p:nvCxnSpPr>
        <p:spPr>
          <a:xfrm>
            <a:off x="1524000" y="6591300"/>
            <a:ext cx="5943600" cy="0"/>
          </a:xfrm>
          <a:prstGeom prst="line">
            <a:avLst/>
          </a:prstGeom>
          <a:ln>
            <a:solidFill>
              <a:srgbClr val="7030A0"/>
            </a:solidFill>
          </a:ln>
        </p:spPr>
        <p:style>
          <a:lnRef idx="3">
            <a:schemeClr val="accent2"/>
          </a:lnRef>
          <a:fillRef idx="0">
            <a:schemeClr val="accent2"/>
          </a:fillRef>
          <a:effectRef idx="2">
            <a:schemeClr val="accent2"/>
          </a:effectRef>
          <a:fontRef idx="minor">
            <a:schemeClr val="tx1"/>
          </a:fontRef>
        </p:style>
      </p:cxnSp>
      <p:sp>
        <p:nvSpPr>
          <p:cNvPr id="15" name="Rounded Rectangle 14"/>
          <p:cNvSpPr/>
          <p:nvPr/>
        </p:nvSpPr>
        <p:spPr>
          <a:xfrm>
            <a:off x="56388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Campus Experience</a:t>
            </a:r>
          </a:p>
        </p:txBody>
      </p:sp>
      <p:sp>
        <p:nvSpPr>
          <p:cNvPr id="16" name="Rounded Rectangle 15"/>
          <p:cNvSpPr/>
          <p:nvPr/>
        </p:nvSpPr>
        <p:spPr>
          <a:xfrm>
            <a:off x="38862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Orientation &amp; Housing</a:t>
            </a:r>
          </a:p>
        </p:txBody>
      </p:sp>
      <p:sp>
        <p:nvSpPr>
          <p:cNvPr id="19" name="Slide Number Placeholder 3"/>
          <p:cNvSpPr txBox="1">
            <a:spLocks/>
          </p:cNvSpPr>
          <p:nvPr/>
        </p:nvSpPr>
        <p:spPr>
          <a:xfrm>
            <a:off x="8763000" y="77787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FFFFCC"/>
                </a:solidFill>
                <a:latin typeface="asdfsLatha"/>
              </a:rPr>
              <a:t>9</a:t>
            </a:r>
          </a:p>
        </p:txBody>
      </p:sp>
      <p:sp>
        <p:nvSpPr>
          <p:cNvPr id="20" name="Rounded Rectangle 19"/>
          <p:cNvSpPr/>
          <p:nvPr/>
        </p:nvSpPr>
        <p:spPr>
          <a:xfrm>
            <a:off x="228600" y="6400800"/>
            <a:ext cx="12954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latin typeface="+mj-lt"/>
                <a:cs typeface="Latha" pitchFamily="2"/>
              </a:rPr>
              <a:t>Introduction &amp; Current State</a:t>
            </a:r>
          </a:p>
        </p:txBody>
      </p:sp>
      <p:sp>
        <p:nvSpPr>
          <p:cNvPr id="28" name="Rounded Rectangle 27"/>
          <p:cNvSpPr/>
          <p:nvPr/>
        </p:nvSpPr>
        <p:spPr>
          <a:xfrm>
            <a:off x="2057400" y="6400800"/>
            <a:ext cx="1295400" cy="381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mj-lt"/>
                <a:cs typeface="Latha" pitchFamily="2"/>
              </a:rPr>
              <a:t>Researching School &amp; Application</a:t>
            </a:r>
          </a:p>
        </p:txBody>
      </p:sp>
      <p:sp>
        <p:nvSpPr>
          <p:cNvPr id="4" name="TextBox 3"/>
          <p:cNvSpPr txBox="1"/>
          <p:nvPr/>
        </p:nvSpPr>
        <p:spPr>
          <a:xfrm>
            <a:off x="4505325" y="5476187"/>
            <a:ext cx="4513021" cy="369332"/>
          </a:xfrm>
          <a:prstGeom prst="rect">
            <a:avLst/>
          </a:prstGeom>
        </p:spPr>
        <p:txBody>
          <a:bodyPr rtlCol="0" anchor="t">
            <a:spAutoFit/>
          </a:bodyPr>
          <a:lstStyle/>
          <a:p>
            <a:pPr algn="ctr"/>
            <a:r>
              <a:rPr lang="en-US" sz="900" dirty="0">
                <a:latin typeface="Calibri" charset="0"/>
              </a:rPr>
              <a:t>Image source:  http://www.lambdalegal.org/sites/default/files/transgender_college_students.pdf</a:t>
            </a:r>
          </a:p>
        </p:txBody>
      </p:sp>
      <p:sp>
        <p:nvSpPr>
          <p:cNvPr id="6" name="Rectangle 5"/>
          <p:cNvSpPr/>
          <p:nvPr/>
        </p:nvSpPr>
        <p:spPr>
          <a:xfrm>
            <a:off x="342900" y="5504711"/>
            <a:ext cx="4724400" cy="369332"/>
          </a:xfrm>
          <a:prstGeom prst="rect">
            <a:avLst/>
          </a:prstGeom>
        </p:spPr>
        <p:txBody>
          <a:bodyPr wrap="square">
            <a:spAutoFit/>
          </a:bodyPr>
          <a:lstStyle/>
          <a:p>
            <a:pPr lvl="1"/>
            <a:r>
              <a:rPr lang="en-US" sz="900" dirty="0"/>
              <a:t>-For a list of gender terminology, please see this hyperlink: http://www.purdue.edu/lgbtq/resources/documents/Terminology8-12-15.pdf</a:t>
            </a:r>
          </a:p>
        </p:txBody>
      </p:sp>
    </p:spTree>
    <p:extLst>
      <p:ext uri="{BB962C8B-B14F-4D97-AF65-F5344CB8AC3E}">
        <p14:creationId xmlns:p14="http://schemas.microsoft.com/office/powerpoint/2010/main" val="2892111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5702</TotalTime>
  <Words>2872</Words>
  <Application>Microsoft Office PowerPoint</Application>
  <PresentationFormat>On-screen Show (4:3)</PresentationFormat>
  <Paragraphs>248</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asdfsLatha</vt:lpstr>
      <vt:lpstr>Calibri</vt:lpstr>
      <vt:lpstr>Candara</vt:lpstr>
      <vt:lpstr>Helvetica Neue</vt:lpstr>
      <vt:lpstr>Latha</vt:lpstr>
      <vt:lpstr>Office Theme</vt:lpstr>
      <vt:lpstr>PowerPoint Presentation</vt:lpstr>
      <vt:lpstr>PowerPoint Presentation</vt:lpstr>
      <vt:lpstr>Assumptions/Current State</vt:lpstr>
      <vt:lpstr>Maslow's Hierarchy of Needs</vt:lpstr>
      <vt:lpstr>Gender Neutral Language</vt:lpstr>
      <vt:lpstr>Introduction to Casey: A Prospective Student</vt:lpstr>
      <vt:lpstr>Researching Universities: LGBTQIAA Website</vt:lpstr>
      <vt:lpstr>Researching Universities: On-Campus Resources</vt:lpstr>
      <vt:lpstr>Application: Housing</vt:lpstr>
      <vt:lpstr>Application: Housing Continued</vt:lpstr>
      <vt:lpstr>Application: Scholarships </vt:lpstr>
      <vt:lpstr>Orientation: Bathrooms</vt:lpstr>
      <vt:lpstr>Orientation: LGBTQIAA Resources</vt:lpstr>
      <vt:lpstr>Orientation: Overnight Stay</vt:lpstr>
      <vt:lpstr>Campus Experience: LGBT Center</vt:lpstr>
      <vt:lpstr>Campus Experience: Medical/Counseling Services</vt:lpstr>
      <vt:lpstr>Campus Experience: Sports</vt:lpstr>
      <vt:lpstr>Summary</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Summary</dc:title>
  <dc:creator>Mitchell, Thomas</dc:creator>
  <cp:lastModifiedBy>Mitchell, Thomas</cp:lastModifiedBy>
  <cp:revision>584</cp:revision>
  <dcterms:created xsi:type="dcterms:W3CDTF">2008-11-23T04:24:33Z</dcterms:created>
  <dcterms:modified xsi:type="dcterms:W3CDTF">2016-02-27T02:49:06Z</dcterms:modified>
</cp:coreProperties>
</file>