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256" r:id="rId2"/>
    <p:sldId id="257" r:id="rId3"/>
    <p:sldId id="271" r:id="rId4"/>
    <p:sldId id="258" r:id="rId5"/>
    <p:sldId id="267" r:id="rId6"/>
    <p:sldId id="278" r:id="rId7"/>
    <p:sldId id="276" r:id="rId8"/>
    <p:sldId id="277" r:id="rId9"/>
    <p:sldId id="274" r:id="rId10"/>
    <p:sldId id="280" r:id="rId11"/>
    <p:sldId id="279" r:id="rId12"/>
    <p:sldId id="264" r:id="rId13"/>
    <p:sldId id="266" r:id="rId14"/>
    <p:sldId id="262" r:id="rId15"/>
    <p:sldId id="269" r:id="rId16"/>
    <p:sldId id="268" r:id="rId17"/>
    <p:sldId id="265"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117" d="100"/>
          <a:sy n="117" d="100"/>
        </p:scale>
        <p:origin x="12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128F8-5254-40F0-B2AC-3383408CC98D}" type="datetimeFigureOut">
              <a:rPr lang="en-US"/>
              <a:t>2/26/2016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56975-BB6A-4FAB-86C6-3B4C9A6FB355}" type="slidenum">
              <a:rPr lang="en-US"/>
              <a:t>‹#›</a:t>
            </a:fld>
            <a:endParaRPr lang="en-US"/>
          </a:p>
        </p:txBody>
      </p:sp>
    </p:spTree>
    <p:extLst>
      <p:ext uri="{BB962C8B-B14F-4D97-AF65-F5344CB8AC3E}">
        <p14:creationId xmlns:p14="http://schemas.microsoft.com/office/powerpoint/2010/main" val="149274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1</a:t>
            </a:fld>
            <a:endParaRPr lang="en-US"/>
          </a:p>
        </p:txBody>
      </p:sp>
    </p:spTree>
    <p:extLst>
      <p:ext uri="{BB962C8B-B14F-4D97-AF65-F5344CB8AC3E}">
        <p14:creationId xmlns:p14="http://schemas.microsoft.com/office/powerpoint/2010/main" val="361497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10</a:t>
            </a:fld>
            <a:endParaRPr lang="en-US"/>
          </a:p>
        </p:txBody>
      </p:sp>
    </p:spTree>
    <p:extLst>
      <p:ext uri="{BB962C8B-B14F-4D97-AF65-F5344CB8AC3E}">
        <p14:creationId xmlns:p14="http://schemas.microsoft.com/office/powerpoint/2010/main" val="79723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11</a:t>
            </a:fld>
            <a:endParaRPr lang="en-US"/>
          </a:p>
        </p:txBody>
      </p:sp>
    </p:spTree>
    <p:extLst>
      <p:ext uri="{BB962C8B-B14F-4D97-AF65-F5344CB8AC3E}">
        <p14:creationId xmlns:p14="http://schemas.microsoft.com/office/powerpoint/2010/main" val="3783815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12</a:t>
            </a:fld>
            <a:endParaRPr lang="en-US"/>
          </a:p>
        </p:txBody>
      </p:sp>
    </p:spTree>
    <p:extLst>
      <p:ext uri="{BB962C8B-B14F-4D97-AF65-F5344CB8AC3E}">
        <p14:creationId xmlns:p14="http://schemas.microsoft.com/office/powerpoint/2010/main" val="270249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13</a:t>
            </a:fld>
            <a:endParaRPr lang="en-US"/>
          </a:p>
        </p:txBody>
      </p:sp>
    </p:spTree>
    <p:extLst>
      <p:ext uri="{BB962C8B-B14F-4D97-AF65-F5344CB8AC3E}">
        <p14:creationId xmlns:p14="http://schemas.microsoft.com/office/powerpoint/2010/main" val="8455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14</a:t>
            </a:fld>
            <a:endParaRPr lang="en-US"/>
          </a:p>
        </p:txBody>
      </p:sp>
    </p:spTree>
    <p:extLst>
      <p:ext uri="{BB962C8B-B14F-4D97-AF65-F5344CB8AC3E}">
        <p14:creationId xmlns:p14="http://schemas.microsoft.com/office/powerpoint/2010/main" val="68468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15</a:t>
            </a:fld>
            <a:endParaRPr lang="en-US"/>
          </a:p>
        </p:txBody>
      </p:sp>
    </p:spTree>
    <p:extLst>
      <p:ext uri="{BB962C8B-B14F-4D97-AF65-F5344CB8AC3E}">
        <p14:creationId xmlns:p14="http://schemas.microsoft.com/office/powerpoint/2010/main" val="2323015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16</a:t>
            </a:fld>
            <a:endParaRPr lang="en-US"/>
          </a:p>
        </p:txBody>
      </p:sp>
    </p:spTree>
    <p:extLst>
      <p:ext uri="{BB962C8B-B14F-4D97-AF65-F5344CB8AC3E}">
        <p14:creationId xmlns:p14="http://schemas.microsoft.com/office/powerpoint/2010/main" val="4239307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17</a:t>
            </a:fld>
            <a:endParaRPr lang="en-US"/>
          </a:p>
        </p:txBody>
      </p:sp>
    </p:spTree>
    <p:extLst>
      <p:ext uri="{BB962C8B-B14F-4D97-AF65-F5344CB8AC3E}">
        <p14:creationId xmlns:p14="http://schemas.microsoft.com/office/powerpoint/2010/main" val="70359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18</a:t>
            </a:fld>
            <a:endParaRPr lang="en-US"/>
          </a:p>
        </p:txBody>
      </p:sp>
    </p:spTree>
    <p:extLst>
      <p:ext uri="{BB962C8B-B14F-4D97-AF65-F5344CB8AC3E}">
        <p14:creationId xmlns:p14="http://schemas.microsoft.com/office/powerpoint/2010/main" val="198752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2</a:t>
            </a:fld>
            <a:endParaRPr lang="en-US"/>
          </a:p>
        </p:txBody>
      </p:sp>
    </p:spTree>
    <p:extLst>
      <p:ext uri="{BB962C8B-B14F-4D97-AF65-F5344CB8AC3E}">
        <p14:creationId xmlns:p14="http://schemas.microsoft.com/office/powerpoint/2010/main" val="133666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3</a:t>
            </a:fld>
            <a:endParaRPr lang="en-US"/>
          </a:p>
        </p:txBody>
      </p:sp>
    </p:spTree>
    <p:extLst>
      <p:ext uri="{BB962C8B-B14F-4D97-AF65-F5344CB8AC3E}">
        <p14:creationId xmlns:p14="http://schemas.microsoft.com/office/powerpoint/2010/main" val="269340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4</a:t>
            </a:fld>
            <a:endParaRPr lang="en-US"/>
          </a:p>
        </p:txBody>
      </p:sp>
    </p:spTree>
    <p:extLst>
      <p:ext uri="{BB962C8B-B14F-4D97-AF65-F5344CB8AC3E}">
        <p14:creationId xmlns:p14="http://schemas.microsoft.com/office/powerpoint/2010/main" val="344738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5</a:t>
            </a:fld>
            <a:endParaRPr lang="en-US"/>
          </a:p>
        </p:txBody>
      </p:sp>
    </p:spTree>
    <p:extLst>
      <p:ext uri="{BB962C8B-B14F-4D97-AF65-F5344CB8AC3E}">
        <p14:creationId xmlns:p14="http://schemas.microsoft.com/office/powerpoint/2010/main" val="406158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6</a:t>
            </a:fld>
            <a:endParaRPr lang="en-US"/>
          </a:p>
        </p:txBody>
      </p:sp>
    </p:spTree>
    <p:extLst>
      <p:ext uri="{BB962C8B-B14F-4D97-AF65-F5344CB8AC3E}">
        <p14:creationId xmlns:p14="http://schemas.microsoft.com/office/powerpoint/2010/main" val="43829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7</a:t>
            </a:fld>
            <a:endParaRPr lang="en-US"/>
          </a:p>
        </p:txBody>
      </p:sp>
    </p:spTree>
    <p:extLst>
      <p:ext uri="{BB962C8B-B14F-4D97-AF65-F5344CB8AC3E}">
        <p14:creationId xmlns:p14="http://schemas.microsoft.com/office/powerpoint/2010/main" val="182928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8</a:t>
            </a:fld>
            <a:endParaRPr lang="en-US"/>
          </a:p>
        </p:txBody>
      </p:sp>
    </p:spTree>
    <p:extLst>
      <p:ext uri="{BB962C8B-B14F-4D97-AF65-F5344CB8AC3E}">
        <p14:creationId xmlns:p14="http://schemas.microsoft.com/office/powerpoint/2010/main" val="333299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E56975-BB6A-4FAB-86C6-3B4C9A6FB355}" type="slidenum">
              <a:rPr lang="en-US"/>
              <a:t>9</a:t>
            </a:fld>
            <a:endParaRPr lang="en-US"/>
          </a:p>
        </p:txBody>
      </p:sp>
    </p:spTree>
    <p:extLst>
      <p:ext uri="{BB962C8B-B14F-4D97-AF65-F5344CB8AC3E}">
        <p14:creationId xmlns:p14="http://schemas.microsoft.com/office/powerpoint/2010/main" val="2736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F1FA7AC5-6045-4418-8E60-F48788734473}" type="datetimeFigureOut">
              <a:rPr lang="en-US" smtClean="0"/>
              <a:t>2/26/2016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C71CAF9-4461-454A-B702-D536C377575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56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994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297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542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00697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492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953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142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83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1056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03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424483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593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1FA7AC5-6045-4418-8E60-F48788734473}" type="datetimeFigureOut">
              <a:rPr lang="en-US" smtClean="0"/>
              <a:t>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52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93910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90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2/26/2016</a:t>
            </a:fld>
            <a:endParaRPr lang="en-US"/>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93753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FA7AC5-6045-4418-8E60-F48788734473}" type="datetimeFigureOut">
              <a:rPr lang="en-US" smtClean="0"/>
              <a:t>2/26/2016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15352086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neiowa.org/work/transgender-iowan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lambdalegal.org" TargetMode="External"/><Relationship Id="rId5" Type="http://schemas.openxmlformats.org/officeDocument/2006/relationships/hyperlink" Target="https://www.uihealthcare.org/Clinic.aspx?id=235214" TargetMode="External"/><Relationship Id="rId4" Type="http://schemas.openxmlformats.org/officeDocument/2006/relationships/hyperlink" Target="http://www.dsmpridecenter.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j8OnyI7VdX8"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Matter of When</a:t>
            </a:r>
          </a:p>
        </p:txBody>
      </p:sp>
      <p:sp>
        <p:nvSpPr>
          <p:cNvPr id="3" name="Subtitle 2"/>
          <p:cNvSpPr>
            <a:spLocks noGrp="1"/>
          </p:cNvSpPr>
          <p:nvPr>
            <p:ph type="subTitle" idx="1"/>
          </p:nvPr>
        </p:nvSpPr>
        <p:spPr/>
        <p:txBody>
          <a:bodyPr>
            <a:normAutofit fontScale="47500" lnSpcReduction="20000"/>
          </a:bodyPr>
          <a:lstStyle/>
          <a:p>
            <a:r>
              <a:rPr lang="en-US" dirty="0">
                <a:latin typeface="Garamond"/>
              </a:rPr>
              <a:t>"It is no longer a matter of </a:t>
            </a:r>
            <a:r>
              <a:rPr lang="en-US" b="1" dirty="0">
                <a:latin typeface="Garamond"/>
              </a:rPr>
              <a:t>whether </a:t>
            </a:r>
            <a:r>
              <a:rPr lang="en-US" dirty="0">
                <a:latin typeface="Garamond"/>
              </a:rPr>
              <a:t>to provide services for lesbian, gay, bisexual, and transgender (LGBT) college students; rather, it is a matter of </a:t>
            </a:r>
            <a:r>
              <a:rPr lang="en-US" b="1" dirty="0">
                <a:latin typeface="Garamond"/>
              </a:rPr>
              <a:t>when</a:t>
            </a:r>
            <a:r>
              <a:rPr lang="en-US" dirty="0">
                <a:latin typeface="Garamond"/>
              </a:rPr>
              <a:t>. " </a:t>
            </a:r>
            <a:r>
              <a:rPr lang="en-US" dirty="0" smtClean="0">
                <a:latin typeface="Garamond"/>
              </a:rPr>
              <a:t>(</a:t>
            </a:r>
            <a:r>
              <a:rPr lang="en-US" dirty="0" err="1" smtClean="0">
                <a:latin typeface="Garamond"/>
              </a:rPr>
              <a:t>Sanlo</a:t>
            </a:r>
            <a:r>
              <a:rPr lang="en-US" dirty="0" smtClean="0">
                <a:latin typeface="Garamond"/>
              </a:rPr>
              <a:t>, 1998)</a:t>
            </a:r>
            <a:endParaRPr lang="en-US" dirty="0">
              <a:latin typeface="Garamond"/>
            </a:endParaRPr>
          </a:p>
          <a:p>
            <a:endParaRPr lang="en-US" dirty="0">
              <a:latin typeface="Calibri" charset="0"/>
            </a:endParaRPr>
          </a:p>
          <a:p>
            <a:r>
              <a:rPr lang="en-US" dirty="0"/>
              <a:t>Clemson University</a:t>
            </a:r>
          </a:p>
          <a:p>
            <a:r>
              <a:rPr lang="en-US" dirty="0"/>
              <a:t>Team Leader: Sara </a:t>
            </a:r>
            <a:r>
              <a:rPr lang="en-US" dirty="0" err="1"/>
              <a:t>Bartles</a:t>
            </a:r>
            <a:endParaRPr lang="en-US" dirty="0"/>
          </a:p>
          <a:p>
            <a:r>
              <a:rPr lang="en-US" dirty="0"/>
              <a:t>Alex Grabowska, Braylon Junior, </a:t>
            </a:r>
            <a:r>
              <a:rPr lang="en-US" dirty="0" err="1"/>
              <a:t>Trianne</a:t>
            </a:r>
            <a:r>
              <a:rPr lang="en-US" dirty="0"/>
              <a:t> Smith</a:t>
            </a:r>
          </a:p>
        </p:txBody>
      </p:sp>
    </p:spTree>
    <p:extLst>
      <p:ext uri="{BB962C8B-B14F-4D97-AF65-F5344CB8AC3E}">
        <p14:creationId xmlns:p14="http://schemas.microsoft.com/office/powerpoint/2010/main" val="415708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Campus Strengths</a:t>
            </a:r>
          </a:p>
        </p:txBody>
      </p:sp>
      <p:sp>
        <p:nvSpPr>
          <p:cNvPr id="3" name="Content Placeholder 2"/>
          <p:cNvSpPr>
            <a:spLocks noGrp="1"/>
          </p:cNvSpPr>
          <p:nvPr>
            <p:ph idx="1"/>
          </p:nvPr>
        </p:nvSpPr>
        <p:spPr/>
        <p:txBody>
          <a:bodyPr/>
          <a:lstStyle/>
          <a:p>
            <a:r>
              <a:rPr lang="en-US" dirty="0">
                <a:solidFill>
                  <a:srgbClr val="000000"/>
                </a:solidFill>
                <a:latin typeface="Calibri" charset="0"/>
              </a:rPr>
              <a:t>As a university, we orientate each incoming freshman class on a verity of topics including LGBTQ issues and resources we provide. We do this so all students know what resources we provide if thy find they, or a fellow classmate needs this resource at any time during their college career here. </a:t>
            </a:r>
          </a:p>
          <a:p>
            <a:r>
              <a:rPr lang="en-US" dirty="0">
                <a:solidFill>
                  <a:srgbClr val="000000"/>
                </a:solidFill>
                <a:latin typeface="Calibri" charset="0"/>
              </a:rPr>
              <a:t>We also provide Safe Space training for any student, staff, or faculty member who would like additional training in LGBTQ knowledge and topics. </a:t>
            </a:r>
            <a:r>
              <a:rPr lang="en-US">
                <a:solidFill>
                  <a:srgbClr val="000000"/>
                </a:solidFill>
                <a:latin typeface="Calibri" charset="0"/>
              </a:rPr>
              <a:t> </a:t>
            </a:r>
            <a:endParaRPr lang="en-US" dirty="0">
              <a:solidFill>
                <a:srgbClr val="000000"/>
              </a:solidFill>
              <a:latin typeface="Calibri" charset="0"/>
            </a:endParaRPr>
          </a:p>
        </p:txBody>
      </p:sp>
    </p:spTree>
    <p:extLst>
      <p:ext uri="{BB962C8B-B14F-4D97-AF65-F5344CB8AC3E}">
        <p14:creationId xmlns:p14="http://schemas.microsoft.com/office/powerpoint/2010/main" val="288013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Areas of Improvement</a:t>
            </a:r>
          </a:p>
        </p:txBody>
      </p:sp>
      <p:sp>
        <p:nvSpPr>
          <p:cNvPr id="3" name="Content Placeholder 2"/>
          <p:cNvSpPr>
            <a:spLocks noGrp="1"/>
          </p:cNvSpPr>
          <p:nvPr>
            <p:ph idx="1"/>
          </p:nvPr>
        </p:nvSpPr>
        <p:spPr/>
        <p:txBody>
          <a:bodyPr>
            <a:normAutofit fontScale="92500" lnSpcReduction="10000"/>
          </a:bodyPr>
          <a:lstStyle/>
          <a:p>
            <a:r>
              <a:rPr lang="en-US" dirty="0">
                <a:solidFill>
                  <a:srgbClr val="000000"/>
                </a:solidFill>
                <a:latin typeface="Calibri" charset="0"/>
              </a:rPr>
              <a:t>To improve campus knowledge end education about transgender issues, we recommend that all Housing Life staff are Safe Space trained and participate in an open dialoged about transgender issues.  </a:t>
            </a:r>
          </a:p>
          <a:p>
            <a:r>
              <a:rPr lang="en-US" dirty="0">
                <a:solidFill>
                  <a:srgbClr val="000000"/>
                </a:solidFill>
                <a:latin typeface="Calibri" charset="0"/>
              </a:rPr>
              <a:t>We will also require all Health Services staff members to be extensity trained on best practices within the mental and physical health services field for transgender students   </a:t>
            </a:r>
          </a:p>
          <a:p>
            <a:r>
              <a:rPr lang="en-US" dirty="0">
                <a:solidFill>
                  <a:srgbClr val="000000"/>
                </a:solidFill>
                <a:latin typeface="Calibri" charset="0"/>
              </a:rPr>
              <a:t>To encourage the general student body to learn more about transgender issues, we will offer more times for Safe Space training and will do more training in residential halls were 97% of our freshmen class lives.  </a:t>
            </a:r>
          </a:p>
        </p:txBody>
      </p:sp>
    </p:spTree>
    <p:extLst>
      <p:ext uri="{BB962C8B-B14F-4D97-AF65-F5344CB8AC3E}">
        <p14:creationId xmlns:p14="http://schemas.microsoft.com/office/powerpoint/2010/main" val="226012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aramond" charset="0"/>
              </a:rPr>
              <a:t>Connecting to the Community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Garamond" charset="0"/>
              </a:rPr>
              <a:t>In order to provide a safe and welcoming place for our students, we need to identify community partners in conjunction with our internal development with whom we can develop trans friendly initiatives. Many of these partners, and partnerships, may already exist.</a:t>
            </a:r>
          </a:p>
          <a:p>
            <a:pPr marL="0" indent="0">
              <a:buNone/>
            </a:pPr>
            <a:r>
              <a:rPr lang="en-US" dirty="0">
                <a:latin typeface="Garamond" charset="0"/>
              </a:rPr>
              <a:t> </a:t>
            </a:r>
          </a:p>
          <a:p>
            <a:pPr marL="0" indent="0">
              <a:buNone/>
            </a:pPr>
            <a:r>
              <a:rPr lang="en-US" dirty="0">
                <a:latin typeface="Garamond" charset="0"/>
              </a:rPr>
              <a:t>Below is a non-exhaustive list of campus resources that already have community partnerships: Alumni Foundation, Conduct and Judicial Office, Athletics, Campus Activities, Community Engagement Office, Student Government, Service Learning Office, Police Department, Multicultural Office, Waste Management</a:t>
            </a:r>
          </a:p>
          <a:p>
            <a:endParaRPr lang="en-US" dirty="0"/>
          </a:p>
        </p:txBody>
      </p:sp>
    </p:spTree>
    <p:extLst>
      <p:ext uri="{BB962C8B-B14F-4D97-AF65-F5344CB8AC3E}">
        <p14:creationId xmlns:p14="http://schemas.microsoft.com/office/powerpoint/2010/main" val="243850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aramond" charset="0"/>
              </a:rPr>
              <a:t>Connecting to the Community</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latin typeface="Garamond" charset="0"/>
                <a:sym typeface="Symbol" charset="0"/>
              </a:rPr>
              <a:t>Iowa and Transgender Inclusion</a:t>
            </a:r>
          </a:p>
          <a:p>
            <a:pPr marL="0" indent="0" algn="ctr">
              <a:buNone/>
            </a:pPr>
            <a:r>
              <a:rPr lang="en-US" dirty="0">
                <a:latin typeface="Garamond" charset="0"/>
                <a:sym typeface="Symbol" charset="0"/>
              </a:rPr>
              <a:t> </a:t>
            </a:r>
          </a:p>
          <a:p>
            <a:r>
              <a:rPr lang="en-US" dirty="0">
                <a:latin typeface="Garamond" charset="0"/>
                <a:sym typeface="Symbol" charset="0"/>
              </a:rPr>
              <a:t>State law impacts the inclusion of transgender individuals within school and the workplace. Iowa, across the board, is referred to as being ‘good’ on scales from unacceptable to very good in regard to inclusive transgender laws and policies. </a:t>
            </a:r>
          </a:p>
          <a:p>
            <a:pPr marL="0" indent="0">
              <a:buNone/>
            </a:pPr>
            <a:r>
              <a:rPr lang="en-US" dirty="0">
                <a:latin typeface="Garamond" charset="0"/>
                <a:sym typeface="Symbol" charset="0"/>
              </a:rPr>
              <a:t> </a:t>
            </a:r>
          </a:p>
          <a:p>
            <a:pPr lvl="1"/>
            <a:r>
              <a:rPr lang="en-US" dirty="0">
                <a:latin typeface="Garamond" charset="0"/>
                <a:sym typeface="Symbol" charset="0"/>
              </a:rPr>
              <a:t>Gender identity and expression are legally protected from discrimination in both public and private employment</a:t>
            </a:r>
          </a:p>
          <a:p>
            <a:pPr lvl="1"/>
            <a:r>
              <a:rPr lang="en-US" dirty="0">
                <a:latin typeface="Garamond" charset="0"/>
              </a:rPr>
              <a:t>Gender identity has laws in place to address bullying, including cyber bullying, which extend to both public and private entities</a:t>
            </a:r>
          </a:p>
          <a:p>
            <a:endParaRPr lang="en-US" dirty="0"/>
          </a:p>
        </p:txBody>
      </p:sp>
    </p:spTree>
    <p:extLst>
      <p:ext uri="{BB962C8B-B14F-4D97-AF65-F5344CB8AC3E}">
        <p14:creationId xmlns:p14="http://schemas.microsoft.com/office/powerpoint/2010/main" val="238080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aramond" charset="0"/>
              </a:rPr>
              <a:t>Connecting to the Community, Continued</a:t>
            </a:r>
            <a:br>
              <a:rPr lang="en-US" dirty="0">
                <a:latin typeface="Garamond" charset="0"/>
              </a:rPr>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a:latin typeface="Garamond" charset="0"/>
            </a:endParaRPr>
          </a:p>
          <a:p>
            <a:pPr marL="0" indent="0">
              <a:buNone/>
            </a:pPr>
            <a:r>
              <a:rPr lang="en-US" dirty="0">
                <a:latin typeface="Garamond" charset="0"/>
              </a:rPr>
              <a:t>Local organizations may be very interested in collaboration based on the desire to become more inclusive.  Numerous faith-based entities are moving towards creating more inclusive environments, but often lack the resources to effectively move forward on these initiatives. Accessible resources provided by our institution, including Ally training, could help broach this need.</a:t>
            </a:r>
          </a:p>
          <a:p>
            <a:pPr marL="0" indent="0">
              <a:buNone/>
            </a:pPr>
            <a:r>
              <a:rPr lang="en-US" dirty="0">
                <a:latin typeface="Garamond" charset="0"/>
              </a:rPr>
              <a:t> </a:t>
            </a:r>
          </a:p>
          <a:p>
            <a:pPr marL="0" indent="0">
              <a:buNone/>
            </a:pPr>
            <a:r>
              <a:rPr lang="en-US" dirty="0">
                <a:latin typeface="Garamond" charset="0"/>
              </a:rPr>
              <a:t>City administration and management are constantly looking for community-based programming and event ideas. Helping to develop pride events or bring in speakers accessible to the community may open up unexplored avenues. </a:t>
            </a:r>
          </a:p>
          <a:p>
            <a:pPr marL="0" indent="0">
              <a:buNone/>
            </a:pPr>
            <a:r>
              <a:rPr lang="en-US" dirty="0">
                <a:latin typeface="Garamond" charset="0"/>
              </a:rPr>
              <a:t> </a:t>
            </a:r>
          </a:p>
          <a:p>
            <a:pPr marL="0" indent="0">
              <a:buNone/>
            </a:pPr>
            <a:r>
              <a:rPr lang="en-US" dirty="0">
                <a:latin typeface="Garamond" charset="0"/>
              </a:rPr>
              <a:t>Grass-Roots organizers and content experts may live in the community, it’s a matter of creating spaces where these individuals can be identified. </a:t>
            </a:r>
          </a:p>
          <a:p>
            <a:pPr marL="0" indent="0">
              <a:buNone/>
            </a:pPr>
            <a:endParaRPr lang="en-US" dirty="0"/>
          </a:p>
          <a:p>
            <a:pPr marL="0" indent="0">
              <a:buNone/>
            </a:pPr>
            <a:r>
              <a:rPr lang="en-US" dirty="0"/>
              <a:t>Our primary responsibility is to create connections and provide support. The following PDF outlines potential means with which to generate buy-in from community members: </a:t>
            </a:r>
            <a:r>
              <a:rPr lang="en-US" dirty="0">
                <a:latin typeface="Garamond" charset="0"/>
              </a:rPr>
              <a:t>http://www.adl.org/assets/pdf/education-outreach/transgender-identity-and-issues.pdf</a:t>
            </a:r>
          </a:p>
          <a:p>
            <a:endParaRPr lang="en-US" dirty="0"/>
          </a:p>
        </p:txBody>
      </p:sp>
    </p:spTree>
    <p:extLst>
      <p:ext uri="{BB962C8B-B14F-4D97-AF65-F5344CB8AC3E}">
        <p14:creationId xmlns:p14="http://schemas.microsoft.com/office/powerpoint/2010/main" val="284136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mbria" charset="0"/>
              </a:rPr>
              <a:t>Campus (&amp; Community) Strengths</a:t>
            </a:r>
          </a:p>
        </p:txBody>
      </p:sp>
      <p:sp>
        <p:nvSpPr>
          <p:cNvPr id="3" name="Content Placeholder 2"/>
          <p:cNvSpPr>
            <a:spLocks noGrp="1"/>
          </p:cNvSpPr>
          <p:nvPr>
            <p:ph idx="1"/>
          </p:nvPr>
        </p:nvSpPr>
        <p:spPr/>
        <p:txBody>
          <a:bodyPr>
            <a:normAutofit fontScale="70000" lnSpcReduction="20000"/>
          </a:bodyPr>
          <a:lstStyle/>
          <a:p>
            <a:pPr marL="0" indent="0" algn="ctr">
              <a:buNone/>
            </a:pPr>
            <a:r>
              <a:rPr lang="en-US" dirty="0">
                <a:latin typeface="Garamond" charset="0"/>
                <a:sym typeface="Symbol" charset="0"/>
              </a:rPr>
              <a:t>Community/Regional Resources:</a:t>
            </a:r>
          </a:p>
          <a:p>
            <a:r>
              <a:rPr lang="en-US" dirty="0">
                <a:latin typeface="Garamond" charset="0"/>
                <a:sym typeface="Symbol" charset="0"/>
              </a:rPr>
              <a:t>One Iowa: </a:t>
            </a:r>
            <a:r>
              <a:rPr lang="en-US" dirty="0">
                <a:latin typeface="Garamond" charset="0"/>
                <a:sym typeface="Symbol" charset="0"/>
                <a:hlinkClick r:id="rId3"/>
              </a:rPr>
              <a:t>http://oneiowa.org/work/transgender-iowans/</a:t>
            </a:r>
            <a:endParaRPr lang="en-US" dirty="0">
              <a:latin typeface="Garamond" charset="0"/>
              <a:sym typeface="Symbol" charset="0"/>
            </a:endParaRPr>
          </a:p>
          <a:p>
            <a:pPr lvl="1"/>
            <a:r>
              <a:rPr lang="en-US" dirty="0">
                <a:latin typeface="Garamond" charset="0"/>
                <a:sym typeface="Symbol" charset="0"/>
              </a:rPr>
              <a:t>Iowa Pride Network</a:t>
            </a:r>
          </a:p>
          <a:p>
            <a:pPr lvl="1"/>
            <a:r>
              <a:rPr lang="en-US" dirty="0">
                <a:latin typeface="Garamond" charset="0"/>
                <a:sym typeface="Symbol" charset="0"/>
              </a:rPr>
              <a:t>Gay, Straight Alliance</a:t>
            </a:r>
          </a:p>
          <a:p>
            <a:r>
              <a:rPr lang="fr-FR" dirty="0">
                <a:latin typeface="Garamond" charset="0"/>
                <a:sym typeface="Symbol" charset="0"/>
              </a:rPr>
              <a:t>The Des Moines Pride Center: </a:t>
            </a:r>
            <a:r>
              <a:rPr lang="en-US" dirty="0">
                <a:latin typeface="Garamond" charset="0"/>
                <a:sym typeface="Symbol" charset="0"/>
                <a:hlinkClick r:id="rId4"/>
              </a:rPr>
              <a:t>http://www.dsmpridecenter.com</a:t>
            </a:r>
            <a:endParaRPr lang="en-US" dirty="0">
              <a:latin typeface="Garamond" charset="0"/>
              <a:sym typeface="Symbol" charset="0"/>
            </a:endParaRPr>
          </a:p>
          <a:p>
            <a:r>
              <a:rPr lang="en-US" dirty="0">
                <a:latin typeface="Garamond" charset="0"/>
                <a:sym typeface="Symbol" charset="0"/>
              </a:rPr>
              <a:t>*Lesbian, Gay, Bisexual, Transgender, Queer, and Questioning Clinic: </a:t>
            </a:r>
            <a:r>
              <a:rPr lang="en-US" dirty="0">
                <a:latin typeface="Garamond" charset="0"/>
                <a:sym typeface="Symbol" charset="0"/>
                <a:hlinkClick r:id="rId5"/>
              </a:rPr>
              <a:t>https://www.uihealthcare.org/Clinic.aspx?id=235214</a:t>
            </a:r>
            <a:endParaRPr lang="en-US" dirty="0">
              <a:latin typeface="Garamond" charset="0"/>
              <a:sym typeface="Symbol" charset="0"/>
            </a:endParaRPr>
          </a:p>
          <a:p>
            <a:r>
              <a:rPr lang="en-US" dirty="0">
                <a:latin typeface="Garamond" charset="0"/>
              </a:rPr>
              <a:t>Lambda Legal: </a:t>
            </a:r>
            <a:r>
              <a:rPr lang="en-US" dirty="0">
                <a:latin typeface="Garamond" charset="0"/>
                <a:hlinkClick r:id="rId6"/>
              </a:rPr>
              <a:t>http://www.lambdalegal.org</a:t>
            </a:r>
            <a:endParaRPr lang="en-US" dirty="0">
              <a:latin typeface="Garamond" charset="0"/>
            </a:endParaRPr>
          </a:p>
          <a:p>
            <a:pPr marL="0" indent="0">
              <a:buNone/>
            </a:pPr>
            <a:r>
              <a:rPr lang="en-US" dirty="0">
                <a:latin typeface="Garamond" charset="0"/>
              </a:rPr>
              <a:t> </a:t>
            </a:r>
          </a:p>
          <a:p>
            <a:pPr marL="0" indent="0">
              <a:buNone/>
            </a:pPr>
            <a:r>
              <a:rPr lang="en-US" dirty="0">
                <a:latin typeface="Garamond" charset="0"/>
              </a:rPr>
              <a:t>*Indicates primary sponsorship by college or university</a:t>
            </a:r>
          </a:p>
          <a:p>
            <a:endParaRPr lang="en-US" dirty="0"/>
          </a:p>
        </p:txBody>
      </p:sp>
    </p:spTree>
    <p:extLst>
      <p:ext uri="{BB962C8B-B14F-4D97-AF65-F5344CB8AC3E}">
        <p14:creationId xmlns:p14="http://schemas.microsoft.com/office/powerpoint/2010/main" val="361163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Continued</a:t>
            </a:r>
          </a:p>
        </p:txBody>
      </p:sp>
      <p:sp>
        <p:nvSpPr>
          <p:cNvPr id="3" name="Content Placeholder 2"/>
          <p:cNvSpPr>
            <a:spLocks noGrp="1"/>
          </p:cNvSpPr>
          <p:nvPr>
            <p:ph idx="1"/>
          </p:nvPr>
        </p:nvSpPr>
        <p:spPr/>
        <p:txBody>
          <a:bodyPr>
            <a:normAutofit fontScale="92500" lnSpcReduction="10000"/>
          </a:bodyPr>
          <a:lstStyle/>
          <a:p>
            <a:r>
              <a:rPr lang="en-US" dirty="0">
                <a:latin typeface="Garamond" charset="0"/>
                <a:sym typeface="Symbol" charset="0"/>
              </a:rPr>
              <a:t>Availability of resources are limited, both in number and by geographic location</a:t>
            </a:r>
          </a:p>
          <a:p>
            <a:pPr lvl="1"/>
            <a:r>
              <a:rPr lang="en-US" dirty="0">
                <a:latin typeface="Garamond" charset="0"/>
                <a:sym typeface="Symbol" charset="0"/>
              </a:rPr>
              <a:t>Online informational resources are accessible</a:t>
            </a:r>
          </a:p>
          <a:p>
            <a:r>
              <a:rPr lang="en-US" dirty="0">
                <a:latin typeface="Garamond" charset="0"/>
                <a:sym typeface="Symbol" charset="0"/>
              </a:rPr>
              <a:t>Resources are often limited to legal and health-related subjects</a:t>
            </a:r>
          </a:p>
          <a:p>
            <a:pPr lvl="1"/>
            <a:r>
              <a:rPr lang="en-US" dirty="0">
                <a:latin typeface="Garamond" charset="0"/>
                <a:sym typeface="Symbol" charset="0"/>
              </a:rPr>
              <a:t>Present and active social communities are especially limited</a:t>
            </a:r>
          </a:p>
          <a:p>
            <a:r>
              <a:rPr lang="en-US" dirty="0">
                <a:latin typeface="Garamond" charset="0"/>
                <a:sym typeface="Symbol" charset="0"/>
              </a:rPr>
              <a:t>Majority of resources exist for entirety of LGBTQ community with specific emphasis on Trans Folk. </a:t>
            </a:r>
          </a:p>
          <a:p>
            <a:r>
              <a:rPr lang="en-US" dirty="0">
                <a:latin typeface="Garamond" charset="0"/>
              </a:rPr>
              <a:t>Dedicated resources for trans folk do not exist within our surrounding community</a:t>
            </a:r>
          </a:p>
          <a:p>
            <a:pPr lvl="1"/>
            <a:r>
              <a:rPr lang="en-US" dirty="0">
                <a:latin typeface="Garamond" charset="0"/>
              </a:rPr>
              <a:t>Campus Multicultural Center is the only physical resource available within the area</a:t>
            </a:r>
          </a:p>
          <a:p>
            <a:endParaRPr lang="en-US" dirty="0"/>
          </a:p>
        </p:txBody>
      </p:sp>
    </p:spTree>
    <p:extLst>
      <p:ext uri="{BB962C8B-B14F-4D97-AF65-F5344CB8AC3E}">
        <p14:creationId xmlns:p14="http://schemas.microsoft.com/office/powerpoint/2010/main" val="408486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aramond" charset="0"/>
              </a:rPr>
              <a:t>Identifying Initiatives</a:t>
            </a:r>
            <a:r>
              <a:rPr lang="en-US" dirty="0"/>
              <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2800" dirty="0">
                <a:latin typeface="Garamond" charset="0"/>
                <a:sym typeface="Symbol" charset="0"/>
              </a:rPr>
              <a:t>Current accommodations and initiatives on campus are limited. </a:t>
            </a:r>
          </a:p>
          <a:p>
            <a:r>
              <a:rPr lang="en-US" sz="2800" dirty="0">
                <a:latin typeface="Garamond" charset="0"/>
                <a:sym typeface="Symbol" charset="0"/>
              </a:rPr>
              <a:t>Gender Inclusive restrooms are not readily available</a:t>
            </a:r>
          </a:p>
          <a:p>
            <a:r>
              <a:rPr lang="en-US" sz="2800" dirty="0">
                <a:latin typeface="Garamond" charset="0"/>
                <a:sym typeface="Symbol" charset="0"/>
              </a:rPr>
              <a:t>Gender Inclusive housing is not present</a:t>
            </a:r>
          </a:p>
          <a:p>
            <a:r>
              <a:rPr lang="en-US" sz="2800" dirty="0">
                <a:latin typeface="Garamond" charset="0"/>
                <a:sym typeface="Symbol" charset="0"/>
              </a:rPr>
              <a:t>On-Campus student organization(s) not present/recognized</a:t>
            </a:r>
          </a:p>
          <a:p>
            <a:r>
              <a:rPr lang="en-US" sz="2800" dirty="0">
                <a:latin typeface="Garamond" charset="0"/>
                <a:sym typeface="Symbol" charset="0"/>
              </a:rPr>
              <a:t>Ally Training is not required of staff or faculty</a:t>
            </a:r>
          </a:p>
          <a:p>
            <a:r>
              <a:rPr lang="en-US" sz="2800" dirty="0">
                <a:latin typeface="Garamond" charset="0"/>
                <a:sym typeface="Symbol" charset="0"/>
              </a:rPr>
              <a:t>Limited academic programs that incorporate LGBTQ history/education</a:t>
            </a:r>
          </a:p>
          <a:p>
            <a:pPr marL="0" indent="0">
              <a:buNone/>
            </a:pPr>
            <a:r>
              <a:rPr lang="en-US" sz="2800" dirty="0">
                <a:latin typeface="Garamond" charset="0"/>
                <a:sym typeface="Symbol" charset="0"/>
              </a:rPr>
              <a:t> </a:t>
            </a:r>
          </a:p>
          <a:p>
            <a:pPr marL="0" indent="0">
              <a:buNone/>
            </a:pPr>
            <a:r>
              <a:rPr lang="en-US" sz="2800" dirty="0">
                <a:latin typeface="Garamond" charset="0"/>
                <a:sym typeface="Symbol" charset="0"/>
              </a:rPr>
              <a:t>What kinds of steps can we take in the present?</a:t>
            </a:r>
          </a:p>
          <a:p>
            <a:r>
              <a:rPr lang="en-US" sz="2800" dirty="0">
                <a:latin typeface="Garamond" charset="0"/>
                <a:sym typeface="Symbol" charset="0"/>
              </a:rPr>
              <a:t>Identify single staff restrooms on campus and change signs</a:t>
            </a:r>
          </a:p>
          <a:p>
            <a:r>
              <a:rPr lang="en-US" sz="2800" dirty="0">
                <a:latin typeface="Garamond" charset="0"/>
                <a:sym typeface="Symbol" charset="0"/>
              </a:rPr>
              <a:t>Ensure availability of gender inclusive restrooms for university-sponsored events</a:t>
            </a:r>
          </a:p>
          <a:p>
            <a:r>
              <a:rPr lang="en-US" sz="2800" dirty="0">
                <a:latin typeface="Garamond" charset="0"/>
                <a:sym typeface="Symbol" charset="0"/>
              </a:rPr>
              <a:t>Develop gender-inclusive housing policies</a:t>
            </a:r>
          </a:p>
          <a:p>
            <a:r>
              <a:rPr lang="en-US" sz="2800" dirty="0">
                <a:latin typeface="Garamond" charset="0"/>
                <a:sym typeface="Symbol" charset="0"/>
              </a:rPr>
              <a:t>Conduct benchmarking assessments</a:t>
            </a:r>
          </a:p>
          <a:p>
            <a:r>
              <a:rPr lang="en-US" sz="2800" dirty="0">
                <a:latin typeface="Garamond" charset="0"/>
              </a:rPr>
              <a:t>Develop community partnerships</a:t>
            </a:r>
          </a:p>
          <a:p>
            <a:endParaRPr lang="en-US" dirty="0"/>
          </a:p>
        </p:txBody>
      </p:sp>
    </p:spTree>
    <p:extLst>
      <p:ext uri="{BB962C8B-B14F-4D97-AF65-F5344CB8AC3E}">
        <p14:creationId xmlns:p14="http://schemas.microsoft.com/office/powerpoint/2010/main" val="51100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Overall, the university has all of the key components in place to create an welcoming environment if intentional energy was used to utilize them. </a:t>
            </a:r>
          </a:p>
          <a:p>
            <a:r>
              <a:rPr lang="en-US" dirty="0"/>
              <a:t>    Physical facilities can be improved by changing signage to improve the already private and secure spaces on campus. Increased use by both Transgender students and no transgender students will make living and study on campus more ubiquitous.</a:t>
            </a:r>
          </a:p>
          <a:p>
            <a:r>
              <a:rPr lang="en-US" dirty="0"/>
              <a:t>Increased training and educational programs with inform faculty, staff, and students, laying the ground work for discussion, dialogue, and understanding.</a:t>
            </a:r>
          </a:p>
          <a:p>
            <a:r>
              <a:rPr lang="en-US" dirty="0"/>
              <a:t>Connecting the Transgender population to the larger community will allow them a larger range of support with a population that understand the specific needs of the students. Creating stronger connections with these community organizations will increase the connectedness students feel not only to the university but the larger area. </a:t>
            </a:r>
          </a:p>
          <a:p>
            <a:pPr marL="0" indent="0">
              <a:buNone/>
            </a:pPr>
            <a:r>
              <a:rPr lang="en-US" dirty="0"/>
              <a:t> </a:t>
            </a:r>
          </a:p>
        </p:txBody>
      </p:sp>
    </p:spTree>
    <p:extLst>
      <p:ext uri="{BB962C8B-B14F-4D97-AF65-F5344CB8AC3E}">
        <p14:creationId xmlns:p14="http://schemas.microsoft.com/office/powerpoint/2010/main" val="335588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vert="horz" lIns="91440" tIns="45720" rIns="91440" bIns="45720" rtlCol="0" anchor="t">
            <a:normAutofit/>
          </a:bodyPr>
          <a:lstStyle/>
          <a:p>
            <a:r>
              <a:rPr lang="en-US" sz="1800" dirty="0">
                <a:solidFill>
                  <a:srgbClr val="404040"/>
                </a:solidFill>
                <a:latin typeface="Century Gothic"/>
              </a:rPr>
              <a:t>Have a basic understanding of the Trans* Identity </a:t>
            </a:r>
          </a:p>
          <a:p>
            <a:r>
              <a:rPr lang="en-US" sz="1800" dirty="0">
                <a:solidFill>
                  <a:srgbClr val="404040"/>
                </a:solidFill>
                <a:latin typeface="Century Gothic"/>
              </a:rPr>
              <a:t>Understand the lived reality of Trans* students at universities</a:t>
            </a:r>
          </a:p>
          <a:p>
            <a:r>
              <a:rPr lang="en-US" sz="1800" dirty="0">
                <a:solidFill>
                  <a:srgbClr val="404040"/>
                </a:solidFill>
                <a:latin typeface="Century Gothic"/>
              </a:rPr>
              <a:t>Understand what we do well</a:t>
            </a:r>
          </a:p>
          <a:p>
            <a:r>
              <a:rPr lang="en-US" sz="1800" dirty="0">
                <a:solidFill>
                  <a:srgbClr val="404040"/>
                </a:solidFill>
                <a:latin typeface="Century Gothic"/>
              </a:rPr>
              <a:t>Learn areas of progress</a:t>
            </a:r>
          </a:p>
          <a:p>
            <a:endParaRPr lang="en-US" sz="1800" dirty="0">
              <a:solidFill>
                <a:srgbClr val="404040"/>
              </a:solidFill>
              <a:latin typeface="Century Gothic"/>
            </a:endParaRPr>
          </a:p>
        </p:txBody>
      </p:sp>
    </p:spTree>
    <p:extLst>
      <p:ext uri="{BB962C8B-B14F-4D97-AF65-F5344CB8AC3E}">
        <p14:creationId xmlns:p14="http://schemas.microsoft.com/office/powerpoint/2010/main" val="423418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Welcoming Environment</a:t>
            </a:r>
          </a:p>
        </p:txBody>
      </p:sp>
      <p:sp>
        <p:nvSpPr>
          <p:cNvPr id="3" name="Content Placeholder 2"/>
          <p:cNvSpPr>
            <a:spLocks noGrp="1"/>
          </p:cNvSpPr>
          <p:nvPr>
            <p:ph idx="1"/>
          </p:nvPr>
        </p:nvSpPr>
        <p:spPr>
          <a:xfrm>
            <a:off x="1295402" y="2613299"/>
            <a:ext cx="9601196" cy="3318936"/>
          </a:xfrm>
        </p:spPr>
        <p:txBody>
          <a:bodyPr>
            <a:normAutofit/>
          </a:bodyPr>
          <a:lstStyle/>
          <a:p>
            <a:pPr marL="0" indent="0" algn="ctr">
              <a:buNone/>
            </a:pPr>
            <a:r>
              <a:rPr lang="en-US" dirty="0"/>
              <a:t>In order to created campus environment that is inclusive and welcoming of Transgender community, our committee is focusing on three areas:</a:t>
            </a:r>
          </a:p>
          <a:p>
            <a:pPr marL="0" indent="0">
              <a:buNone/>
            </a:pPr>
            <a:r>
              <a:rPr lang="en-US" dirty="0"/>
              <a:t>1) Providing inclusive physical facilities</a:t>
            </a:r>
          </a:p>
          <a:p>
            <a:pPr marL="0" indent="0">
              <a:buNone/>
            </a:pPr>
            <a:r>
              <a:rPr lang="en-US" dirty="0"/>
              <a:t>2) Improving campus climate through educating the community on Transgender identity and issues</a:t>
            </a:r>
          </a:p>
          <a:p>
            <a:pPr marL="0" indent="0">
              <a:buNone/>
            </a:pPr>
            <a:r>
              <a:rPr lang="en-US" dirty="0"/>
              <a:t>3) Connecting the Transgender Community with on campus and off campus resources</a:t>
            </a:r>
          </a:p>
          <a:p>
            <a:pPr marL="0" indent="0">
              <a:buNone/>
            </a:pPr>
            <a:endParaRPr lang="en-US" dirty="0"/>
          </a:p>
        </p:txBody>
      </p:sp>
    </p:spTree>
    <p:extLst>
      <p:ext uri="{BB962C8B-B14F-4D97-AF65-F5344CB8AC3E}">
        <p14:creationId xmlns:p14="http://schemas.microsoft.com/office/powerpoint/2010/main" val="130532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to be Transgender?</a:t>
            </a:r>
          </a:p>
        </p:txBody>
      </p:sp>
      <p:sp>
        <p:nvSpPr>
          <p:cNvPr id="4" name="TextBox 3"/>
          <p:cNvSpPr txBox="1"/>
          <p:nvPr/>
        </p:nvSpPr>
        <p:spPr>
          <a:xfrm>
            <a:off x="4572000" y="3200400"/>
            <a:ext cx="3048000" cy="369332"/>
          </a:xfrm>
          <a:prstGeom prst="rect">
            <a:avLst/>
          </a:prstGeom>
        </p:spPr>
        <p:txBody>
          <a:bodyPr rtlCol="0">
            <a:spAutoFit/>
          </a:bodyPr>
          <a:lstStyle/>
          <a:p>
            <a:endParaRPr lang="en-US" dirty="0"/>
          </a:p>
        </p:txBody>
      </p:sp>
      <p:sp>
        <p:nvSpPr>
          <p:cNvPr id="5" name="TextBox 4"/>
          <p:cNvSpPr txBox="1"/>
          <p:nvPr/>
        </p:nvSpPr>
        <p:spPr>
          <a:xfrm>
            <a:off x="4572000" y="3200400"/>
            <a:ext cx="3048000" cy="369332"/>
          </a:xfrm>
          <a:prstGeom prst="rect">
            <a:avLst/>
          </a:prstGeom>
        </p:spPr>
        <p:txBody>
          <a:bodyPr rtlCol="0">
            <a:spAutoFit/>
          </a:bodyPr>
          <a:lstStyle/>
          <a:p>
            <a:endParaRPr lang="en-US"/>
          </a:p>
        </p:txBody>
      </p:sp>
      <p:pic>
        <p:nvPicPr>
          <p:cNvPr id="7" name="Picture 6"/>
          <p:cNvPicPr/>
          <p:nvPr>
            <a:videoFile r:link="rId1"/>
          </p:nvPr>
        </p:nvPicPr>
        <p:blipFill>
          <a:blip r:embed="rId4"/>
          <a:stretch>
            <a:fillRect/>
          </a:stretch>
        </p:blipFill>
        <p:spPr>
          <a:xfrm>
            <a:off x="3781821" y="2875898"/>
            <a:ext cx="4572000" cy="2571750"/>
          </a:xfrm>
          <a:prstGeom prst="rect">
            <a:avLst/>
          </a:prstGeom>
        </p:spPr>
      </p:pic>
    </p:spTree>
    <p:extLst>
      <p:ext uri="{BB962C8B-B14F-4D97-AF65-F5344CB8AC3E}">
        <p14:creationId xmlns:p14="http://schemas.microsoft.com/office/powerpoint/2010/main" val="409431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Group Discussion on Transgender Students</a:t>
            </a:r>
          </a:p>
        </p:txBody>
      </p:sp>
      <p:sp>
        <p:nvSpPr>
          <p:cNvPr id="3" name="Content Placeholder 2"/>
          <p:cNvSpPr>
            <a:spLocks noGrp="1"/>
          </p:cNvSpPr>
          <p:nvPr>
            <p:ph idx="1"/>
          </p:nvPr>
        </p:nvSpPr>
        <p:spPr/>
        <p:txBody>
          <a:bodyPr/>
          <a:lstStyle/>
          <a:p>
            <a:r>
              <a:rPr lang="en-US" dirty="0">
                <a:latin typeface="Garamond" charset="0"/>
              </a:rPr>
              <a:t>What have we noticed about our campus climate in regard to transgender students? </a:t>
            </a:r>
          </a:p>
          <a:p>
            <a:r>
              <a:rPr lang="en-US" dirty="0">
                <a:latin typeface="Garamond" charset="0"/>
              </a:rPr>
              <a:t>What services do our transgender students need? </a:t>
            </a:r>
          </a:p>
          <a:p>
            <a:r>
              <a:rPr lang="en-US" dirty="0">
                <a:latin typeface="Garamond" charset="0"/>
              </a:rPr>
              <a:t>How visible are our transgender students? </a:t>
            </a:r>
          </a:p>
          <a:p>
            <a:r>
              <a:rPr lang="en-US" dirty="0">
                <a:latin typeface="Garamond" charset="0"/>
              </a:rPr>
              <a:t>What areas could prove most difficult for our transgender students? </a:t>
            </a:r>
          </a:p>
          <a:p>
            <a:pPr marL="0" indent="0">
              <a:buNone/>
            </a:pPr>
            <a:endParaRPr lang="en-US" dirty="0"/>
          </a:p>
          <a:p>
            <a:endParaRPr lang="en-US" dirty="0"/>
          </a:p>
        </p:txBody>
      </p:sp>
    </p:spTree>
    <p:extLst>
      <p:ext uri="{BB962C8B-B14F-4D97-AF65-F5344CB8AC3E}">
        <p14:creationId xmlns:p14="http://schemas.microsoft.com/office/powerpoint/2010/main" val="87670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Facilities</a:t>
            </a:r>
          </a:p>
        </p:txBody>
      </p:sp>
      <p:sp>
        <p:nvSpPr>
          <p:cNvPr id="3" name="Content Placeholder 2"/>
          <p:cNvSpPr>
            <a:spLocks noGrp="1"/>
          </p:cNvSpPr>
          <p:nvPr>
            <p:ph idx="1"/>
          </p:nvPr>
        </p:nvSpPr>
        <p:spPr>
          <a:xfrm>
            <a:off x="1239838" y="2490788"/>
            <a:ext cx="9599612" cy="3356671"/>
          </a:xfrm>
        </p:spPr>
        <p:txBody>
          <a:bodyPr>
            <a:normAutofit lnSpcReduction="10000"/>
          </a:bodyPr>
          <a:lstStyle/>
          <a:p>
            <a:pPr marL="0" indent="0">
              <a:buNone/>
            </a:pPr>
            <a:r>
              <a:rPr lang="en-US" dirty="0"/>
              <a:t>Physical Facilities are a large factor in welcoming the Transgender population. Ensuring that there are facilities available that do not force a Transgender students to announce their gender identity and to ensure that Transgender students remain safe is paramount to created an inclusive community. </a:t>
            </a:r>
          </a:p>
          <a:p>
            <a:pPr marL="0" indent="0">
              <a:buNone/>
            </a:pPr>
            <a:r>
              <a:rPr lang="en-US" dirty="0"/>
              <a:t>Creating a welcoming environment means going beyond having facilities available. Facilities should be easily accessible and not isolate the students. </a:t>
            </a:r>
          </a:p>
          <a:p>
            <a:pPr marL="0" indent="0">
              <a:buNone/>
            </a:pPr>
            <a:r>
              <a:rPr lang="en-US" dirty="0"/>
              <a:t>Take a moment to imagine you a transgender student. How would the physical facilities impact your day to day work? Do you have an available bathroom in your office? Can you change clothing in your traditional style residence hall?</a:t>
            </a:r>
          </a:p>
        </p:txBody>
      </p:sp>
    </p:spTree>
    <p:extLst>
      <p:ext uri="{BB962C8B-B14F-4D97-AF65-F5344CB8AC3E}">
        <p14:creationId xmlns:p14="http://schemas.microsoft.com/office/powerpoint/2010/main" val="220827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Campus Strengths</a:t>
            </a:r>
          </a:p>
        </p:txBody>
      </p:sp>
      <p:sp>
        <p:nvSpPr>
          <p:cNvPr id="3" name="Content Placeholder 2"/>
          <p:cNvSpPr>
            <a:spLocks noGrp="1"/>
          </p:cNvSpPr>
          <p:nvPr>
            <p:ph idx="1"/>
          </p:nvPr>
        </p:nvSpPr>
        <p:spPr/>
        <p:txBody>
          <a:bodyPr/>
          <a:lstStyle/>
          <a:p>
            <a:pPr marL="457200" lvl="1" indent="0">
              <a:buNone/>
            </a:pPr>
            <a:r>
              <a:rPr lang="en-US" dirty="0"/>
              <a:t>Currently, our university has several positive facilities that are inclusive to the Trans* community. The facilities and their strengths are listed below:</a:t>
            </a:r>
          </a:p>
          <a:p>
            <a:pPr lvl="2"/>
            <a:r>
              <a:rPr lang="en-US" sz="2000" dirty="0"/>
              <a:t>All university bathrooms have at least on single use bathroom per floor.</a:t>
            </a:r>
          </a:p>
          <a:p>
            <a:pPr lvl="2"/>
            <a:r>
              <a:rPr lang="en-US" sz="2000" dirty="0"/>
              <a:t>All recreation facilities have unisex locker rooms.</a:t>
            </a:r>
          </a:p>
          <a:p>
            <a:pPr lvl="2"/>
            <a:r>
              <a:rPr lang="en-US" sz="2000" dirty="0"/>
              <a:t>Health Centers are trained and equipped to provide medical, both physically and mentally, for the population.</a:t>
            </a:r>
          </a:p>
          <a:p>
            <a:pPr lvl="2"/>
            <a:r>
              <a:rPr lang="en-US" sz="2000" dirty="0"/>
              <a:t>A multicultural center exists on campus and has staff </a:t>
            </a:r>
            <a:r>
              <a:rPr lang="en-US" sz="2000"/>
              <a:t>knowledgeable</a:t>
            </a:r>
            <a:r>
              <a:rPr lang="en-US" sz="2000" dirty="0"/>
              <a:t> on Trans* issues</a:t>
            </a:r>
          </a:p>
        </p:txBody>
      </p:sp>
    </p:spTree>
    <p:extLst>
      <p:ext uri="{BB962C8B-B14F-4D97-AF65-F5344CB8AC3E}">
        <p14:creationId xmlns:p14="http://schemas.microsoft.com/office/powerpoint/2010/main" val="356011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Improvement </a:t>
            </a:r>
          </a:p>
        </p:txBody>
      </p:sp>
      <p:sp>
        <p:nvSpPr>
          <p:cNvPr id="3" name="Content Placeholder 2"/>
          <p:cNvSpPr>
            <a:spLocks noGrp="1"/>
          </p:cNvSpPr>
          <p:nvPr>
            <p:ph idx="1"/>
          </p:nvPr>
        </p:nvSpPr>
        <p:spPr/>
        <p:txBody>
          <a:bodyPr>
            <a:normAutofit/>
          </a:bodyPr>
          <a:lstStyle/>
          <a:p>
            <a:r>
              <a:rPr lang="en-US" dirty="0">
                <a:latin typeface="Garamond" charset="0"/>
              </a:rPr>
              <a:t> Gendered signage on single use bathrooms can be changed to Unisex.</a:t>
            </a:r>
          </a:p>
          <a:p>
            <a:r>
              <a:rPr lang="en-US" dirty="0">
                <a:latin typeface="Garamond" charset="0"/>
              </a:rPr>
              <a:t>The multicultural center can created dedicate space for the LGBTQ+ population. </a:t>
            </a:r>
          </a:p>
          <a:p>
            <a:r>
              <a:rPr lang="en-US" dirty="0">
                <a:latin typeface="Garamond" charset="0"/>
              </a:rPr>
              <a:t>Housing and Residential Life can explore gender neutral housing options, including potentially incorporating a Living Learning Community. </a:t>
            </a:r>
          </a:p>
        </p:txBody>
      </p:sp>
    </p:spTree>
    <p:extLst>
      <p:ext uri="{BB962C8B-B14F-4D97-AF65-F5344CB8AC3E}">
        <p14:creationId xmlns:p14="http://schemas.microsoft.com/office/powerpoint/2010/main" val="390853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Campus Climate </a:t>
            </a:r>
          </a:p>
        </p:txBody>
      </p:sp>
      <p:sp>
        <p:nvSpPr>
          <p:cNvPr id="3" name="Content Placeholder 2"/>
          <p:cNvSpPr>
            <a:spLocks noGrp="1"/>
          </p:cNvSpPr>
          <p:nvPr>
            <p:ph idx="1"/>
          </p:nvPr>
        </p:nvSpPr>
        <p:spPr/>
        <p:txBody>
          <a:bodyPr>
            <a:normAutofit fontScale="92500"/>
          </a:bodyPr>
          <a:lstStyle/>
          <a:p>
            <a:r>
              <a:rPr lang="en-US" dirty="0">
                <a:solidFill>
                  <a:srgbClr val="000000"/>
                </a:solidFill>
                <a:latin typeface="Calibri" charset="0"/>
              </a:rPr>
              <a:t>Do students need or want to be social aware and conscience?</a:t>
            </a:r>
          </a:p>
          <a:p>
            <a:pPr lvl="1"/>
            <a:r>
              <a:rPr lang="en-US" sz="2400" dirty="0">
                <a:solidFill>
                  <a:srgbClr val="000000"/>
                </a:solidFill>
                <a:latin typeface="Calibri" charset="0"/>
              </a:rPr>
              <a:t>We know this from the campus climate survey that came out last week</a:t>
            </a:r>
          </a:p>
          <a:p>
            <a:pPr lvl="1"/>
            <a:r>
              <a:rPr lang="en-US" sz="2400" dirty="0">
                <a:solidFill>
                  <a:srgbClr val="000000"/>
                </a:solidFill>
                <a:latin typeface="Calibri" charset="0"/>
              </a:rPr>
              <a:t>Our student body of 35,000 students, we know we have at least 13 students that identify as transgender at the time when they enrolled.  </a:t>
            </a:r>
          </a:p>
          <a:p>
            <a:pPr lvl="1"/>
            <a:r>
              <a:rPr lang="en-US" sz="2400" dirty="0">
                <a:solidFill>
                  <a:srgbClr val="000000"/>
                </a:solidFill>
                <a:latin typeface="Calibri" charset="0"/>
              </a:rPr>
              <a:t>Which means we have at least 13 students that we need to better service</a:t>
            </a:r>
          </a:p>
          <a:p>
            <a:pPr lvl="1"/>
            <a:r>
              <a:rPr lang="en-US" sz="2400" dirty="0">
                <a:solidFill>
                  <a:srgbClr val="000000"/>
                </a:solidFill>
                <a:latin typeface="Calibri" charset="0"/>
              </a:rPr>
              <a:t>Our goal is to have all of our students feel welcomed and a part of our campus </a:t>
            </a:r>
            <a:r>
              <a:rPr lang="en-US" sz="2400">
                <a:solidFill>
                  <a:srgbClr val="000000"/>
                </a:solidFill>
                <a:latin typeface="Calibri" charset="0"/>
              </a:rPr>
              <a:t>  </a:t>
            </a:r>
            <a:endParaRPr lang="en-US" sz="2400" dirty="0">
              <a:solidFill>
                <a:srgbClr val="000000"/>
              </a:solidFill>
              <a:latin typeface="Calibri" charset="0"/>
            </a:endParaRPr>
          </a:p>
        </p:txBody>
      </p:sp>
    </p:spTree>
    <p:extLst>
      <p:ext uri="{BB962C8B-B14F-4D97-AF65-F5344CB8AC3E}">
        <p14:creationId xmlns:p14="http://schemas.microsoft.com/office/powerpoint/2010/main" val="9159697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TotalTime>
  <Words>1443</Words>
  <Application>Microsoft Office PowerPoint</Application>
  <PresentationFormat>Widescreen</PresentationFormat>
  <Paragraphs>125</Paragraphs>
  <Slides>18</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Century Gothic</vt:lpstr>
      <vt:lpstr>Garamond</vt:lpstr>
      <vt:lpstr>Symbol</vt:lpstr>
      <vt:lpstr>Organic</vt:lpstr>
      <vt:lpstr>A Matter of When</vt:lpstr>
      <vt:lpstr>LEARNING OUTCOMES</vt:lpstr>
      <vt:lpstr>Welcoming Environment</vt:lpstr>
      <vt:lpstr>What does it mean to be Transgender?</vt:lpstr>
      <vt:lpstr>Group Discussion on Transgender Students</vt:lpstr>
      <vt:lpstr>Physical Facilities</vt:lpstr>
      <vt:lpstr>Campus Strengths</vt:lpstr>
      <vt:lpstr>Areas of Improvement </vt:lpstr>
      <vt:lpstr>Campus Climate </vt:lpstr>
      <vt:lpstr>Campus Strengths</vt:lpstr>
      <vt:lpstr>Areas of Improvement</vt:lpstr>
      <vt:lpstr>Connecting to the Community</vt:lpstr>
      <vt:lpstr>Connecting to the Community</vt:lpstr>
      <vt:lpstr>Connecting to the Community, Continued </vt:lpstr>
      <vt:lpstr>Campus (&amp; Community) Strengths</vt:lpstr>
      <vt:lpstr>Strengths Continued</vt:lpstr>
      <vt:lpstr>Identifying Initiatives </vt:lpstr>
      <vt:lpstr>Action Plan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Matter of When</dc:title>
  <dc:creator>Sara A Bartles</dc:creator>
  <cp:lastModifiedBy>Sara A Bartles</cp:lastModifiedBy>
  <cp:revision>13</cp:revision>
  <dcterms:created xsi:type="dcterms:W3CDTF">2012-07-27T01:16:44Z</dcterms:created>
  <dcterms:modified xsi:type="dcterms:W3CDTF">2016-02-27T02:06:21Z</dcterms:modified>
</cp:coreProperties>
</file>